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0" r:id="rId16"/>
    <p:sldId id="272" r:id="rId17"/>
    <p:sldId id="273"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663" autoAdjust="0"/>
  </p:normalViewPr>
  <p:slideViewPr>
    <p:cSldViewPr>
      <p:cViewPr varScale="1">
        <p:scale>
          <a:sx n="83" d="100"/>
          <a:sy n="83" d="100"/>
        </p:scale>
        <p:origin x="-78" y="-222"/>
      </p:cViewPr>
      <p:guideLst>
        <p:guide orient="horz" pos="2160"/>
        <p:guide pos="2880"/>
      </p:guideLst>
    </p:cSldViewPr>
  </p:slideViewPr>
  <p:outlineViewPr>
    <p:cViewPr>
      <p:scale>
        <a:sx n="33" d="100"/>
        <a:sy n="33" d="100"/>
      </p:scale>
      <p:origin x="48" y="31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BD1230-8A40-41A7-BB80-02E9229E858F}"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2324801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D1230-8A40-41A7-BB80-02E9229E858F}"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3893561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D1230-8A40-41A7-BB80-02E9229E858F}"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79298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BD1230-8A40-41A7-BB80-02E9229E858F}"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328993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BD1230-8A40-41A7-BB80-02E9229E858F}"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3492743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BD1230-8A40-41A7-BB80-02E9229E858F}" type="datetimeFigureOut">
              <a:rPr lang="en-US" smtClean="0"/>
              <a:pPr/>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1689276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BD1230-8A40-41A7-BB80-02E9229E858F}" type="datetimeFigureOut">
              <a:rPr lang="en-US" smtClean="0"/>
              <a:pPr/>
              <a:t>6/3/2013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200680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BD1230-8A40-41A7-BB80-02E9229E858F}" type="datetimeFigureOut">
              <a:rPr lang="en-US" smtClean="0"/>
              <a:pPr/>
              <a:t>6/3/2013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253155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D1230-8A40-41A7-BB80-02E9229E858F}" type="datetimeFigureOut">
              <a:rPr lang="en-US" smtClean="0"/>
              <a:pPr/>
              <a:t>6/3/2013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178100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D1230-8A40-41A7-BB80-02E9229E858F}" type="datetimeFigureOut">
              <a:rPr lang="en-US" smtClean="0"/>
              <a:pPr/>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2279967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D1230-8A40-41A7-BB80-02E9229E858F}" type="datetimeFigureOut">
              <a:rPr lang="en-US" smtClean="0"/>
              <a:pPr/>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5A6B7-71E9-4CBA-91A4-587D1B504ACC}" type="slidenum">
              <a:rPr lang="en-US" smtClean="0"/>
              <a:pPr/>
              <a:t>‹#›</a:t>
            </a:fld>
            <a:endParaRPr lang="en-US"/>
          </a:p>
        </p:txBody>
      </p:sp>
    </p:spTree>
    <p:extLst>
      <p:ext uri="{BB962C8B-B14F-4D97-AF65-F5344CB8AC3E}">
        <p14:creationId xmlns:p14="http://schemas.microsoft.com/office/powerpoint/2010/main" val="76488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D1230-8A40-41A7-BB80-02E9229E858F}" type="datetimeFigureOut">
              <a:rPr lang="en-US" smtClean="0"/>
              <a:pPr/>
              <a:t>6/3/2013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5A6B7-71E9-4CBA-91A4-587D1B504ACC}" type="slidenum">
              <a:rPr lang="en-US" smtClean="0"/>
              <a:pPr/>
              <a:t>‹#›</a:t>
            </a:fld>
            <a:endParaRPr lang="en-US"/>
          </a:p>
        </p:txBody>
      </p:sp>
    </p:spTree>
    <p:extLst>
      <p:ext uri="{BB962C8B-B14F-4D97-AF65-F5344CB8AC3E}">
        <p14:creationId xmlns:p14="http://schemas.microsoft.com/office/powerpoint/2010/main" val="803455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sustan.edu/Financial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1.xml"/><Relationship Id="rId5" Type="http://schemas.openxmlformats.org/officeDocument/2006/relationships/image" Target="../media/image9.wmf"/><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sustan.edu/FinancialAid/financialaidprograms.html" TargetMode="External"/><Relationship Id="rId1" Type="http://schemas.openxmlformats.org/officeDocument/2006/relationships/slideLayout" Target="../slideLayouts/slideLayout1.xml"/><Relationship Id="rId4" Type="http://schemas.openxmlformats.org/officeDocument/2006/relationships/image" Target="../media/image10.gif"/></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csustan.edu/directories/Maps_n_Plans/Campus_Plans/Building/116-Student_Serv-sml.html" TargetMode="External"/><Relationship Id="rId2" Type="http://schemas.openxmlformats.org/officeDocument/2006/relationships/hyperlink" Target="http://www.csustan.edu/Directories/Maps_n_Plans/Campus_Plans/index.html" TargetMode="Externa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jpeg"/><Relationship Id="rId4" Type="http://schemas.openxmlformats.org/officeDocument/2006/relationships/hyperlink" Target="mailto:fobstanislaus@gmail.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VCofCSUS@gmail.com"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sustan.edu/enrollmentservices/forms.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csustan.edu/enrollmentservices/registration/index.html" TargetMode="External"/><Relationship Id="rId2" Type="http://schemas.openxmlformats.org/officeDocument/2006/relationships/hyperlink" Target="http://www.youtube.com/watch?v=xZX0fkhR9nU&amp;feature=youtu.be"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sustan.edu/veteransaffairs" TargetMode="External"/><Relationship Id="rId2" Type="http://schemas.openxmlformats.org/officeDocument/2006/relationships/hyperlink" Target="http://www.jst.doded.mil/" TargetMode="Externa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mailto:tworthington@csustan.edu" TargetMode="External"/><Relationship Id="rId4" Type="http://schemas.openxmlformats.org/officeDocument/2006/relationships/hyperlink" Target="mailto:MIgoe@csustan.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jst@doded.mil" TargetMode="External"/><Relationship Id="rId7" Type="http://schemas.openxmlformats.org/officeDocument/2006/relationships/image" Target="../media/image5.wmf"/><Relationship Id="rId2" Type="http://schemas.openxmlformats.org/officeDocument/2006/relationships/hyperlink" Target="http://www.csumentor.edu/" TargetMode="Externa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www.csustan.edu/VeteransAffairs/" TargetMode="External"/><Relationship Id="rId4" Type="http://schemas.openxmlformats.org/officeDocument/2006/relationships/hyperlink" Target="http://www.gibill.va.go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1920"/>
            <a:ext cx="7772400" cy="1470025"/>
          </a:xfrm>
        </p:spPr>
        <p:txBody>
          <a:bodyPr>
            <a:normAutofit fontScale="90000"/>
          </a:bodyPr>
          <a:lstStyle/>
          <a:p>
            <a:r>
              <a:rPr lang="en-US" dirty="0" smtClean="0"/>
              <a:t>California State University, Stanislaus</a:t>
            </a:r>
            <a:br>
              <a:rPr lang="en-US" dirty="0" smtClean="0"/>
            </a:br>
            <a:r>
              <a:rPr lang="en-US" dirty="0"/>
              <a:t> </a:t>
            </a:r>
            <a:r>
              <a:rPr lang="en-US" dirty="0" smtClean="0"/>
              <a:t>Veterans Affairs Office</a:t>
            </a:r>
            <a:endParaRPr lang="en-US" dirty="0"/>
          </a:p>
        </p:txBody>
      </p:sp>
      <p:sp>
        <p:nvSpPr>
          <p:cNvPr id="3" name="Subtitle 2"/>
          <p:cNvSpPr>
            <a:spLocks noGrp="1"/>
          </p:cNvSpPr>
          <p:nvPr>
            <p:ph type="subTitle" idx="1"/>
          </p:nvPr>
        </p:nvSpPr>
        <p:spPr>
          <a:xfrm>
            <a:off x="1257300" y="5074024"/>
            <a:ext cx="6858000" cy="1752600"/>
          </a:xfrm>
        </p:spPr>
        <p:txBody>
          <a:bodyPr/>
          <a:lstStyle/>
          <a:p>
            <a:r>
              <a:rPr lang="en-US" sz="2800" dirty="0" smtClean="0">
                <a:solidFill>
                  <a:schemeClr val="tx1"/>
                </a:solidFill>
              </a:rPr>
              <a:t>One University Circle</a:t>
            </a:r>
          </a:p>
          <a:p>
            <a:r>
              <a:rPr lang="en-US" sz="2800" dirty="0" smtClean="0">
                <a:solidFill>
                  <a:schemeClr val="tx1"/>
                </a:solidFill>
              </a:rPr>
              <a:t>Mary Stuart Rogers Building Room 120</a:t>
            </a:r>
          </a:p>
          <a:p>
            <a:r>
              <a:rPr lang="en-US" sz="2800" dirty="0" smtClean="0">
                <a:solidFill>
                  <a:schemeClr val="tx1"/>
                </a:solidFill>
              </a:rPr>
              <a:t>(209) 667-3081</a:t>
            </a:r>
          </a:p>
          <a:p>
            <a:endParaRPr lang="en-US" dirty="0"/>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0800" y="1771650"/>
            <a:ext cx="4114800" cy="3086100"/>
          </a:xfrm>
          <a:prstGeom prst="rect">
            <a:avLst/>
          </a:prstGeom>
        </p:spPr>
      </p:pic>
    </p:spTree>
    <p:extLst>
      <p:ext uri="{BB962C8B-B14F-4D97-AF65-F5344CB8AC3E}">
        <p14:creationId xmlns:p14="http://schemas.microsoft.com/office/powerpoint/2010/main" val="4033647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23875" y="1524000"/>
            <a:ext cx="8229600" cy="3505200"/>
          </a:xfrm>
        </p:spPr>
        <p:txBody>
          <a:bodyPr>
            <a:noAutofit/>
          </a:bodyPr>
          <a:lstStyle/>
          <a:p>
            <a:r>
              <a:rPr lang="en-US" sz="2400" u="sng" dirty="0" smtClean="0">
                <a:solidFill>
                  <a:schemeClr val="tx1"/>
                </a:solidFill>
              </a:rPr>
              <a:t>Financial Aid</a:t>
            </a:r>
          </a:p>
          <a:p>
            <a:pPr algn="just"/>
            <a:endParaRPr lang="en-US" sz="1600" dirty="0" smtClean="0">
              <a:solidFill>
                <a:schemeClr val="tx1"/>
              </a:solidFill>
            </a:endParaRPr>
          </a:p>
          <a:p>
            <a:pPr marL="285750" indent="-285750" algn="just">
              <a:buFont typeface="Wingdings" pitchFamily="2" charset="2"/>
              <a:buChar char="Ø"/>
            </a:pPr>
            <a:r>
              <a:rPr lang="en-US" sz="1600" dirty="0" smtClean="0">
                <a:solidFill>
                  <a:schemeClr val="tx1"/>
                </a:solidFill>
              </a:rPr>
              <a:t>All students are encouraged to file a Free Application for Federal Student Aid (FAFSA) by March 2</a:t>
            </a:r>
            <a:r>
              <a:rPr lang="en-US" sz="1600" baseline="30000" dirty="0" smtClean="0">
                <a:solidFill>
                  <a:schemeClr val="tx1"/>
                </a:solidFill>
              </a:rPr>
              <a:t>nd</a:t>
            </a:r>
            <a:r>
              <a:rPr lang="en-US" sz="1600" dirty="0">
                <a:solidFill>
                  <a:schemeClr val="tx1"/>
                </a:solidFill>
              </a:rPr>
              <a:t> </a:t>
            </a:r>
            <a:r>
              <a:rPr lang="en-US" sz="1600" dirty="0" smtClean="0">
                <a:solidFill>
                  <a:schemeClr val="tx1"/>
                </a:solidFill>
              </a:rPr>
              <a:t>of each year regardless if you are using veteran educational benefits. There is no charge and the website is: </a:t>
            </a:r>
            <a:r>
              <a:rPr lang="en-US" sz="1600" dirty="0">
                <a:hlinkClick r:id="rId2"/>
              </a:rPr>
              <a:t>http://</a:t>
            </a:r>
            <a:r>
              <a:rPr lang="en-US" sz="1600" dirty="0" smtClean="0">
                <a:hlinkClick r:id="rId2"/>
              </a:rPr>
              <a:t>www.fafsa.ed.gov/</a:t>
            </a:r>
            <a:endParaRPr lang="en-US" sz="1600" dirty="0" smtClean="0">
              <a:solidFill>
                <a:schemeClr val="tx1"/>
              </a:solidFill>
            </a:endParaRPr>
          </a:p>
          <a:p>
            <a:pPr algn="just"/>
            <a:endParaRPr lang="en-US" sz="1200" dirty="0" smtClean="0">
              <a:solidFill>
                <a:schemeClr val="tx1"/>
              </a:solidFill>
            </a:endParaRPr>
          </a:p>
          <a:p>
            <a:pPr marL="742950" lvl="1" indent="-285750" algn="just">
              <a:buFont typeface="Wingdings" pitchFamily="2" charset="2"/>
              <a:buChar char="Ø"/>
            </a:pPr>
            <a:r>
              <a:rPr lang="en-US" sz="1400" dirty="0" smtClean="0">
                <a:solidFill>
                  <a:schemeClr val="tx1"/>
                </a:solidFill>
              </a:rPr>
              <a:t>All financial aid is based on your Expected Family Contribution (EFC) which determines your financial need. Your previous year’s income in used in the calculation.</a:t>
            </a:r>
          </a:p>
          <a:p>
            <a:pPr algn="just"/>
            <a:endParaRPr lang="en-US" sz="1200" dirty="0">
              <a:solidFill>
                <a:schemeClr val="tx1"/>
              </a:solidFill>
            </a:endParaRPr>
          </a:p>
          <a:p>
            <a:pPr marL="285750" indent="-285750" algn="just">
              <a:buFont typeface="Wingdings" pitchFamily="2" charset="2"/>
              <a:buChar char="Ø"/>
            </a:pPr>
            <a:r>
              <a:rPr lang="en-US" sz="1600" dirty="0" smtClean="0">
                <a:solidFill>
                  <a:schemeClr val="tx1"/>
                </a:solidFill>
              </a:rPr>
              <a:t>You do not have to choose all your financial aid. For example: you can choose all grants or scholarships and deny your loans. Any questions about your financial aid we recommend speaking to the Financial Aid Office before making your decision. For more information go to </a:t>
            </a:r>
            <a:r>
              <a:rPr lang="en-US" sz="1600" dirty="0" smtClean="0">
                <a:hlinkClick r:id="rId3"/>
              </a:rPr>
              <a:t>http</a:t>
            </a:r>
            <a:r>
              <a:rPr lang="en-US" sz="1600" dirty="0">
                <a:hlinkClick r:id="rId3"/>
              </a:rPr>
              <a:t>://</a:t>
            </a:r>
            <a:r>
              <a:rPr lang="en-US" sz="1600" dirty="0" smtClean="0">
                <a:hlinkClick r:id="rId3"/>
              </a:rPr>
              <a:t>www.csustan.edu/FinancialAid/</a:t>
            </a:r>
            <a:r>
              <a:rPr lang="en-US" sz="1600" dirty="0">
                <a:solidFill>
                  <a:schemeClr val="tx1"/>
                </a:solidFill>
              </a:rPr>
              <a:t> </a:t>
            </a:r>
            <a:r>
              <a:rPr lang="en-US" sz="1600" dirty="0" smtClean="0">
                <a:solidFill>
                  <a:schemeClr val="tx1"/>
                </a:solidFill>
              </a:rPr>
              <a:t>or contact Tammy Worthington at (209) 667-6585.</a:t>
            </a:r>
          </a:p>
        </p:txBody>
      </p:sp>
      <p:pic>
        <p:nvPicPr>
          <p:cNvPr id="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descr="C:\Users\NKENT\AppData\Local\Microsoft\Windows\Temporary Internet Files\Content.IE5\9RIAVTZE\MC90038417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1000" y="5031943"/>
            <a:ext cx="1010412" cy="1826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025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23875" y="1524000"/>
            <a:ext cx="8229600" cy="3886200"/>
          </a:xfrm>
        </p:spPr>
        <p:txBody>
          <a:bodyPr>
            <a:noAutofit/>
          </a:bodyPr>
          <a:lstStyle/>
          <a:p>
            <a:r>
              <a:rPr lang="en-US" sz="2400" u="sng" dirty="0" smtClean="0">
                <a:solidFill>
                  <a:schemeClr val="tx1"/>
                </a:solidFill>
              </a:rPr>
              <a:t>Types of Federal Financial Aid</a:t>
            </a:r>
          </a:p>
          <a:p>
            <a:endParaRPr lang="en-US" sz="1600" dirty="0">
              <a:solidFill>
                <a:schemeClr val="tx1"/>
              </a:solidFill>
            </a:endParaRPr>
          </a:p>
          <a:p>
            <a:pPr marL="342900" indent="-342900" algn="just">
              <a:buFont typeface="Wingdings" pitchFamily="2" charset="2"/>
              <a:buChar char="v"/>
            </a:pPr>
            <a:r>
              <a:rPr lang="en-US" sz="1600" dirty="0" smtClean="0">
                <a:solidFill>
                  <a:schemeClr val="tx1"/>
                </a:solidFill>
              </a:rPr>
              <a:t>Scholarships – Scholarship funds are provided and administered by a variety of sources both on-campus and off-campus. Money awarded does not have to be paid back.</a:t>
            </a:r>
          </a:p>
          <a:p>
            <a:pPr marL="342900" indent="-342900" algn="just">
              <a:buFont typeface="Wingdings" pitchFamily="2" charset="2"/>
              <a:buChar char="v"/>
            </a:pPr>
            <a:r>
              <a:rPr lang="en-US" sz="1600" dirty="0" smtClean="0">
                <a:solidFill>
                  <a:schemeClr val="tx1"/>
                </a:solidFill>
              </a:rPr>
              <a:t>Grants – Pell Grant, Cal Grants, State University Grant, Supplemental Educational Opportunity Grant, Educational Opportunity Program Grant, is money awarded that does not have to be paid back.</a:t>
            </a:r>
          </a:p>
          <a:p>
            <a:pPr marL="342900" indent="-342900" algn="just">
              <a:buFont typeface="Wingdings" pitchFamily="2" charset="2"/>
              <a:buChar char="v"/>
            </a:pPr>
            <a:r>
              <a:rPr lang="en-US" sz="1600" dirty="0" smtClean="0">
                <a:solidFill>
                  <a:schemeClr val="tx1"/>
                </a:solidFill>
              </a:rPr>
              <a:t>Federal Work Study – program in which students can get campus jobs while attending school.</a:t>
            </a:r>
          </a:p>
          <a:p>
            <a:pPr marL="342900" indent="-342900" algn="just">
              <a:buFont typeface="Wingdings" pitchFamily="2" charset="2"/>
              <a:buChar char="v"/>
            </a:pPr>
            <a:r>
              <a:rPr lang="en-US" sz="1600" dirty="0" smtClean="0">
                <a:solidFill>
                  <a:schemeClr val="tx1"/>
                </a:solidFill>
              </a:rPr>
              <a:t>Loans – Federal Direct and Federal Perkins Loans, money that is borrowed and to be repaid.</a:t>
            </a:r>
          </a:p>
          <a:p>
            <a:pPr marL="342900" indent="-342900" algn="just">
              <a:buFont typeface="Wingdings" pitchFamily="2" charset="2"/>
              <a:buChar char="v"/>
            </a:pPr>
            <a:endParaRPr lang="en-US" sz="1600" dirty="0">
              <a:solidFill>
                <a:schemeClr val="tx1"/>
              </a:solidFill>
            </a:endParaRPr>
          </a:p>
          <a:p>
            <a:pPr marL="342900" indent="-342900" algn="just">
              <a:buFont typeface="Wingdings" pitchFamily="2" charset="2"/>
              <a:buChar char="v"/>
            </a:pPr>
            <a:r>
              <a:rPr lang="en-US" sz="1600" dirty="0" smtClean="0">
                <a:solidFill>
                  <a:schemeClr val="tx1"/>
                </a:solidFill>
              </a:rPr>
              <a:t>For more information about the types of Financial Aid available visit their website at:</a:t>
            </a:r>
          </a:p>
          <a:p>
            <a:r>
              <a:rPr lang="en-US" sz="1600" dirty="0">
                <a:hlinkClick r:id="rId2"/>
              </a:rPr>
              <a:t>http://www.csustan.edu/FinancialAid/financialaidprograms.html</a:t>
            </a:r>
            <a:endParaRPr lang="en-US" sz="1600" dirty="0" smtClean="0">
              <a:solidFill>
                <a:schemeClr val="tx1"/>
              </a:solidFill>
            </a:endParaRPr>
          </a:p>
        </p:txBody>
      </p:sp>
      <p:pic>
        <p:nvPicPr>
          <p:cNvPr id="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descr="C:\Users\NKENT\AppData\Local\Microsoft\Windows\Temporary Internet Files\Content.IE5\6VS5PER7\MM900284154[1].gif"/>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5167763"/>
            <a:ext cx="1353416" cy="172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454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23875" y="1600200"/>
            <a:ext cx="8229600" cy="4876800"/>
          </a:xfrm>
        </p:spPr>
        <p:txBody>
          <a:bodyPr>
            <a:noAutofit/>
          </a:bodyPr>
          <a:lstStyle/>
          <a:p>
            <a:r>
              <a:rPr lang="en-US" sz="2400" u="sng" dirty="0" smtClean="0">
                <a:solidFill>
                  <a:schemeClr val="tx1"/>
                </a:solidFill>
              </a:rPr>
              <a:t>Veteran Dependent Fee Waiver</a:t>
            </a:r>
          </a:p>
          <a:p>
            <a:pPr algn="just"/>
            <a:r>
              <a:rPr lang="en-US" sz="1600" dirty="0" smtClean="0">
                <a:solidFill>
                  <a:schemeClr val="tx1"/>
                </a:solidFill>
              </a:rPr>
              <a:t>The California College Fee Waiver (Cal Vet) program benefits the spouse and children of Veterans who are California State Residents. Students meeting the eligibility criteria may get their </a:t>
            </a:r>
            <a:r>
              <a:rPr lang="en-US" sz="1600" dirty="0">
                <a:solidFill>
                  <a:schemeClr val="tx1"/>
                </a:solidFill>
              </a:rPr>
              <a:t>CSU </a:t>
            </a:r>
            <a:r>
              <a:rPr lang="en-US" sz="1600" dirty="0" smtClean="0">
                <a:solidFill>
                  <a:schemeClr val="tx1"/>
                </a:solidFill>
              </a:rPr>
              <a:t>Stanislaus tuition waived for Fall and Spring semesters. CSU Stanislaus fees are the responsibility of the student as they are specific to CSU Stanislaus.</a:t>
            </a:r>
          </a:p>
          <a:p>
            <a:pPr algn="just"/>
            <a:endParaRPr lang="en-US" sz="900" dirty="0" smtClean="0">
              <a:solidFill>
                <a:schemeClr val="tx1"/>
              </a:solidFill>
            </a:endParaRPr>
          </a:p>
          <a:p>
            <a:pPr algn="just"/>
            <a:r>
              <a:rPr lang="en-US" sz="1600" dirty="0" smtClean="0">
                <a:solidFill>
                  <a:schemeClr val="tx1"/>
                </a:solidFill>
              </a:rPr>
              <a:t>To be eligible, students must:</a:t>
            </a:r>
          </a:p>
          <a:p>
            <a:pPr marL="742950" lvl="1" indent="-285750" algn="just">
              <a:buFont typeface="Arial" pitchFamily="34" charset="0"/>
              <a:buChar char="•"/>
            </a:pPr>
            <a:r>
              <a:rPr lang="en-US" sz="1600" dirty="0" smtClean="0">
                <a:solidFill>
                  <a:schemeClr val="tx1"/>
                </a:solidFill>
              </a:rPr>
              <a:t>Have a parent who is a disabled veteran or have a spouse or domestic partner who is service-connected deceased or rated 100% service connected disability.</a:t>
            </a:r>
          </a:p>
          <a:p>
            <a:pPr marL="742950" lvl="1" indent="-285750" algn="just">
              <a:buFont typeface="Arial" pitchFamily="34" charset="0"/>
              <a:buChar char="•"/>
            </a:pPr>
            <a:r>
              <a:rPr lang="en-US" sz="1600" dirty="0" smtClean="0">
                <a:solidFill>
                  <a:schemeClr val="tx1"/>
                </a:solidFill>
              </a:rPr>
              <a:t>Be a child earning less than $</a:t>
            </a:r>
            <a:r>
              <a:rPr lang="en-US" sz="1600" dirty="0">
                <a:solidFill>
                  <a:schemeClr val="tx1"/>
                </a:solidFill>
              </a:rPr>
              <a:t>11,945 per year (</a:t>
            </a:r>
            <a:r>
              <a:rPr lang="en-US" sz="1600" dirty="0" smtClean="0">
                <a:solidFill>
                  <a:schemeClr val="tx1"/>
                </a:solidFill>
              </a:rPr>
              <a:t>Academic Year 2013/2014). This based on student’s income only, not the parents.</a:t>
            </a:r>
          </a:p>
          <a:p>
            <a:pPr marL="742950" lvl="1" indent="-285750" algn="just">
              <a:buFont typeface="Arial" pitchFamily="34" charset="0"/>
              <a:buChar char="•"/>
            </a:pPr>
            <a:r>
              <a:rPr lang="en-US" sz="1600" dirty="0" smtClean="0">
                <a:solidFill>
                  <a:schemeClr val="tx1"/>
                </a:solidFill>
              </a:rPr>
              <a:t>Attend a California Community College, California State University, or a University of California school.</a:t>
            </a:r>
          </a:p>
          <a:p>
            <a:pPr marL="742950" lvl="1" indent="-285750" algn="just">
              <a:buFont typeface="Arial" pitchFamily="34" charset="0"/>
              <a:buChar char="•"/>
            </a:pPr>
            <a:r>
              <a:rPr lang="en-US" sz="1600" dirty="0" smtClean="0">
                <a:solidFill>
                  <a:schemeClr val="tx1"/>
                </a:solidFill>
              </a:rPr>
              <a:t>Provide proof of the student’s relationship to the veteran such as a copy of a birth, marriage or domestic partnership certificate</a:t>
            </a:r>
            <a:r>
              <a:rPr lang="en-US" sz="1800" dirty="0" smtClean="0">
                <a:solidFill>
                  <a:schemeClr val="tx1"/>
                </a:solidFill>
              </a:rPr>
              <a:t>.</a:t>
            </a:r>
            <a:endParaRPr lang="en-US" sz="1800" dirty="0">
              <a:solidFill>
                <a:schemeClr val="tx1"/>
              </a:solidFill>
            </a:endParaRPr>
          </a:p>
          <a:p>
            <a:pPr lvl="1" algn="just"/>
            <a:endParaRPr lang="en-US" sz="900" dirty="0" smtClean="0">
              <a:solidFill>
                <a:schemeClr val="tx1"/>
              </a:solidFill>
            </a:endParaRPr>
          </a:p>
          <a:p>
            <a:pPr lvl="1" algn="just"/>
            <a:r>
              <a:rPr lang="en-US" sz="1600" dirty="0" smtClean="0">
                <a:solidFill>
                  <a:schemeClr val="tx1"/>
                </a:solidFill>
              </a:rPr>
              <a:t>Turn in your </a:t>
            </a:r>
            <a:r>
              <a:rPr lang="en-US" sz="1600" dirty="0">
                <a:solidFill>
                  <a:schemeClr val="tx1"/>
                </a:solidFill>
              </a:rPr>
              <a:t>California College Fee Waiver </a:t>
            </a:r>
            <a:r>
              <a:rPr lang="en-US" sz="1600" dirty="0" smtClean="0">
                <a:solidFill>
                  <a:schemeClr val="tx1"/>
                </a:solidFill>
              </a:rPr>
              <a:t>to your local County Veteran Affairs Office for processing.</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403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2590800" y="1600200"/>
            <a:ext cx="5724525" cy="3962400"/>
          </a:xfrm>
        </p:spPr>
        <p:txBody>
          <a:bodyPr>
            <a:noAutofit/>
          </a:bodyPr>
          <a:lstStyle/>
          <a:p>
            <a:r>
              <a:rPr lang="en-US" sz="2400" u="sng" dirty="0" smtClean="0">
                <a:solidFill>
                  <a:schemeClr val="tx1"/>
                </a:solidFill>
              </a:rPr>
              <a:t>Veteran Affairs Work-Study Program</a:t>
            </a:r>
          </a:p>
          <a:p>
            <a:pPr algn="just"/>
            <a:endParaRPr lang="en-US" sz="1600" dirty="0" smtClean="0">
              <a:solidFill>
                <a:schemeClr val="tx1"/>
              </a:solidFill>
            </a:endParaRPr>
          </a:p>
          <a:p>
            <a:pPr algn="just"/>
            <a:r>
              <a:rPr lang="en-US" sz="1600" dirty="0" smtClean="0">
                <a:solidFill>
                  <a:schemeClr val="tx1"/>
                </a:solidFill>
              </a:rPr>
              <a:t>In order for students to use VA Work-Study, they must be receiving GI Benefits and go through a hiring process.</a:t>
            </a:r>
          </a:p>
          <a:p>
            <a:pPr algn="just"/>
            <a:endParaRPr lang="en-US" sz="1600" dirty="0">
              <a:solidFill>
                <a:schemeClr val="tx1"/>
              </a:solidFill>
            </a:endParaRPr>
          </a:p>
          <a:p>
            <a:pPr algn="just"/>
            <a:r>
              <a:rPr lang="en-US" sz="1600" dirty="0" smtClean="0">
                <a:solidFill>
                  <a:schemeClr val="tx1"/>
                </a:solidFill>
              </a:rPr>
              <a:t>You must be enrolled in ¾ time (9 units) or full time (12 units) and maintain a GPA of 2.0 for both the semester and cumulative.</a:t>
            </a:r>
          </a:p>
          <a:p>
            <a:pPr algn="just"/>
            <a:endParaRPr lang="en-US" sz="1600" dirty="0">
              <a:solidFill>
                <a:schemeClr val="tx1"/>
              </a:solidFill>
            </a:endParaRPr>
          </a:p>
          <a:p>
            <a:pPr algn="just"/>
            <a:r>
              <a:rPr lang="en-US" sz="1600" dirty="0" smtClean="0">
                <a:solidFill>
                  <a:schemeClr val="tx1"/>
                </a:solidFill>
              </a:rPr>
              <a:t>Students earn minimum wage of $8.00 (tax-free) per hour.</a:t>
            </a:r>
          </a:p>
          <a:p>
            <a:pPr algn="just"/>
            <a:endParaRPr lang="en-US" sz="1600" dirty="0">
              <a:solidFill>
                <a:schemeClr val="tx1"/>
              </a:solidFill>
            </a:endParaRPr>
          </a:p>
          <a:p>
            <a:pPr algn="just"/>
            <a:r>
              <a:rPr lang="en-US" sz="1600" dirty="0" smtClean="0">
                <a:solidFill>
                  <a:schemeClr val="tx1"/>
                </a:solidFill>
              </a:rPr>
              <a:t>Students are limited to a maximum of 25 hours per week and may never work over 8 hours per day during Fall, Spring and Summer semester.</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802" y="2743200"/>
            <a:ext cx="2133600" cy="1905000"/>
          </a:xfrm>
          <a:prstGeom prst="rect">
            <a:avLst/>
          </a:prstGeom>
        </p:spPr>
      </p:pic>
      <p:sp>
        <p:nvSpPr>
          <p:cNvPr id="6" name="TextBox 5"/>
          <p:cNvSpPr txBox="1"/>
          <p:nvPr/>
        </p:nvSpPr>
        <p:spPr>
          <a:xfrm>
            <a:off x="252132" y="4825722"/>
            <a:ext cx="2133600" cy="738664"/>
          </a:xfrm>
          <a:prstGeom prst="rect">
            <a:avLst/>
          </a:prstGeom>
          <a:noFill/>
        </p:spPr>
        <p:txBody>
          <a:bodyPr wrap="square" rtlCol="0">
            <a:spAutoFit/>
          </a:bodyPr>
          <a:lstStyle/>
          <a:p>
            <a:r>
              <a:rPr lang="en-US" sz="1400" dirty="0" smtClean="0"/>
              <a:t>Matt Tieman- U.S. Marine</a:t>
            </a:r>
          </a:p>
          <a:p>
            <a:r>
              <a:rPr lang="en-US" sz="1400" dirty="0" smtClean="0"/>
              <a:t>Criminal Justice Major</a:t>
            </a:r>
          </a:p>
          <a:p>
            <a:r>
              <a:rPr lang="en-US" sz="1400" dirty="0" smtClean="0"/>
              <a:t>CSU Stanislaus</a:t>
            </a:r>
            <a:endParaRPr lang="en-US" sz="1400" dirty="0"/>
          </a:p>
        </p:txBody>
      </p:sp>
    </p:spTree>
    <p:extLst>
      <p:ext uri="{BB962C8B-B14F-4D97-AF65-F5344CB8AC3E}">
        <p14:creationId xmlns:p14="http://schemas.microsoft.com/office/powerpoint/2010/main" val="3839169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Student Veteran Center</a:t>
            </a:r>
            <a:endParaRPr lang="en-US" sz="3600" dirty="0"/>
          </a:p>
        </p:txBody>
      </p:sp>
      <p:sp>
        <p:nvSpPr>
          <p:cNvPr id="3" name="Subtitle 2"/>
          <p:cNvSpPr>
            <a:spLocks noGrp="1"/>
          </p:cNvSpPr>
          <p:nvPr>
            <p:ph type="subTitle" idx="1"/>
          </p:nvPr>
        </p:nvSpPr>
        <p:spPr>
          <a:xfrm>
            <a:off x="381000" y="1219200"/>
            <a:ext cx="8229600" cy="4572000"/>
          </a:xfrm>
        </p:spPr>
        <p:txBody>
          <a:bodyPr>
            <a:noAutofit/>
          </a:bodyPr>
          <a:lstStyle/>
          <a:p>
            <a:pPr algn="just"/>
            <a:r>
              <a:rPr lang="en-US" sz="1600" dirty="0">
                <a:solidFill>
                  <a:schemeClr val="tx1"/>
                </a:solidFill>
              </a:rPr>
              <a:t>All Veteran Students are invited to check out the </a:t>
            </a:r>
            <a:r>
              <a:rPr lang="en-US" sz="1600" dirty="0" smtClean="0">
                <a:solidFill>
                  <a:schemeClr val="tx1"/>
                </a:solidFill>
              </a:rPr>
              <a:t>California </a:t>
            </a:r>
            <a:r>
              <a:rPr lang="en-US" sz="1600" dirty="0">
                <a:solidFill>
                  <a:schemeClr val="tx1"/>
                </a:solidFill>
              </a:rPr>
              <a:t>State University, Stanislaus Veteran's Center. It </a:t>
            </a:r>
            <a:r>
              <a:rPr lang="en-US" sz="1600" dirty="0" smtClean="0">
                <a:solidFill>
                  <a:schemeClr val="tx1"/>
                </a:solidFill>
              </a:rPr>
              <a:t>provides </a:t>
            </a:r>
            <a:r>
              <a:rPr lang="en-US" sz="1600" dirty="0">
                <a:solidFill>
                  <a:schemeClr val="tx1"/>
                </a:solidFill>
              </a:rPr>
              <a:t>a point of contact for CSU Stanislaus' veterans and their dependents, bringing together academic and student support services to promote a smooth transition from the military, provide assistance for veterans benefits, deployments, information, and referrals, as well as a place where veterans can gather for study groups and social activities</a:t>
            </a:r>
            <a:r>
              <a:rPr lang="en-US" sz="1600" dirty="0" smtClean="0">
                <a:solidFill>
                  <a:schemeClr val="tx1"/>
                </a:solidFill>
              </a:rPr>
              <a:t>.</a:t>
            </a:r>
          </a:p>
          <a:p>
            <a:pPr algn="just"/>
            <a:endParaRPr lang="en-US" sz="900" dirty="0">
              <a:solidFill>
                <a:schemeClr val="tx1"/>
              </a:solidFill>
            </a:endParaRPr>
          </a:p>
          <a:p>
            <a:pPr algn="just"/>
            <a:r>
              <a:rPr lang="en-US" sz="1600" dirty="0">
                <a:solidFill>
                  <a:schemeClr val="tx1"/>
                </a:solidFill>
              </a:rPr>
              <a:t>We </a:t>
            </a:r>
            <a:r>
              <a:rPr lang="en-US" sz="1600" dirty="0" smtClean="0">
                <a:solidFill>
                  <a:schemeClr val="tx1"/>
                </a:solidFill>
              </a:rPr>
              <a:t>are </a:t>
            </a:r>
            <a:r>
              <a:rPr lang="en-US" sz="1600" dirty="0">
                <a:solidFill>
                  <a:schemeClr val="tx1"/>
                </a:solidFill>
              </a:rPr>
              <a:t>located in the </a:t>
            </a:r>
            <a:r>
              <a:rPr lang="en-US" sz="1600" dirty="0">
                <a:solidFill>
                  <a:schemeClr val="tx1"/>
                </a:solidFill>
                <a:hlinkClick r:id="rId2"/>
              </a:rPr>
              <a:t>Student Services Building</a:t>
            </a:r>
            <a:r>
              <a:rPr lang="en-US" sz="1600" dirty="0">
                <a:solidFill>
                  <a:schemeClr val="tx1"/>
                </a:solidFill>
              </a:rPr>
              <a:t> (Building 116) in </a:t>
            </a:r>
            <a:r>
              <a:rPr lang="en-US" sz="1600" dirty="0">
                <a:solidFill>
                  <a:schemeClr val="tx1"/>
                </a:solidFill>
                <a:hlinkClick r:id="rId3"/>
              </a:rPr>
              <a:t>Room 115</a:t>
            </a:r>
            <a:r>
              <a:rPr lang="en-US" sz="1600" dirty="0" smtClean="0">
                <a:solidFill>
                  <a:schemeClr val="tx1"/>
                </a:solidFill>
              </a:rPr>
              <a:t>. The hours of operation are Monday to Friday 9:00 a.m. to 5:00 p.m.</a:t>
            </a:r>
          </a:p>
          <a:p>
            <a:pPr algn="just"/>
            <a:endParaRPr lang="en-US" sz="900" dirty="0" smtClean="0">
              <a:solidFill>
                <a:schemeClr val="tx1"/>
              </a:solidFill>
            </a:endParaRPr>
          </a:p>
          <a:p>
            <a:pPr algn="just"/>
            <a:r>
              <a:rPr lang="en-US" sz="1600" dirty="0" smtClean="0">
                <a:solidFill>
                  <a:schemeClr val="tx1"/>
                </a:solidFill>
              </a:rPr>
              <a:t>The </a:t>
            </a:r>
            <a:r>
              <a:rPr lang="en-US" sz="1600" dirty="0">
                <a:solidFill>
                  <a:schemeClr val="tx1"/>
                </a:solidFill>
              </a:rPr>
              <a:t>following </a:t>
            </a:r>
            <a:r>
              <a:rPr lang="en-US" sz="1600" dirty="0" smtClean="0">
                <a:solidFill>
                  <a:schemeClr val="tx1"/>
                </a:solidFill>
              </a:rPr>
              <a:t>are provided </a:t>
            </a:r>
            <a:r>
              <a:rPr lang="en-US" sz="1600" dirty="0">
                <a:solidFill>
                  <a:schemeClr val="tx1"/>
                </a:solidFill>
              </a:rPr>
              <a:t>at our location</a:t>
            </a:r>
            <a:r>
              <a:rPr lang="en-US" sz="1600" b="1" dirty="0" smtClean="0">
                <a:solidFill>
                  <a:schemeClr val="tx1"/>
                </a:solidFill>
              </a:rPr>
              <a:t>: </a:t>
            </a:r>
            <a:r>
              <a:rPr lang="en-US" sz="1600" dirty="0" smtClean="0">
                <a:solidFill>
                  <a:schemeClr val="tx1"/>
                </a:solidFill>
              </a:rPr>
              <a:t>Refrigerator; Microwave; Computer </a:t>
            </a:r>
            <a:r>
              <a:rPr lang="en-US" sz="1600" dirty="0">
                <a:solidFill>
                  <a:schemeClr val="tx1"/>
                </a:solidFill>
              </a:rPr>
              <a:t>(with CAC Card reader</a:t>
            </a:r>
            <a:r>
              <a:rPr lang="en-US" sz="1600" dirty="0" smtClean="0">
                <a:solidFill>
                  <a:schemeClr val="tx1"/>
                </a:solidFill>
              </a:rPr>
              <a:t>); Telephone; TV; Gaming Systems; Board Games; Study area.</a:t>
            </a:r>
            <a:endParaRPr lang="en-US" sz="1600" dirty="0">
              <a:solidFill>
                <a:schemeClr val="tx1"/>
              </a:solidFill>
            </a:endParaRPr>
          </a:p>
          <a:p>
            <a:pPr algn="just"/>
            <a:endParaRPr lang="en-US" sz="900" dirty="0" smtClean="0">
              <a:solidFill>
                <a:schemeClr val="tx1"/>
              </a:solidFill>
            </a:endParaRPr>
          </a:p>
          <a:p>
            <a:pPr algn="just"/>
            <a:r>
              <a:rPr lang="en-US" sz="1600" dirty="0">
                <a:solidFill>
                  <a:schemeClr val="tx1"/>
                </a:solidFill>
              </a:rPr>
              <a:t>We are on Facebook! Feel free to look us up under FOB Stanislaus</a:t>
            </a:r>
            <a:r>
              <a:rPr lang="en-US" sz="1600" dirty="0" smtClean="0">
                <a:solidFill>
                  <a:schemeClr val="tx1"/>
                </a:solidFill>
              </a:rPr>
              <a:t>. If </a:t>
            </a:r>
            <a:r>
              <a:rPr lang="en-US" sz="1600" dirty="0">
                <a:solidFill>
                  <a:schemeClr val="tx1"/>
                </a:solidFill>
              </a:rPr>
              <a:t>you have any questions, please e-mail: </a:t>
            </a:r>
            <a:r>
              <a:rPr lang="en-US" sz="1600" dirty="0">
                <a:solidFill>
                  <a:schemeClr val="tx1"/>
                </a:solidFill>
                <a:hlinkClick r:id="rId4"/>
              </a:rPr>
              <a:t>fobstanislaus@gmail.com</a:t>
            </a:r>
            <a:r>
              <a:rPr lang="en-US" sz="1600" dirty="0" smtClean="0">
                <a:solidFill>
                  <a:schemeClr val="tx1"/>
                </a:solidFill>
              </a:rPr>
              <a:t>.</a:t>
            </a:r>
          </a:p>
          <a:p>
            <a:pPr algn="just"/>
            <a:endParaRPr lang="en-US" sz="900" dirty="0">
              <a:solidFill>
                <a:schemeClr val="tx1"/>
              </a:solidFill>
            </a:endParaRPr>
          </a:p>
          <a:p>
            <a:pPr algn="just"/>
            <a:r>
              <a:rPr lang="en-US" sz="1600" dirty="0">
                <a:solidFill>
                  <a:schemeClr val="tx1"/>
                </a:solidFill>
              </a:rPr>
              <a:t>You may also contact Nadine Kent (Veteran Affairs Coordinator) in </a:t>
            </a:r>
            <a:r>
              <a:rPr lang="en-US" sz="1600" dirty="0" smtClean="0">
                <a:solidFill>
                  <a:schemeClr val="tx1"/>
                </a:solidFill>
              </a:rPr>
              <a:t>the</a:t>
            </a:r>
          </a:p>
          <a:p>
            <a:pPr algn="just"/>
            <a:r>
              <a:rPr lang="en-US" sz="1600" dirty="0" smtClean="0">
                <a:solidFill>
                  <a:schemeClr val="tx1"/>
                </a:solidFill>
              </a:rPr>
              <a:t>Veterans </a:t>
            </a:r>
            <a:r>
              <a:rPr lang="en-US" sz="1600" dirty="0">
                <a:solidFill>
                  <a:schemeClr val="tx1"/>
                </a:solidFill>
              </a:rPr>
              <a:t>Affairs office at (209) 667-3081 or stop by MSR 120 </a:t>
            </a:r>
            <a:r>
              <a:rPr lang="en-US" sz="1600" dirty="0" smtClean="0">
                <a:solidFill>
                  <a:schemeClr val="tx1"/>
                </a:solidFill>
              </a:rPr>
              <a:t>or</a:t>
            </a:r>
          </a:p>
          <a:p>
            <a:pPr algn="just"/>
            <a:r>
              <a:rPr lang="en-US" sz="1600" dirty="0" smtClean="0">
                <a:solidFill>
                  <a:schemeClr val="tx1"/>
                </a:solidFill>
              </a:rPr>
              <a:t>Michael </a:t>
            </a:r>
            <a:r>
              <a:rPr lang="en-US" sz="1600" dirty="0">
                <a:solidFill>
                  <a:schemeClr val="tx1"/>
                </a:solidFill>
              </a:rPr>
              <a:t>Igoe (Veterans Advisor) at (209) 667-3304</a:t>
            </a:r>
            <a:r>
              <a:rPr lang="en-US" sz="1600" dirty="0" smtClean="0">
                <a:solidFill>
                  <a:schemeClr val="tx1"/>
                </a:solidFill>
              </a:rPr>
              <a:t>.</a:t>
            </a:r>
            <a:endParaRPr lang="en-US" sz="1600" dirty="0">
              <a:solidFill>
                <a:schemeClr val="tx1"/>
              </a:solidFill>
            </a:endParaRPr>
          </a:p>
        </p:txBody>
      </p:sp>
      <p:pic>
        <p:nvPicPr>
          <p:cNvPr id="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rotWithShape="1">
          <a:blip r:embed="rId6" cstate="print">
            <a:extLst>
              <a:ext uri="{28A0092B-C50C-407E-A947-70E740481C1C}">
                <a14:useLocalDpi xmlns:a14="http://schemas.microsoft.com/office/drawing/2010/main" val="0"/>
              </a:ext>
            </a:extLst>
          </a:blip>
          <a:srcRect r="15368"/>
          <a:stretch/>
        </p:blipFill>
        <p:spPr>
          <a:xfrm>
            <a:off x="6403937" y="4343400"/>
            <a:ext cx="2063675" cy="1828800"/>
          </a:xfrm>
          <a:prstGeom prst="rect">
            <a:avLst/>
          </a:prstGeom>
        </p:spPr>
      </p:pic>
      <p:sp>
        <p:nvSpPr>
          <p:cNvPr id="6" name="TextBox 5"/>
          <p:cNvSpPr txBox="1"/>
          <p:nvPr/>
        </p:nvSpPr>
        <p:spPr>
          <a:xfrm>
            <a:off x="6403937" y="6183868"/>
            <a:ext cx="2130463" cy="738664"/>
          </a:xfrm>
          <a:prstGeom prst="rect">
            <a:avLst/>
          </a:prstGeom>
          <a:noFill/>
        </p:spPr>
        <p:txBody>
          <a:bodyPr wrap="square" rtlCol="0">
            <a:spAutoFit/>
          </a:bodyPr>
          <a:lstStyle/>
          <a:p>
            <a:r>
              <a:rPr lang="en-US" sz="1400" dirty="0" smtClean="0"/>
              <a:t>Gene Collins – U.S. Army</a:t>
            </a:r>
          </a:p>
          <a:p>
            <a:r>
              <a:rPr lang="en-US" sz="1400" dirty="0" smtClean="0"/>
              <a:t>Biology Major</a:t>
            </a:r>
          </a:p>
          <a:p>
            <a:r>
              <a:rPr lang="en-US" sz="1400" dirty="0" smtClean="0"/>
              <a:t>CSU Stanislaus </a:t>
            </a:r>
            <a:endParaRPr lang="en-US" sz="1400" dirty="0"/>
          </a:p>
        </p:txBody>
      </p:sp>
    </p:spTree>
    <p:extLst>
      <p:ext uri="{BB962C8B-B14F-4D97-AF65-F5344CB8AC3E}">
        <p14:creationId xmlns:p14="http://schemas.microsoft.com/office/powerpoint/2010/main" val="3723538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Club</a:t>
            </a:r>
            <a:endParaRPr lang="en-US" sz="3600" dirty="0"/>
          </a:p>
        </p:txBody>
      </p:sp>
      <p:sp>
        <p:nvSpPr>
          <p:cNvPr id="3" name="Subtitle 2"/>
          <p:cNvSpPr>
            <a:spLocks noGrp="1"/>
          </p:cNvSpPr>
          <p:nvPr>
            <p:ph type="subTitle" idx="1"/>
          </p:nvPr>
        </p:nvSpPr>
        <p:spPr>
          <a:xfrm>
            <a:off x="355802" y="1676400"/>
            <a:ext cx="8229600" cy="4572000"/>
          </a:xfrm>
        </p:spPr>
        <p:txBody>
          <a:bodyPr>
            <a:noAutofit/>
          </a:bodyPr>
          <a:lstStyle/>
          <a:p>
            <a:r>
              <a:rPr lang="en-US" sz="1800" i="1" dirty="0" smtClean="0">
                <a:solidFill>
                  <a:schemeClr val="tx1"/>
                </a:solidFill>
              </a:rPr>
              <a:t>Created </a:t>
            </a:r>
            <a:r>
              <a:rPr lang="en-US" sz="1800" i="1" dirty="0">
                <a:solidFill>
                  <a:schemeClr val="tx1"/>
                </a:solidFill>
              </a:rPr>
              <a:t>for Student Veterans by Student Veterans</a:t>
            </a:r>
            <a:endParaRPr lang="en-US" sz="1800" dirty="0">
              <a:solidFill>
                <a:schemeClr val="tx1"/>
              </a:solidFill>
            </a:endParaRPr>
          </a:p>
          <a:p>
            <a:pPr algn="just"/>
            <a:endParaRPr lang="en-US" sz="900" dirty="0" smtClean="0">
              <a:solidFill>
                <a:schemeClr val="tx1"/>
              </a:solidFill>
            </a:endParaRPr>
          </a:p>
          <a:p>
            <a:pPr algn="just"/>
            <a:r>
              <a:rPr lang="en-US" sz="1800" dirty="0" smtClean="0">
                <a:solidFill>
                  <a:schemeClr val="tx1"/>
                </a:solidFill>
              </a:rPr>
              <a:t>All </a:t>
            </a:r>
            <a:r>
              <a:rPr lang="en-US" sz="1800" dirty="0">
                <a:solidFill>
                  <a:schemeClr val="tx1"/>
                </a:solidFill>
              </a:rPr>
              <a:t>Veteran Students are invited to join the California State University, Stanislaus Veterans Club. </a:t>
            </a:r>
            <a:r>
              <a:rPr lang="en-US" sz="1800" b="1" dirty="0">
                <a:solidFill>
                  <a:schemeClr val="tx1"/>
                </a:solidFill>
              </a:rPr>
              <a:t>Come to our meetings to see what it’s all about, hang out and meet fellow Veterans</a:t>
            </a:r>
            <a:r>
              <a:rPr lang="en-US" sz="1800" b="1" dirty="0" smtClean="0">
                <a:solidFill>
                  <a:schemeClr val="tx1"/>
                </a:solidFill>
              </a:rPr>
              <a:t>.</a:t>
            </a:r>
          </a:p>
          <a:p>
            <a:pPr algn="just"/>
            <a:endParaRPr lang="en-US" sz="900" dirty="0">
              <a:solidFill>
                <a:schemeClr val="tx1"/>
              </a:solidFill>
            </a:endParaRPr>
          </a:p>
          <a:p>
            <a:pPr algn="just"/>
            <a:r>
              <a:rPr lang="en-US" sz="1800" dirty="0">
                <a:solidFill>
                  <a:schemeClr val="tx1"/>
                </a:solidFill>
              </a:rPr>
              <a:t>This is </a:t>
            </a:r>
            <a:r>
              <a:rPr lang="en-US" sz="1800" b="1" dirty="0">
                <a:solidFill>
                  <a:schemeClr val="tx1"/>
                </a:solidFill>
              </a:rPr>
              <a:t>YOUR</a:t>
            </a:r>
            <a:r>
              <a:rPr lang="en-US" sz="1800" dirty="0">
                <a:solidFill>
                  <a:schemeClr val="tx1"/>
                </a:solidFill>
              </a:rPr>
              <a:t> Club, come and learn how to maximize your education benefits and ensure you are aware of all the resources available to you; develop social and professional relationships/networks, continue your desire for service through Veteran support systems, while also establishing a positive presence in the local community</a:t>
            </a:r>
            <a:r>
              <a:rPr lang="en-US" sz="1800" dirty="0" smtClean="0">
                <a:solidFill>
                  <a:schemeClr val="tx1"/>
                </a:solidFill>
              </a:rPr>
              <a:t>.</a:t>
            </a:r>
          </a:p>
          <a:p>
            <a:pPr algn="just"/>
            <a:endParaRPr lang="en-US" sz="900" dirty="0">
              <a:solidFill>
                <a:schemeClr val="tx1"/>
              </a:solidFill>
            </a:endParaRPr>
          </a:p>
          <a:p>
            <a:pPr algn="just"/>
            <a:r>
              <a:rPr lang="en-US" sz="1800" dirty="0">
                <a:solidFill>
                  <a:schemeClr val="tx1"/>
                </a:solidFill>
              </a:rPr>
              <a:t>If you have any questions, please e-mail the CSU Stanislaus Veterans Club </a:t>
            </a:r>
            <a:r>
              <a:rPr lang="en-US" sz="1800" dirty="0" smtClean="0">
                <a:solidFill>
                  <a:schemeClr val="tx1"/>
                </a:solidFill>
              </a:rPr>
              <a:t>at </a:t>
            </a:r>
            <a:r>
              <a:rPr lang="en-US" sz="1800" dirty="0" smtClean="0">
                <a:solidFill>
                  <a:schemeClr val="tx1"/>
                </a:solidFill>
                <a:hlinkClick r:id="rId2"/>
              </a:rPr>
              <a:t>VCofCSUS@gmail.com</a:t>
            </a:r>
            <a:r>
              <a:rPr lang="en-US" sz="1800" dirty="0">
                <a:solidFill>
                  <a:schemeClr val="tx1"/>
                </a:solidFill>
              </a:rPr>
              <a:t>. You may also contact Michael Igoe (</a:t>
            </a:r>
            <a:r>
              <a:rPr lang="en-US" sz="1800" dirty="0" smtClean="0">
                <a:solidFill>
                  <a:schemeClr val="tx1"/>
                </a:solidFill>
              </a:rPr>
              <a:t>Veteran </a:t>
            </a:r>
            <a:r>
              <a:rPr lang="en-US" sz="1800" dirty="0">
                <a:solidFill>
                  <a:schemeClr val="tx1"/>
                </a:solidFill>
              </a:rPr>
              <a:t>Advisor) at (209) 667-3304 or Nadine Kent in the Veterans Affairs office at (209) 667-3081 or stop by MSR </a:t>
            </a:r>
            <a:r>
              <a:rPr lang="en-US" sz="1800" dirty="0" smtClean="0">
                <a:solidFill>
                  <a:schemeClr val="tx1"/>
                </a:solidFill>
              </a:rPr>
              <a:t>120</a:t>
            </a:r>
            <a:r>
              <a:rPr lang="en-US" sz="1800" dirty="0">
                <a:solidFill>
                  <a:schemeClr val="tx1"/>
                </a:solidFill>
              </a:rPr>
              <a:t>.</a:t>
            </a:r>
          </a:p>
        </p:txBody>
      </p:sp>
      <p:pic>
        <p:nvPicPr>
          <p:cNvPr id="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6200" y="5486400"/>
            <a:ext cx="1353574" cy="1219200"/>
          </a:xfrm>
          <a:prstGeom prst="rect">
            <a:avLst/>
          </a:prstGeom>
        </p:spPr>
      </p:pic>
    </p:spTree>
    <p:extLst>
      <p:ext uri="{BB962C8B-B14F-4D97-AF65-F5344CB8AC3E}">
        <p14:creationId xmlns:p14="http://schemas.microsoft.com/office/powerpoint/2010/main" val="3800583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Warriors 4 Warriors Peer Mentoring</a:t>
            </a:r>
            <a:endParaRPr lang="en-US" sz="3600" dirty="0"/>
          </a:p>
        </p:txBody>
      </p:sp>
      <p:sp>
        <p:nvSpPr>
          <p:cNvPr id="3" name="Subtitle 2"/>
          <p:cNvSpPr>
            <a:spLocks noGrp="1"/>
          </p:cNvSpPr>
          <p:nvPr>
            <p:ph type="subTitle" idx="1"/>
          </p:nvPr>
        </p:nvSpPr>
        <p:spPr>
          <a:xfrm>
            <a:off x="381000" y="1676400"/>
            <a:ext cx="8229600" cy="3733800"/>
          </a:xfrm>
        </p:spPr>
        <p:txBody>
          <a:bodyPr>
            <a:noAutofit/>
          </a:bodyPr>
          <a:lstStyle/>
          <a:p>
            <a:pPr algn="just"/>
            <a:r>
              <a:rPr lang="en-US" sz="1600" dirty="0" smtClean="0">
                <a:solidFill>
                  <a:schemeClr val="tx1"/>
                </a:solidFill>
              </a:rPr>
              <a:t>Starting Fall 2013 Semester:</a:t>
            </a:r>
          </a:p>
          <a:p>
            <a:pPr algn="just"/>
            <a:endParaRPr lang="en-US" sz="900" dirty="0">
              <a:solidFill>
                <a:schemeClr val="tx1"/>
              </a:solidFill>
            </a:endParaRPr>
          </a:p>
          <a:p>
            <a:pPr algn="just"/>
            <a:r>
              <a:rPr lang="en-US" sz="1600" dirty="0" smtClean="0">
                <a:solidFill>
                  <a:schemeClr val="tx1"/>
                </a:solidFill>
              </a:rPr>
              <a:t>Warriors </a:t>
            </a:r>
            <a:r>
              <a:rPr lang="en-US" sz="1600" dirty="0">
                <a:solidFill>
                  <a:schemeClr val="tx1"/>
                </a:solidFill>
              </a:rPr>
              <a:t>4 Warriors (W4W) is a peer mentoring program for veterans who attend California State University, Stanislaus. The purpose of the W4W program is to match a current student-veteran with incoming freshman and transferring student-veterans, in an effort to support their readjustment to civilian and student life. Transition to the campus community can be eased by receiving support and resources from our group of trained student-veteran mentors. W4W aims to assist student-veterans with navigating the academic environment through friendship, camaraderie, and shared experiences to increase their success and engagement within the university. </a:t>
            </a:r>
          </a:p>
          <a:p>
            <a:pPr algn="just"/>
            <a:endParaRPr lang="en-US" sz="900" dirty="0">
              <a:solidFill>
                <a:schemeClr val="tx1"/>
              </a:solidFill>
            </a:endParaRPr>
          </a:p>
          <a:p>
            <a:pPr algn="just"/>
            <a:r>
              <a:rPr lang="en-US" sz="1600" dirty="0" smtClean="0">
                <a:solidFill>
                  <a:schemeClr val="tx1"/>
                </a:solidFill>
              </a:rPr>
              <a:t>Our </a:t>
            </a:r>
            <a:r>
              <a:rPr lang="en-US" sz="1600" dirty="0">
                <a:solidFill>
                  <a:schemeClr val="tx1"/>
                </a:solidFill>
              </a:rPr>
              <a:t>goal is to increase student involvement and interaction, providing student-veterans with additional encouragement and support. by bridging the gap between their institutional services and support systems. We also intend to foster a sense of community among the student-veterans through participation in campus and community activities</a:t>
            </a:r>
            <a:r>
              <a:rPr lang="en-US" sz="1600" dirty="0" smtClean="0">
                <a:solidFill>
                  <a:schemeClr val="tx1"/>
                </a:solidFill>
              </a:rPr>
              <a:t>.</a:t>
            </a:r>
            <a:r>
              <a:rPr lang="en-US" sz="1600" dirty="0"/>
              <a:t> </a:t>
            </a:r>
          </a:p>
          <a:p>
            <a:pPr algn="just"/>
            <a:endParaRPr lang="en-US" sz="1600" dirty="0">
              <a:solidFill>
                <a:schemeClr val="tx1"/>
              </a:solidFill>
            </a:endParaRPr>
          </a:p>
          <a:p>
            <a:pPr algn="just"/>
            <a:endParaRPr lang="en-US" sz="1600" dirty="0">
              <a:solidFill>
                <a:schemeClr val="tx1"/>
              </a:solidFill>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W4W_logo colors.jpg"/>
          <p:cNvPicPr>
            <a:picLocks noChangeAspect="1"/>
          </p:cNvPicPr>
          <p:nvPr/>
        </p:nvPicPr>
        <p:blipFill>
          <a:blip r:embed="rId3" cstate="print"/>
          <a:stretch>
            <a:fillRect/>
          </a:stretch>
        </p:blipFill>
        <p:spPr>
          <a:xfrm>
            <a:off x="3733800" y="5257800"/>
            <a:ext cx="1676400" cy="1295400"/>
          </a:xfrm>
          <a:prstGeom prst="rect">
            <a:avLst/>
          </a:prstGeom>
          <a:ln>
            <a:noFill/>
          </a:ln>
          <a:effectLst>
            <a:softEdge rad="112500"/>
          </a:effectLst>
        </p:spPr>
      </p:pic>
    </p:spTree>
    <p:extLst>
      <p:ext uri="{BB962C8B-B14F-4D97-AF65-F5344CB8AC3E}">
        <p14:creationId xmlns:p14="http://schemas.microsoft.com/office/powerpoint/2010/main" val="722017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5506"/>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 Affairs Office</a:t>
            </a:r>
            <a:endParaRPr lang="en-US" sz="3600" dirty="0"/>
          </a:p>
        </p:txBody>
      </p:sp>
      <p:sp>
        <p:nvSpPr>
          <p:cNvPr id="3" name="Subtitle 2"/>
          <p:cNvSpPr>
            <a:spLocks noGrp="1"/>
          </p:cNvSpPr>
          <p:nvPr>
            <p:ph type="subTitle" idx="1"/>
          </p:nvPr>
        </p:nvSpPr>
        <p:spPr>
          <a:xfrm>
            <a:off x="523875" y="1219200"/>
            <a:ext cx="8229600" cy="5486400"/>
          </a:xfrm>
        </p:spPr>
        <p:txBody>
          <a:bodyPr>
            <a:noAutofit/>
          </a:bodyPr>
          <a:lstStyle/>
          <a:p>
            <a:r>
              <a:rPr lang="en-US" sz="1600" b="1" dirty="0" smtClean="0">
                <a:solidFill>
                  <a:schemeClr val="tx1"/>
                </a:solidFill>
              </a:rPr>
              <a:t>Registration </a:t>
            </a:r>
            <a:r>
              <a:rPr lang="en-US" sz="1600" b="1" dirty="0">
                <a:solidFill>
                  <a:schemeClr val="tx1"/>
                </a:solidFill>
              </a:rPr>
              <a:t>Process</a:t>
            </a:r>
          </a:p>
          <a:p>
            <a:pPr algn="just"/>
            <a:r>
              <a:rPr lang="en-US" sz="1600" b="1" dirty="0" smtClean="0">
                <a:solidFill>
                  <a:schemeClr val="tx1"/>
                </a:solidFill>
              </a:rPr>
              <a:t>Step 1</a:t>
            </a:r>
          </a:p>
          <a:p>
            <a:pPr algn="just"/>
            <a:r>
              <a:rPr lang="en-US" sz="1600" b="1" dirty="0" smtClean="0">
                <a:solidFill>
                  <a:schemeClr val="tx1"/>
                </a:solidFill>
              </a:rPr>
              <a:t>Registration </a:t>
            </a:r>
            <a:r>
              <a:rPr lang="en-US" sz="1600" b="1" dirty="0">
                <a:solidFill>
                  <a:schemeClr val="tx1"/>
                </a:solidFill>
              </a:rPr>
              <a:t>Notices</a:t>
            </a:r>
            <a:r>
              <a:rPr lang="en-US" sz="1600" dirty="0">
                <a:solidFill>
                  <a:schemeClr val="tx1"/>
                </a:solidFill>
              </a:rPr>
              <a:t> are emailed to your University email account if you are eligible for Priority Registration. The notice will indicate your priority registration appointment start time, which is the </a:t>
            </a:r>
            <a:r>
              <a:rPr lang="en-US" sz="1600" dirty="0" smtClean="0">
                <a:solidFill>
                  <a:schemeClr val="tx1"/>
                </a:solidFill>
              </a:rPr>
              <a:t>very first appointment for Veterans and the earliest </a:t>
            </a:r>
            <a:r>
              <a:rPr lang="en-US" sz="1600" dirty="0">
                <a:solidFill>
                  <a:schemeClr val="tx1"/>
                </a:solidFill>
              </a:rPr>
              <a:t>time you may access your </a:t>
            </a:r>
            <a:r>
              <a:rPr lang="en-US" sz="1600" dirty="0" err="1">
                <a:solidFill>
                  <a:schemeClr val="tx1"/>
                </a:solidFill>
              </a:rPr>
              <a:t>myCSUSTAN</a:t>
            </a:r>
            <a:r>
              <a:rPr lang="en-US" sz="1600" dirty="0">
                <a:solidFill>
                  <a:schemeClr val="tx1"/>
                </a:solidFill>
              </a:rPr>
              <a:t> account for registration purposes. The notice also includes any Service Indicators (or holds) that must be cleared before you will be allowed to register for any classes</a:t>
            </a:r>
            <a:r>
              <a:rPr lang="en-US" sz="1600" dirty="0" smtClean="0">
                <a:solidFill>
                  <a:schemeClr val="tx1"/>
                </a:solidFill>
              </a:rPr>
              <a:t>.</a:t>
            </a:r>
          </a:p>
          <a:p>
            <a:pPr algn="just"/>
            <a:endParaRPr lang="en-US" sz="800" dirty="0">
              <a:solidFill>
                <a:schemeClr val="tx1"/>
              </a:solidFill>
            </a:endParaRPr>
          </a:p>
          <a:p>
            <a:pPr algn="just"/>
            <a:r>
              <a:rPr lang="en-US" sz="1600" b="1" dirty="0">
                <a:solidFill>
                  <a:schemeClr val="tx1"/>
                </a:solidFill>
              </a:rPr>
              <a:t>New Undergraduate Students</a:t>
            </a:r>
            <a:r>
              <a:rPr lang="en-US" sz="1600" dirty="0">
                <a:solidFill>
                  <a:schemeClr val="tx1"/>
                </a:solidFill>
              </a:rPr>
              <a:t> will NOT receive a Registration Notice and must register for and attend a New Student Orientation to register for </a:t>
            </a:r>
            <a:r>
              <a:rPr lang="en-US" sz="1600" dirty="0" smtClean="0">
                <a:solidFill>
                  <a:schemeClr val="tx1"/>
                </a:solidFill>
              </a:rPr>
              <a:t>classes.</a:t>
            </a:r>
          </a:p>
          <a:p>
            <a:pPr algn="just"/>
            <a:endParaRPr lang="en-US" sz="800" dirty="0">
              <a:solidFill>
                <a:schemeClr val="tx1"/>
              </a:solidFill>
            </a:endParaRPr>
          </a:p>
          <a:p>
            <a:pPr algn="just"/>
            <a:r>
              <a:rPr lang="en-US" sz="1600" b="1" dirty="0">
                <a:solidFill>
                  <a:schemeClr val="tx1"/>
                </a:solidFill>
              </a:rPr>
              <a:t>Priority Registration</a:t>
            </a:r>
            <a:r>
              <a:rPr lang="en-US" sz="1600" dirty="0">
                <a:solidFill>
                  <a:schemeClr val="tx1"/>
                </a:solidFill>
              </a:rPr>
              <a:t> You are eligible for Priority Registration if 1) </a:t>
            </a:r>
            <a:r>
              <a:rPr lang="en-US" sz="1600" dirty="0" smtClean="0">
                <a:solidFill>
                  <a:schemeClr val="tx1"/>
                </a:solidFill>
              </a:rPr>
              <a:t>once you have completed one full semester, 2) you </a:t>
            </a:r>
            <a:r>
              <a:rPr lang="en-US" sz="1600" dirty="0">
                <a:solidFill>
                  <a:schemeClr val="tx1"/>
                </a:solidFill>
              </a:rPr>
              <a:t>were admitted as a returning student by the Admission deadline date (October 1st for Winter/Spring or April 1st for Summer/Fall), or </a:t>
            </a:r>
            <a:r>
              <a:rPr lang="en-US" sz="1600" dirty="0" smtClean="0">
                <a:solidFill>
                  <a:schemeClr val="tx1"/>
                </a:solidFill>
              </a:rPr>
              <a:t>3) </a:t>
            </a:r>
            <a:r>
              <a:rPr lang="en-US" sz="1600" dirty="0">
                <a:solidFill>
                  <a:schemeClr val="tx1"/>
                </a:solidFill>
              </a:rPr>
              <a:t>you are a continuing student (enrolled in classes within the preceding 12 months) and have not been academically or administratively disqualified, and have not applied for graduation for a prior term.</a:t>
            </a:r>
          </a:p>
          <a:p>
            <a:pPr algn="just"/>
            <a:r>
              <a:rPr lang="en-US" sz="1600" dirty="0">
                <a:solidFill>
                  <a:schemeClr val="tx1"/>
                </a:solidFill>
              </a:rPr>
              <a:t>Eligible students who do not receive an Appointment Notice three days before the beginning of Priority Registration should call the Registration </a:t>
            </a:r>
            <a:r>
              <a:rPr lang="en-US" sz="1600" dirty="0" smtClean="0">
                <a:solidFill>
                  <a:schemeClr val="tx1"/>
                </a:solidFill>
              </a:rPr>
              <a:t>Help Line </a:t>
            </a:r>
            <a:r>
              <a:rPr lang="en-US" sz="1600" dirty="0">
                <a:solidFill>
                  <a:schemeClr val="tx1"/>
                </a:solidFill>
              </a:rPr>
              <a:t>at </a:t>
            </a:r>
            <a:r>
              <a:rPr lang="en-US" sz="1600" dirty="0" smtClean="0">
                <a:solidFill>
                  <a:schemeClr val="tx1"/>
                </a:solidFill>
              </a:rPr>
              <a:t>209/667-3039.</a:t>
            </a:r>
          </a:p>
          <a:p>
            <a:pPr algn="just"/>
            <a:endParaRPr lang="en-US" sz="1600" dirty="0">
              <a:solidFill>
                <a:schemeClr val="tx1"/>
              </a:solidFill>
            </a:endParaRPr>
          </a:p>
          <a:p>
            <a:r>
              <a:rPr lang="en-US" sz="1600" dirty="0" smtClean="0">
                <a:solidFill>
                  <a:schemeClr val="tx1"/>
                </a:solidFill>
              </a:rPr>
              <a:t>For any questions please contact the CSU Stanislaus Veteran Affairs Office</a:t>
            </a:r>
          </a:p>
          <a:p>
            <a:r>
              <a:rPr lang="en-US" sz="1600" dirty="0" smtClean="0">
                <a:solidFill>
                  <a:schemeClr val="tx1"/>
                </a:solidFill>
              </a:rPr>
              <a:t>(209) 667-3081</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64729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5506"/>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 Affairs Office</a:t>
            </a:r>
            <a:endParaRPr lang="en-US" sz="3600" dirty="0"/>
          </a:p>
        </p:txBody>
      </p:sp>
      <p:sp>
        <p:nvSpPr>
          <p:cNvPr id="3" name="Subtitle 2"/>
          <p:cNvSpPr>
            <a:spLocks noGrp="1"/>
          </p:cNvSpPr>
          <p:nvPr>
            <p:ph type="subTitle" idx="1"/>
          </p:nvPr>
        </p:nvSpPr>
        <p:spPr>
          <a:xfrm>
            <a:off x="523875" y="1219200"/>
            <a:ext cx="8229600" cy="5486400"/>
          </a:xfrm>
        </p:spPr>
        <p:txBody>
          <a:bodyPr>
            <a:noAutofit/>
          </a:bodyPr>
          <a:lstStyle/>
          <a:p>
            <a:r>
              <a:rPr lang="en-US" sz="1600" b="1" dirty="0" smtClean="0">
                <a:solidFill>
                  <a:schemeClr val="tx1"/>
                </a:solidFill>
              </a:rPr>
              <a:t>Selecting Courses</a:t>
            </a:r>
            <a:endParaRPr lang="en-US" sz="1600" b="1" dirty="0">
              <a:solidFill>
                <a:schemeClr val="tx1"/>
              </a:solidFill>
            </a:endParaRPr>
          </a:p>
          <a:p>
            <a:pPr algn="just"/>
            <a:r>
              <a:rPr lang="en-US" sz="1600" b="1" dirty="0" smtClean="0">
                <a:solidFill>
                  <a:schemeClr val="tx1"/>
                </a:solidFill>
              </a:rPr>
              <a:t>Step 2</a:t>
            </a:r>
          </a:p>
          <a:p>
            <a:pPr algn="just"/>
            <a:r>
              <a:rPr lang="en-US" sz="1400" b="1" dirty="0">
                <a:solidFill>
                  <a:schemeClr val="tx1"/>
                </a:solidFill>
              </a:rPr>
              <a:t>Select Courses:</a:t>
            </a:r>
            <a:r>
              <a:rPr lang="en-US" sz="1400" dirty="0">
                <a:solidFill>
                  <a:schemeClr val="tx1"/>
                </a:solidFill>
              </a:rPr>
              <a:t> If Advising Required is noted on your Appointment Notice, you are required to meet with your major advisor to select courses. Once you have been advised, your major department will release your </a:t>
            </a:r>
            <a:r>
              <a:rPr lang="en-US" sz="1400" dirty="0" smtClean="0">
                <a:solidFill>
                  <a:schemeClr val="tx1"/>
                </a:solidFill>
              </a:rPr>
              <a:t>advising hold </a:t>
            </a:r>
            <a:r>
              <a:rPr lang="en-US" sz="1400" dirty="0">
                <a:solidFill>
                  <a:schemeClr val="tx1"/>
                </a:solidFill>
              </a:rPr>
              <a:t>and you will be enabled to register beginning at your scheduled time.</a:t>
            </a:r>
          </a:p>
          <a:p>
            <a:pPr algn="just"/>
            <a:r>
              <a:rPr lang="en-US" sz="1400" b="1" dirty="0">
                <a:solidFill>
                  <a:schemeClr val="tx1"/>
                </a:solidFill>
              </a:rPr>
              <a:t>New Undergraduate Students:</a:t>
            </a:r>
            <a:r>
              <a:rPr lang="en-US" sz="1400" dirty="0">
                <a:solidFill>
                  <a:schemeClr val="tx1"/>
                </a:solidFill>
              </a:rPr>
              <a:t> You must attend a New Student Orientation, during which you will receive advising, before you register. For dates, see the New Student Orientation section</a:t>
            </a:r>
            <a:r>
              <a:rPr lang="en-US" sz="1400" dirty="0" smtClean="0">
                <a:solidFill>
                  <a:schemeClr val="tx1"/>
                </a:solidFill>
              </a:rPr>
              <a:t>. Reminder</a:t>
            </a:r>
            <a:r>
              <a:rPr lang="en-US" sz="1400" dirty="0">
                <a:solidFill>
                  <a:schemeClr val="tx1"/>
                </a:solidFill>
              </a:rPr>
              <a:t>: Any other Service Indicators on your Appointment Notice must be cleared or you will not be allowed to register.</a:t>
            </a:r>
          </a:p>
          <a:p>
            <a:pPr algn="just"/>
            <a:r>
              <a:rPr lang="en-US" sz="1400" b="1" dirty="0">
                <a:solidFill>
                  <a:schemeClr val="tx1"/>
                </a:solidFill>
              </a:rPr>
              <a:t>Permission Numbers or a Registration Options Form</a:t>
            </a:r>
            <a:r>
              <a:rPr lang="en-US" sz="1400" dirty="0">
                <a:solidFill>
                  <a:schemeClr val="tx1"/>
                </a:solidFill>
              </a:rPr>
              <a:t> are to be used to add courses under the following circumstances.  Check the "Registration Activity Dates" section for all pertinent registration periods</a:t>
            </a:r>
            <a:r>
              <a:rPr lang="en-US" sz="1400" dirty="0" smtClean="0">
                <a:solidFill>
                  <a:schemeClr val="tx1"/>
                </a:solidFill>
              </a:rPr>
              <a:t>.</a:t>
            </a:r>
          </a:p>
          <a:p>
            <a:pPr algn="just"/>
            <a:endParaRPr lang="en-US" sz="800" dirty="0">
              <a:solidFill>
                <a:schemeClr val="tx1"/>
              </a:solidFill>
            </a:endParaRPr>
          </a:p>
          <a:p>
            <a:pPr algn="just"/>
            <a:r>
              <a:rPr lang="en-US" sz="1400" dirty="0">
                <a:solidFill>
                  <a:schemeClr val="tx1"/>
                </a:solidFill>
              </a:rPr>
              <a:t>You must use a Registration Options form to</a:t>
            </a:r>
            <a:r>
              <a:rPr lang="en-US" sz="1400" dirty="0" smtClean="0">
                <a:solidFill>
                  <a:schemeClr val="tx1"/>
                </a:solidFill>
              </a:rPr>
              <a:t>: Change </a:t>
            </a:r>
            <a:r>
              <a:rPr lang="en-US" sz="1400" dirty="0">
                <a:solidFill>
                  <a:schemeClr val="tx1"/>
                </a:solidFill>
              </a:rPr>
              <a:t>your grading option after Census </a:t>
            </a:r>
            <a:r>
              <a:rPr lang="en-US" sz="1400" dirty="0" smtClean="0">
                <a:solidFill>
                  <a:schemeClr val="tx1"/>
                </a:solidFill>
              </a:rPr>
              <a:t>Date; Register </a:t>
            </a:r>
            <a:r>
              <a:rPr lang="en-US" sz="1400" dirty="0">
                <a:solidFill>
                  <a:schemeClr val="tx1"/>
                </a:solidFill>
              </a:rPr>
              <a:t>for a course as an Audit (requires instructor's signature</a:t>
            </a:r>
            <a:r>
              <a:rPr lang="en-US" sz="1400" dirty="0" smtClean="0">
                <a:solidFill>
                  <a:schemeClr val="tx1"/>
                </a:solidFill>
              </a:rPr>
              <a:t>); Add </a:t>
            </a:r>
            <a:r>
              <a:rPr lang="en-US" sz="1400" dirty="0">
                <a:solidFill>
                  <a:schemeClr val="tx1"/>
                </a:solidFill>
              </a:rPr>
              <a:t>more than the allowable units (Excess Units) for that term (requires department chair's signature</a:t>
            </a:r>
            <a:r>
              <a:rPr lang="en-US" sz="1400" dirty="0" smtClean="0">
                <a:solidFill>
                  <a:schemeClr val="tx1"/>
                </a:solidFill>
              </a:rPr>
              <a:t>); Register </a:t>
            </a:r>
            <a:r>
              <a:rPr lang="en-US" sz="1400" dirty="0">
                <a:solidFill>
                  <a:schemeClr val="tx1"/>
                </a:solidFill>
              </a:rPr>
              <a:t>for courses that have a Time Conflict (requires instructors' </a:t>
            </a:r>
            <a:r>
              <a:rPr lang="en-US" sz="1400" dirty="0" smtClean="0">
                <a:solidFill>
                  <a:schemeClr val="tx1"/>
                </a:solidFill>
              </a:rPr>
              <a:t>signature).</a:t>
            </a:r>
          </a:p>
          <a:p>
            <a:pPr algn="just"/>
            <a:endParaRPr lang="en-US" sz="800" dirty="0" smtClean="0">
              <a:solidFill>
                <a:schemeClr val="tx1"/>
              </a:solidFill>
            </a:endParaRPr>
          </a:p>
          <a:p>
            <a:pPr algn="just"/>
            <a:r>
              <a:rPr lang="en-US" sz="1400" dirty="0" smtClean="0">
                <a:solidFill>
                  <a:schemeClr val="tx1"/>
                </a:solidFill>
              </a:rPr>
              <a:t>You </a:t>
            </a:r>
            <a:r>
              <a:rPr lang="en-US" sz="1400" dirty="0">
                <a:solidFill>
                  <a:schemeClr val="tx1"/>
                </a:solidFill>
              </a:rPr>
              <a:t>must use a Permission Number to</a:t>
            </a:r>
            <a:r>
              <a:rPr lang="en-US" sz="1400" dirty="0" smtClean="0">
                <a:solidFill>
                  <a:schemeClr val="tx1"/>
                </a:solidFill>
              </a:rPr>
              <a:t>: Add </a:t>
            </a:r>
            <a:r>
              <a:rPr lang="en-US" sz="1400" dirty="0">
                <a:solidFill>
                  <a:schemeClr val="tx1"/>
                </a:solidFill>
              </a:rPr>
              <a:t>a full class and/or a class for which you are </a:t>
            </a:r>
            <a:r>
              <a:rPr lang="en-US" sz="1400" dirty="0" smtClean="0">
                <a:solidFill>
                  <a:schemeClr val="tx1"/>
                </a:solidFill>
              </a:rPr>
              <a:t>waitlisted; Add </a:t>
            </a:r>
            <a:r>
              <a:rPr lang="en-US" sz="1400" dirty="0">
                <a:solidFill>
                  <a:schemeClr val="tx1"/>
                </a:solidFill>
              </a:rPr>
              <a:t>a course which is </a:t>
            </a:r>
            <a:r>
              <a:rPr lang="en-US" sz="1400" dirty="0" smtClean="0">
                <a:solidFill>
                  <a:schemeClr val="tx1"/>
                </a:solidFill>
              </a:rPr>
              <a:t>restricted; Add </a:t>
            </a:r>
            <a:r>
              <a:rPr lang="en-US" sz="1400" dirty="0">
                <a:solidFill>
                  <a:schemeClr val="tx1"/>
                </a:solidFill>
              </a:rPr>
              <a:t>a course without also adding its co-requisite course(s</a:t>
            </a:r>
            <a:r>
              <a:rPr lang="en-US" sz="1400" dirty="0" smtClean="0">
                <a:solidFill>
                  <a:schemeClr val="tx1"/>
                </a:solidFill>
              </a:rPr>
              <a:t>).</a:t>
            </a:r>
          </a:p>
          <a:p>
            <a:pPr algn="just"/>
            <a:endParaRPr lang="en-US" sz="800" dirty="0">
              <a:solidFill>
                <a:schemeClr val="tx1"/>
              </a:solidFill>
            </a:endParaRPr>
          </a:p>
          <a:p>
            <a:pPr algn="just"/>
            <a:r>
              <a:rPr lang="en-US" sz="1400" b="1" dirty="0">
                <a:solidFill>
                  <a:schemeClr val="tx1"/>
                </a:solidFill>
              </a:rPr>
              <a:t>Individual Study, Cooperative Education, Thesis, Project, Internship, and Fieldwork:  </a:t>
            </a:r>
            <a:r>
              <a:rPr lang="en-US" sz="1400" dirty="0">
                <a:solidFill>
                  <a:schemeClr val="tx1"/>
                </a:solidFill>
              </a:rPr>
              <a:t>These courses are not specifically listed, but they are offered by most departments every semester. Students must obtain special forms from their departments, Enrollment Services, or at </a:t>
            </a:r>
            <a:r>
              <a:rPr lang="en-US" sz="1400" dirty="0">
                <a:solidFill>
                  <a:schemeClr val="tx1"/>
                </a:solidFill>
                <a:hlinkClick r:id="rId2"/>
              </a:rPr>
              <a:t>www.csustan.edu/enrollmentservices/forms.html</a:t>
            </a:r>
            <a:r>
              <a:rPr lang="en-US" sz="1400" dirty="0">
                <a:solidFill>
                  <a:schemeClr val="tx1"/>
                </a:solidFill>
              </a:rPr>
              <a:t> to register for these courses.  Completed forms, including required signatures, must be submitted to Enrollment Services no later than census date.</a:t>
            </a:r>
          </a:p>
          <a:p>
            <a:pPr algn="just"/>
            <a:endParaRPr lang="en-US" sz="1600" dirty="0" smtClean="0">
              <a:solidFill>
                <a:schemeClr val="tx1"/>
              </a:solidFill>
            </a:endParaRPr>
          </a:p>
          <a:p>
            <a:pPr algn="just"/>
            <a:endParaRPr lang="en-US" sz="1600" dirty="0" smtClean="0">
              <a:solidFill>
                <a:schemeClr val="tx1"/>
              </a:solidFill>
            </a:endParaRPr>
          </a:p>
          <a:p>
            <a:pPr algn="just"/>
            <a:endParaRPr lang="en-US" sz="1600" dirty="0" smtClean="0">
              <a:solidFill>
                <a:schemeClr val="tx1"/>
              </a:solidFill>
            </a:endParaRPr>
          </a:p>
          <a:p>
            <a:pPr algn="just"/>
            <a:endParaRPr lang="en-US" sz="1600" dirty="0" smtClean="0">
              <a:solidFill>
                <a:schemeClr val="tx1"/>
              </a:solidFill>
            </a:endParaRPr>
          </a:p>
        </p:txBody>
      </p:sp>
      <p:pic>
        <p:nvPicPr>
          <p:cNvPr id="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8776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5506"/>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 Affairs Office</a:t>
            </a:r>
            <a:endParaRPr lang="en-US" sz="3600" dirty="0"/>
          </a:p>
        </p:txBody>
      </p:sp>
      <p:sp>
        <p:nvSpPr>
          <p:cNvPr id="3" name="Subtitle 2"/>
          <p:cNvSpPr>
            <a:spLocks noGrp="1"/>
          </p:cNvSpPr>
          <p:nvPr>
            <p:ph type="subTitle" idx="1"/>
          </p:nvPr>
        </p:nvSpPr>
        <p:spPr>
          <a:xfrm>
            <a:off x="523875" y="1219200"/>
            <a:ext cx="8229600" cy="5562600"/>
          </a:xfrm>
        </p:spPr>
        <p:txBody>
          <a:bodyPr>
            <a:noAutofit/>
          </a:bodyPr>
          <a:lstStyle/>
          <a:p>
            <a:r>
              <a:rPr lang="en-US" sz="1600" b="1" dirty="0" smtClean="0">
                <a:solidFill>
                  <a:schemeClr val="tx1"/>
                </a:solidFill>
              </a:rPr>
              <a:t>Final Registration Steps</a:t>
            </a:r>
            <a:endParaRPr lang="en-US" sz="1600" b="1" dirty="0">
              <a:solidFill>
                <a:schemeClr val="tx1"/>
              </a:solidFill>
            </a:endParaRPr>
          </a:p>
          <a:p>
            <a:pPr algn="just"/>
            <a:r>
              <a:rPr lang="en-US" sz="1600" b="1" dirty="0" smtClean="0">
                <a:solidFill>
                  <a:schemeClr val="tx1"/>
                </a:solidFill>
              </a:rPr>
              <a:t>Step 3</a:t>
            </a:r>
          </a:p>
          <a:p>
            <a:pPr algn="just"/>
            <a:r>
              <a:rPr lang="en-US" sz="1400" b="1" dirty="0">
                <a:solidFill>
                  <a:schemeClr val="tx1"/>
                </a:solidFill>
              </a:rPr>
              <a:t>Your Time to Register:</a:t>
            </a:r>
            <a:r>
              <a:rPr lang="en-US" sz="1400" dirty="0">
                <a:solidFill>
                  <a:schemeClr val="tx1"/>
                </a:solidFill>
              </a:rPr>
              <a:t> You may register on the Web at your appointment time or anytime thereafter during any scheduled Web registration period for that term. Students may not register prior to their appointment. Registering at your appointment time via the Web will give you priority in course selection for available courses.  Check the "Registration Activity Dates" section for all pertinent registration periods</a:t>
            </a:r>
            <a:r>
              <a:rPr lang="en-US" sz="1400" dirty="0" smtClean="0">
                <a:solidFill>
                  <a:schemeClr val="tx1"/>
                </a:solidFill>
              </a:rPr>
              <a:t>.</a:t>
            </a:r>
          </a:p>
          <a:p>
            <a:pPr algn="just"/>
            <a:endParaRPr lang="en-US" sz="800" dirty="0">
              <a:solidFill>
                <a:schemeClr val="tx1"/>
              </a:solidFill>
            </a:endParaRPr>
          </a:p>
          <a:p>
            <a:pPr algn="just"/>
            <a:r>
              <a:rPr lang="en-US" sz="1400" dirty="0">
                <a:solidFill>
                  <a:schemeClr val="tx1"/>
                </a:solidFill>
              </a:rPr>
              <a:t>For instructions on registering online </a:t>
            </a:r>
            <a:r>
              <a:rPr lang="en-US" sz="1400" dirty="0" smtClean="0">
                <a:solidFill>
                  <a:schemeClr val="tx1"/>
                </a:solidFill>
              </a:rPr>
              <a:t>click on the YouTube link below and the Enrollment Services link:</a:t>
            </a:r>
          </a:p>
          <a:p>
            <a:pPr algn="just"/>
            <a:r>
              <a:rPr lang="en-US" sz="1400" dirty="0" smtClean="0">
                <a:hlinkClick r:id="rId2"/>
              </a:rPr>
              <a:t>http</a:t>
            </a:r>
            <a:r>
              <a:rPr lang="en-US" sz="1400" dirty="0">
                <a:hlinkClick r:id="rId2"/>
              </a:rPr>
              <a:t>://</a:t>
            </a:r>
            <a:r>
              <a:rPr lang="en-US" sz="1400" dirty="0" smtClean="0">
                <a:hlinkClick r:id="rId2"/>
              </a:rPr>
              <a:t>www.youtube.com/watch?v=xZX0fkhR9nU&amp;feature=youtu.be</a:t>
            </a:r>
            <a:r>
              <a:rPr lang="en-US" sz="1400" dirty="0" smtClean="0"/>
              <a:t>   </a:t>
            </a:r>
            <a:r>
              <a:rPr lang="en-US" sz="1400" dirty="0" smtClean="0">
                <a:hlinkClick r:id="rId3"/>
              </a:rPr>
              <a:t>http://www.csustan.edu/enrollmentservices/registration/index.html</a:t>
            </a:r>
            <a:r>
              <a:rPr lang="en-US" sz="1400" dirty="0" smtClean="0"/>
              <a:t> </a:t>
            </a:r>
            <a:endParaRPr lang="en-US" sz="1400" dirty="0" smtClean="0">
              <a:solidFill>
                <a:schemeClr val="tx1"/>
              </a:solidFill>
            </a:endParaRPr>
          </a:p>
          <a:p>
            <a:pPr algn="just"/>
            <a:endParaRPr lang="en-US" sz="800" dirty="0">
              <a:solidFill>
                <a:schemeClr val="tx1"/>
              </a:solidFill>
            </a:endParaRPr>
          </a:p>
          <a:p>
            <a:pPr algn="just"/>
            <a:r>
              <a:rPr lang="en-US" sz="1400" b="1" dirty="0">
                <a:solidFill>
                  <a:schemeClr val="tx1"/>
                </a:solidFill>
              </a:rPr>
              <a:t>STEP </a:t>
            </a:r>
            <a:r>
              <a:rPr lang="en-US" sz="1400" b="1" dirty="0" smtClean="0">
                <a:solidFill>
                  <a:schemeClr val="tx1"/>
                </a:solidFill>
              </a:rPr>
              <a:t>4</a:t>
            </a:r>
            <a:endParaRPr lang="en-US" sz="1400" b="1" dirty="0">
              <a:solidFill>
                <a:schemeClr val="tx1"/>
              </a:solidFill>
            </a:endParaRPr>
          </a:p>
          <a:p>
            <a:pPr algn="just"/>
            <a:r>
              <a:rPr lang="en-US" sz="1400" b="1" dirty="0">
                <a:solidFill>
                  <a:schemeClr val="tx1"/>
                </a:solidFill>
              </a:rPr>
              <a:t>Verify Your Classes:</a:t>
            </a:r>
            <a:r>
              <a:rPr lang="en-US" sz="1400" dirty="0">
                <a:solidFill>
                  <a:schemeClr val="tx1"/>
                </a:solidFill>
              </a:rPr>
              <a:t> After you have registered, you may verify your complete course schedule, including Waitlisted courses, via the Web by selecting the "My Class Schedule" option from your </a:t>
            </a:r>
            <a:r>
              <a:rPr lang="en-US" sz="1400" dirty="0" err="1">
                <a:solidFill>
                  <a:schemeClr val="tx1"/>
                </a:solidFill>
              </a:rPr>
              <a:t>myCSUSTAN</a:t>
            </a:r>
            <a:r>
              <a:rPr lang="en-US" sz="1400" dirty="0">
                <a:solidFill>
                  <a:schemeClr val="tx1"/>
                </a:solidFill>
              </a:rPr>
              <a:t> account to see your complete course schedule</a:t>
            </a:r>
            <a:r>
              <a:rPr lang="en-US" sz="1400" dirty="0" smtClean="0">
                <a:solidFill>
                  <a:schemeClr val="tx1"/>
                </a:solidFill>
              </a:rPr>
              <a:t>.</a:t>
            </a:r>
          </a:p>
          <a:p>
            <a:pPr algn="just"/>
            <a:endParaRPr lang="en-US" sz="800" dirty="0">
              <a:solidFill>
                <a:schemeClr val="tx1"/>
              </a:solidFill>
            </a:endParaRPr>
          </a:p>
          <a:p>
            <a:pPr algn="just"/>
            <a:r>
              <a:rPr lang="en-US" sz="1400" b="1" dirty="0">
                <a:solidFill>
                  <a:schemeClr val="tx1"/>
                </a:solidFill>
              </a:rPr>
              <a:t>STEP </a:t>
            </a:r>
            <a:r>
              <a:rPr lang="en-US" sz="1400" b="1" dirty="0" smtClean="0">
                <a:solidFill>
                  <a:schemeClr val="tx1"/>
                </a:solidFill>
              </a:rPr>
              <a:t>5</a:t>
            </a:r>
            <a:endParaRPr lang="en-US" sz="1400" b="1" dirty="0">
              <a:solidFill>
                <a:schemeClr val="tx1"/>
              </a:solidFill>
            </a:endParaRPr>
          </a:p>
          <a:p>
            <a:pPr algn="just"/>
            <a:r>
              <a:rPr lang="en-US" sz="1400" b="1" dirty="0" smtClean="0">
                <a:solidFill>
                  <a:schemeClr val="tx1"/>
                </a:solidFill>
              </a:rPr>
              <a:t>Payment of  fees: </a:t>
            </a:r>
            <a:r>
              <a:rPr lang="en-US" sz="1400" dirty="0" smtClean="0">
                <a:solidFill>
                  <a:schemeClr val="tx1"/>
                </a:solidFill>
              </a:rPr>
              <a:t>As a Veteran you are protected  from disenrollment of non-payment while waiting for your VA Educational Benefits to pay. </a:t>
            </a:r>
            <a:r>
              <a:rPr lang="en-US" sz="1400" dirty="0">
                <a:solidFill>
                  <a:schemeClr val="tx1"/>
                </a:solidFill>
              </a:rPr>
              <a:t> </a:t>
            </a:r>
            <a:r>
              <a:rPr lang="en-US" sz="1400" dirty="0" smtClean="0">
                <a:solidFill>
                  <a:schemeClr val="tx1"/>
                </a:solidFill>
              </a:rPr>
              <a:t>If you need to set up a payment plan, please contact Nadine Kent in the Veterans Affairs Office  to discuss payment arrangements.</a:t>
            </a:r>
            <a:endParaRPr lang="en-US" sz="1600" dirty="0">
              <a:solidFill>
                <a:schemeClr val="tx1"/>
              </a:solidFill>
            </a:endParaRPr>
          </a:p>
          <a:p>
            <a:pPr algn="just"/>
            <a:endParaRPr lang="en-US" sz="800" dirty="0" smtClean="0">
              <a:solidFill>
                <a:schemeClr val="tx1"/>
              </a:solidFill>
            </a:endParaRPr>
          </a:p>
          <a:p>
            <a:pPr algn="just"/>
            <a:r>
              <a:rPr lang="en-US" sz="1400" dirty="0" smtClean="0">
                <a:solidFill>
                  <a:schemeClr val="tx1"/>
                </a:solidFill>
              </a:rPr>
              <a:t>For Post 9/11 Students Only:  Your tuition and fess will be submitted to the Department of Veterans Affairs once Financial Aid has paid out. If your financial aid paid your tuition and fees, you will be refunded as soon as the Department of Veterans Affairs pays CSU Stanislaus.</a:t>
            </a:r>
          </a:p>
        </p:txBody>
      </p:sp>
      <p:pic>
        <p:nvPicPr>
          <p:cNvPr id="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226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00405"/>
            <a:ext cx="7772400" cy="1470025"/>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228600" y="1524000"/>
            <a:ext cx="8610600" cy="5029200"/>
          </a:xfrm>
        </p:spPr>
        <p:txBody>
          <a:bodyPr>
            <a:noAutofit/>
          </a:bodyPr>
          <a:lstStyle/>
          <a:p>
            <a:pPr algn="just"/>
            <a:r>
              <a:rPr lang="en-US" sz="1600" dirty="0">
                <a:solidFill>
                  <a:schemeClr val="tx1"/>
                </a:solidFill>
              </a:rPr>
              <a:t>Welcome,</a:t>
            </a:r>
          </a:p>
          <a:p>
            <a:pPr algn="just"/>
            <a:r>
              <a:rPr lang="en-US" sz="900" dirty="0">
                <a:solidFill>
                  <a:schemeClr val="tx1"/>
                </a:solidFill>
              </a:rPr>
              <a:t> </a:t>
            </a:r>
          </a:p>
          <a:p>
            <a:pPr algn="just"/>
            <a:r>
              <a:rPr lang="en-US" sz="1600" dirty="0">
                <a:solidFill>
                  <a:schemeClr val="tx1"/>
                </a:solidFill>
              </a:rPr>
              <a:t>It is our pleasure to welcome you to the campus of California State University, Stanislaus. Here at CSUS you can </a:t>
            </a:r>
            <a:r>
              <a:rPr lang="en-US" sz="1600" dirty="0" smtClean="0">
                <a:solidFill>
                  <a:schemeClr val="tx1"/>
                </a:solidFill>
              </a:rPr>
              <a:t>pursue your goal of completing </a:t>
            </a:r>
            <a:r>
              <a:rPr lang="en-US" sz="1600" dirty="0">
                <a:solidFill>
                  <a:schemeClr val="tx1"/>
                </a:solidFill>
              </a:rPr>
              <a:t>your education and moving toward a successful career!</a:t>
            </a:r>
          </a:p>
          <a:p>
            <a:pPr algn="just"/>
            <a:r>
              <a:rPr lang="en-US" sz="900" dirty="0">
                <a:solidFill>
                  <a:schemeClr val="tx1"/>
                </a:solidFill>
              </a:rPr>
              <a:t> </a:t>
            </a:r>
          </a:p>
          <a:p>
            <a:pPr algn="just"/>
            <a:r>
              <a:rPr lang="en-US" sz="1600" dirty="0">
                <a:solidFill>
                  <a:schemeClr val="tx1"/>
                </a:solidFill>
              </a:rPr>
              <a:t>We at the Veterans Affairs </a:t>
            </a:r>
            <a:r>
              <a:rPr lang="en-US" sz="1600" dirty="0" smtClean="0">
                <a:solidFill>
                  <a:schemeClr val="tx1"/>
                </a:solidFill>
              </a:rPr>
              <a:t>Office </a:t>
            </a:r>
            <a:r>
              <a:rPr lang="en-US" sz="1600" dirty="0">
                <a:solidFill>
                  <a:schemeClr val="tx1"/>
                </a:solidFill>
              </a:rPr>
              <a:t>understand that obtaining your educational goal will require hard </a:t>
            </a:r>
            <a:r>
              <a:rPr lang="en-US" sz="1600" dirty="0" smtClean="0">
                <a:solidFill>
                  <a:schemeClr val="tx1"/>
                </a:solidFill>
              </a:rPr>
              <a:t>work, and we already appreciate your </a:t>
            </a:r>
            <a:r>
              <a:rPr lang="en-US" sz="1600" dirty="0">
                <a:solidFill>
                  <a:schemeClr val="tx1"/>
                </a:solidFill>
              </a:rPr>
              <a:t>ability to overcome many challenges. With that being said, we are here to assist you with all your veteran needs. Whether you want to ensure your benefits are moving along smoothly, </a:t>
            </a:r>
            <a:r>
              <a:rPr lang="en-US" sz="1600" dirty="0" smtClean="0">
                <a:solidFill>
                  <a:schemeClr val="tx1"/>
                </a:solidFill>
              </a:rPr>
              <a:t>drop </a:t>
            </a:r>
            <a:r>
              <a:rPr lang="en-US" sz="1600" dirty="0">
                <a:solidFill>
                  <a:schemeClr val="tx1"/>
                </a:solidFill>
              </a:rPr>
              <a:t>a class, </a:t>
            </a:r>
            <a:r>
              <a:rPr lang="en-US" sz="1600" dirty="0" smtClean="0">
                <a:solidFill>
                  <a:schemeClr val="tx1"/>
                </a:solidFill>
              </a:rPr>
              <a:t>add </a:t>
            </a:r>
            <a:r>
              <a:rPr lang="en-US" sz="1600" dirty="0">
                <a:solidFill>
                  <a:schemeClr val="tx1"/>
                </a:solidFill>
              </a:rPr>
              <a:t>a class, or </a:t>
            </a:r>
            <a:r>
              <a:rPr lang="en-US" sz="1600" dirty="0" smtClean="0">
                <a:solidFill>
                  <a:schemeClr val="tx1"/>
                </a:solidFill>
              </a:rPr>
              <a:t>are unsure </a:t>
            </a:r>
            <a:r>
              <a:rPr lang="en-US" sz="1600" dirty="0">
                <a:solidFill>
                  <a:schemeClr val="tx1"/>
                </a:solidFill>
              </a:rPr>
              <a:t>about what classes to register for, the VA office can definitely assist you with these types of questions and much more. The members of the VA office are very professional and personable, some of which are veterans themselves and can truly understand and relate with you. We look forward to getting to know you on a personal basis and ensuring the benefits you receive are suitable for you. </a:t>
            </a:r>
          </a:p>
          <a:p>
            <a:pPr algn="just"/>
            <a:r>
              <a:rPr lang="en-US" sz="1600" dirty="0">
                <a:solidFill>
                  <a:schemeClr val="tx1"/>
                </a:solidFill>
              </a:rPr>
              <a:t> </a:t>
            </a:r>
            <a:endParaRPr lang="en-US" sz="900" dirty="0">
              <a:solidFill>
                <a:schemeClr val="tx1"/>
              </a:solidFill>
            </a:endParaRPr>
          </a:p>
          <a:p>
            <a:pPr algn="just"/>
            <a:r>
              <a:rPr lang="en-US" sz="1600" dirty="0">
                <a:solidFill>
                  <a:schemeClr val="tx1"/>
                </a:solidFill>
              </a:rPr>
              <a:t>The Veterans Affairs office is located inside the Mary Stuart Rogers building (MSR) 120, Enrollment Services office. We are open Monday through Friday, our summer hours are </a:t>
            </a:r>
            <a:r>
              <a:rPr lang="en-US" sz="1600" dirty="0" smtClean="0">
                <a:solidFill>
                  <a:schemeClr val="tx1"/>
                </a:solidFill>
              </a:rPr>
              <a:t>7:30 a.m. - 4:00 p.m. </a:t>
            </a:r>
            <a:r>
              <a:rPr lang="en-US" sz="1600" dirty="0">
                <a:solidFill>
                  <a:schemeClr val="tx1"/>
                </a:solidFill>
              </a:rPr>
              <a:t>and our fall and spring hours are from </a:t>
            </a:r>
            <a:r>
              <a:rPr lang="en-US" sz="1600" dirty="0" smtClean="0">
                <a:solidFill>
                  <a:schemeClr val="tx1"/>
                </a:solidFill>
              </a:rPr>
              <a:t>8:00 a.m. – 5:00 p.m.. </a:t>
            </a:r>
            <a:r>
              <a:rPr lang="en-US" sz="1600" dirty="0">
                <a:solidFill>
                  <a:schemeClr val="tx1"/>
                </a:solidFill>
              </a:rPr>
              <a:t>Please feel free to stop by the office for any questions you may have or if you would just like to </a:t>
            </a:r>
            <a:r>
              <a:rPr lang="en-US" sz="1600" dirty="0" smtClean="0">
                <a:solidFill>
                  <a:schemeClr val="tx1"/>
                </a:solidFill>
              </a:rPr>
              <a:t>say, </a:t>
            </a:r>
            <a:r>
              <a:rPr lang="en-US" sz="1600" dirty="0">
                <a:solidFill>
                  <a:schemeClr val="tx1"/>
                </a:solidFill>
              </a:rPr>
              <a:t>“Hello!” Once again, we look forward to meeting you!</a:t>
            </a:r>
          </a:p>
          <a:p>
            <a:pPr algn="just"/>
            <a:endParaRPr lang="en-US" sz="1600" dirty="0">
              <a:solidFill>
                <a:schemeClr val="tx1"/>
              </a:solidFill>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584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25506"/>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 Affairs Office</a:t>
            </a:r>
            <a:endParaRPr lang="en-US" sz="3600" dirty="0"/>
          </a:p>
        </p:txBody>
      </p:sp>
      <p:sp>
        <p:nvSpPr>
          <p:cNvPr id="3" name="Subtitle 2"/>
          <p:cNvSpPr>
            <a:spLocks noGrp="1"/>
          </p:cNvSpPr>
          <p:nvPr>
            <p:ph type="subTitle" idx="1"/>
          </p:nvPr>
        </p:nvSpPr>
        <p:spPr>
          <a:xfrm>
            <a:off x="523875" y="1219200"/>
            <a:ext cx="8229600" cy="5486400"/>
          </a:xfrm>
        </p:spPr>
        <p:txBody>
          <a:bodyPr>
            <a:noAutofit/>
          </a:bodyPr>
          <a:lstStyle/>
          <a:p>
            <a:pPr algn="just"/>
            <a:r>
              <a:rPr lang="en-US" sz="1400" dirty="0" smtClean="0">
                <a:solidFill>
                  <a:schemeClr val="tx1"/>
                </a:solidFill>
              </a:rPr>
              <a:t>In closing, Did you know  . . . </a:t>
            </a:r>
          </a:p>
          <a:p>
            <a:pPr marL="285750" indent="-285750" algn="just">
              <a:buFont typeface="Arial" pitchFamily="34" charset="0"/>
              <a:buChar char="•"/>
            </a:pPr>
            <a:r>
              <a:rPr lang="en-US" sz="1400" dirty="0" smtClean="0">
                <a:solidFill>
                  <a:schemeClr val="tx1"/>
                </a:solidFill>
              </a:rPr>
              <a:t>When </a:t>
            </a:r>
            <a:r>
              <a:rPr lang="en-US" sz="1400" dirty="0">
                <a:solidFill>
                  <a:schemeClr val="tx1"/>
                </a:solidFill>
              </a:rPr>
              <a:t>you apply to CSU Stanislaus, the $55.00 application fee is waived for </a:t>
            </a:r>
            <a:r>
              <a:rPr lang="en-US" sz="1400" dirty="0" smtClean="0">
                <a:solidFill>
                  <a:schemeClr val="tx1"/>
                </a:solidFill>
              </a:rPr>
              <a:t>Veterans</a:t>
            </a:r>
            <a:r>
              <a:rPr lang="en-US" sz="1400" dirty="0">
                <a:solidFill>
                  <a:schemeClr val="tx1"/>
                </a:solidFill>
              </a:rPr>
              <a:t> </a:t>
            </a:r>
            <a:endParaRPr lang="en-US" sz="1400" dirty="0" smtClean="0">
              <a:solidFill>
                <a:schemeClr val="tx1"/>
              </a:solidFill>
            </a:endParaRPr>
          </a:p>
          <a:p>
            <a:pPr marL="285750" indent="-285750" algn="just">
              <a:buFont typeface="Arial" pitchFamily="34" charset="0"/>
              <a:buChar char="•"/>
            </a:pPr>
            <a:r>
              <a:rPr lang="en-US" sz="1400" dirty="0" smtClean="0">
                <a:solidFill>
                  <a:schemeClr val="tx1"/>
                </a:solidFill>
              </a:rPr>
              <a:t>Your </a:t>
            </a:r>
            <a:r>
              <a:rPr lang="en-US" sz="1400" dirty="0">
                <a:solidFill>
                  <a:schemeClr val="tx1"/>
                </a:solidFill>
              </a:rPr>
              <a:t>DD214 counts towards G.E. Area </a:t>
            </a:r>
            <a:r>
              <a:rPr lang="en-US" sz="1400" dirty="0" smtClean="0">
                <a:solidFill>
                  <a:schemeClr val="tx1"/>
                </a:solidFill>
              </a:rPr>
              <a:t>E2</a:t>
            </a:r>
          </a:p>
          <a:p>
            <a:pPr marL="285750" indent="-285750" algn="just">
              <a:buFont typeface="Arial" pitchFamily="34" charset="0"/>
              <a:buChar char="•"/>
            </a:pPr>
            <a:r>
              <a:rPr lang="en-US" sz="1400" dirty="0" smtClean="0">
                <a:solidFill>
                  <a:schemeClr val="tx1"/>
                </a:solidFill>
              </a:rPr>
              <a:t>Your </a:t>
            </a:r>
            <a:r>
              <a:rPr lang="en-US" sz="1400" dirty="0">
                <a:solidFill>
                  <a:schemeClr val="tx1"/>
                </a:solidFill>
              </a:rPr>
              <a:t>military training listed on your DD214 and SMART Transcripts (</a:t>
            </a:r>
            <a:r>
              <a:rPr lang="en-US" sz="1400" u="sng" dirty="0">
                <a:solidFill>
                  <a:schemeClr val="tx1"/>
                </a:solidFill>
                <a:hlinkClick r:id="rId2"/>
              </a:rPr>
              <a:t>www.jst.doded.mil</a:t>
            </a:r>
            <a:r>
              <a:rPr lang="en-US" sz="1400" dirty="0">
                <a:solidFill>
                  <a:schemeClr val="tx1"/>
                </a:solidFill>
              </a:rPr>
              <a:t>) are evaluated for transferable </a:t>
            </a:r>
            <a:r>
              <a:rPr lang="en-US" sz="1400" dirty="0" smtClean="0">
                <a:solidFill>
                  <a:schemeClr val="tx1"/>
                </a:solidFill>
              </a:rPr>
              <a:t>credit.</a:t>
            </a:r>
          </a:p>
          <a:p>
            <a:pPr marL="285750" indent="-285750" algn="just">
              <a:buFont typeface="Arial" pitchFamily="34" charset="0"/>
              <a:buChar char="•"/>
            </a:pPr>
            <a:r>
              <a:rPr lang="en-US" sz="1400" dirty="0" smtClean="0">
                <a:solidFill>
                  <a:schemeClr val="tx1"/>
                </a:solidFill>
              </a:rPr>
              <a:t>You </a:t>
            </a:r>
            <a:r>
              <a:rPr lang="en-US" sz="1400" dirty="0">
                <a:solidFill>
                  <a:schemeClr val="tx1"/>
                </a:solidFill>
              </a:rPr>
              <a:t>qualify for the first day of Priority Registration after your first full </a:t>
            </a:r>
            <a:r>
              <a:rPr lang="en-US" sz="1400" dirty="0" smtClean="0">
                <a:solidFill>
                  <a:schemeClr val="tx1"/>
                </a:solidFill>
              </a:rPr>
              <a:t>semester</a:t>
            </a:r>
          </a:p>
          <a:p>
            <a:pPr marL="285750" indent="-285750" algn="just">
              <a:buFont typeface="Arial" pitchFamily="34" charset="0"/>
              <a:buChar char="•"/>
            </a:pPr>
            <a:r>
              <a:rPr lang="en-US" sz="1400" dirty="0" smtClean="0">
                <a:solidFill>
                  <a:schemeClr val="tx1"/>
                </a:solidFill>
              </a:rPr>
              <a:t>No </a:t>
            </a:r>
            <a:r>
              <a:rPr lang="en-US" sz="1400" dirty="0">
                <a:solidFill>
                  <a:schemeClr val="tx1"/>
                </a:solidFill>
              </a:rPr>
              <a:t>waiting in line in Enrollment Services, just come up to the Veterans Affairs desk for </a:t>
            </a:r>
            <a:r>
              <a:rPr lang="en-US" sz="1400" dirty="0" smtClean="0">
                <a:solidFill>
                  <a:schemeClr val="tx1"/>
                </a:solidFill>
              </a:rPr>
              <a:t>assistance</a:t>
            </a:r>
          </a:p>
          <a:p>
            <a:pPr marL="285750" indent="-285750" algn="just">
              <a:buFont typeface="Arial" pitchFamily="34" charset="0"/>
              <a:buChar char="•"/>
            </a:pPr>
            <a:r>
              <a:rPr lang="en-US" sz="1400" dirty="0" smtClean="0">
                <a:solidFill>
                  <a:schemeClr val="tx1"/>
                </a:solidFill>
              </a:rPr>
              <a:t>The </a:t>
            </a:r>
            <a:r>
              <a:rPr lang="en-US" sz="1400" dirty="0">
                <a:solidFill>
                  <a:schemeClr val="tx1"/>
                </a:solidFill>
              </a:rPr>
              <a:t>Enrollment Verification fee is </a:t>
            </a:r>
            <a:r>
              <a:rPr lang="en-US" sz="1400" dirty="0" smtClean="0">
                <a:solidFill>
                  <a:schemeClr val="tx1"/>
                </a:solidFill>
              </a:rPr>
              <a:t>waived</a:t>
            </a:r>
          </a:p>
          <a:p>
            <a:pPr marL="285750" indent="-285750" algn="just">
              <a:buFont typeface="Arial" pitchFamily="34" charset="0"/>
              <a:buChar char="•"/>
            </a:pPr>
            <a:r>
              <a:rPr lang="en-US" sz="1400" dirty="0" smtClean="0">
                <a:solidFill>
                  <a:schemeClr val="tx1"/>
                </a:solidFill>
              </a:rPr>
              <a:t>The </a:t>
            </a:r>
            <a:r>
              <a:rPr lang="en-US" sz="1400" dirty="0">
                <a:solidFill>
                  <a:schemeClr val="tx1"/>
                </a:solidFill>
              </a:rPr>
              <a:t>CSU Stanislaus Veterans Affairs website and Facebook is updated on a regular basis with current events and news updates regarding YOUR Veteran </a:t>
            </a:r>
            <a:r>
              <a:rPr lang="en-US" sz="1400" dirty="0" smtClean="0">
                <a:solidFill>
                  <a:schemeClr val="tx1"/>
                </a:solidFill>
              </a:rPr>
              <a:t>Benefits. Webpage </a:t>
            </a:r>
            <a:r>
              <a:rPr lang="en-US" sz="1400" u="sng" dirty="0" smtClean="0">
                <a:solidFill>
                  <a:schemeClr val="tx1"/>
                </a:solidFill>
                <a:hlinkClick r:id="rId3"/>
              </a:rPr>
              <a:t>www.csustan.edu/veteransaffairs</a:t>
            </a:r>
            <a:r>
              <a:rPr lang="en-US" sz="1400" u="sng" dirty="0" smtClean="0">
                <a:solidFill>
                  <a:schemeClr val="tx1"/>
                </a:solidFill>
              </a:rPr>
              <a:t> , </a:t>
            </a:r>
            <a:r>
              <a:rPr lang="en-US" sz="1400" dirty="0" smtClean="0">
                <a:solidFill>
                  <a:schemeClr val="tx1"/>
                </a:solidFill>
              </a:rPr>
              <a:t>Facebook </a:t>
            </a:r>
            <a:r>
              <a:rPr lang="en-US" sz="1400" dirty="0">
                <a:solidFill>
                  <a:schemeClr val="tx1"/>
                </a:solidFill>
              </a:rPr>
              <a:t>page: CSU Stanislaus Veteran Affairs </a:t>
            </a:r>
            <a:r>
              <a:rPr lang="en-US" sz="1400" dirty="0" smtClean="0">
                <a:solidFill>
                  <a:schemeClr val="tx1"/>
                </a:solidFill>
              </a:rPr>
              <a:t>Office</a:t>
            </a:r>
          </a:p>
          <a:p>
            <a:pPr marL="285750" indent="-285750" algn="just">
              <a:buFont typeface="Arial" pitchFamily="34" charset="0"/>
              <a:buChar char="•"/>
            </a:pPr>
            <a:r>
              <a:rPr lang="en-US" sz="1400" dirty="0" smtClean="0">
                <a:solidFill>
                  <a:schemeClr val="tx1"/>
                </a:solidFill>
              </a:rPr>
              <a:t>Michael </a:t>
            </a:r>
            <a:r>
              <a:rPr lang="en-US" sz="1400" dirty="0">
                <a:solidFill>
                  <a:schemeClr val="tx1"/>
                </a:solidFill>
              </a:rPr>
              <a:t>Igoe is your Veterans Advisor who is here to help you with your General Education Advising. He is located in the Academic Advising office in MSR 180 and can be reached at 667-3304 or </a:t>
            </a:r>
            <a:r>
              <a:rPr lang="en-US" sz="1400" u="sng" dirty="0" smtClean="0">
                <a:solidFill>
                  <a:schemeClr val="tx1"/>
                </a:solidFill>
                <a:hlinkClick r:id="rId4"/>
              </a:rPr>
              <a:t>MIgoe@csustan.edu</a:t>
            </a:r>
            <a:r>
              <a:rPr lang="en-US" sz="1400" dirty="0" smtClean="0">
                <a:solidFill>
                  <a:schemeClr val="tx1"/>
                </a:solidFill>
              </a:rPr>
              <a:t>.</a:t>
            </a:r>
          </a:p>
          <a:p>
            <a:pPr marL="285750" indent="-285750" algn="just">
              <a:buFont typeface="Arial" pitchFamily="34" charset="0"/>
              <a:buChar char="•"/>
            </a:pPr>
            <a:r>
              <a:rPr lang="en-US" sz="1400" dirty="0" smtClean="0">
                <a:solidFill>
                  <a:schemeClr val="tx1"/>
                </a:solidFill>
              </a:rPr>
              <a:t>Tammy </a:t>
            </a:r>
            <a:r>
              <a:rPr lang="en-US" sz="1400" dirty="0">
                <a:solidFill>
                  <a:schemeClr val="tx1"/>
                </a:solidFill>
              </a:rPr>
              <a:t>Worthington is your Financial Aid Advisor who is here to help you with any questions regarding your CSU Stanislaus financial aid needs She is located in the Financial Aid off ice MSR100 and can be reached at (209) 664-6585 or </a:t>
            </a:r>
            <a:r>
              <a:rPr lang="en-US" sz="1400" u="sng" dirty="0" smtClean="0">
                <a:solidFill>
                  <a:schemeClr val="tx1"/>
                </a:solidFill>
                <a:hlinkClick r:id="rId5"/>
              </a:rPr>
              <a:t>tworthington@csustan.edu</a:t>
            </a:r>
            <a:r>
              <a:rPr lang="en-US" sz="1400" u="sng" dirty="0" smtClean="0">
                <a:solidFill>
                  <a:schemeClr val="tx1"/>
                </a:solidFill>
              </a:rPr>
              <a:t>.</a:t>
            </a:r>
            <a:endParaRPr lang="en-US" sz="1400" dirty="0">
              <a:solidFill>
                <a:schemeClr val="tx1"/>
              </a:solidFill>
            </a:endParaRPr>
          </a:p>
          <a:p>
            <a:pPr marL="285750" indent="-285750" algn="just">
              <a:buFont typeface="Arial" pitchFamily="34" charset="0"/>
              <a:buChar char="•"/>
            </a:pPr>
            <a:r>
              <a:rPr lang="en-US" sz="1400" dirty="0" smtClean="0">
                <a:solidFill>
                  <a:schemeClr val="tx1"/>
                </a:solidFill>
              </a:rPr>
              <a:t>Check </a:t>
            </a:r>
            <a:r>
              <a:rPr lang="en-US" sz="1400" dirty="0">
                <a:solidFill>
                  <a:schemeClr val="tx1"/>
                </a:solidFill>
              </a:rPr>
              <a:t>out our CSU Stanislaus Veterans Club. You can find us on Facebook at CSU Stanislaus Veterans Club or e-mail VCofCSUS@gmail.com. All are invited to our monthly meetings. Notices will be sent out via your </a:t>
            </a:r>
            <a:r>
              <a:rPr lang="en-US" sz="1400" dirty="0" err="1">
                <a:solidFill>
                  <a:schemeClr val="tx1"/>
                </a:solidFill>
              </a:rPr>
              <a:t>csustan</a:t>
            </a:r>
            <a:r>
              <a:rPr lang="en-US" sz="1400" dirty="0">
                <a:solidFill>
                  <a:schemeClr val="tx1"/>
                </a:solidFill>
              </a:rPr>
              <a:t> e-mail and posted around </a:t>
            </a:r>
            <a:r>
              <a:rPr lang="en-US" sz="1400" smtClean="0">
                <a:solidFill>
                  <a:schemeClr val="tx1"/>
                </a:solidFill>
              </a:rPr>
              <a:t>campus.</a:t>
            </a:r>
          </a:p>
          <a:p>
            <a:pPr marL="285750" indent="-285750" algn="just">
              <a:buFont typeface="Arial" pitchFamily="34" charset="0"/>
              <a:buChar char="•"/>
            </a:pPr>
            <a:endParaRPr lang="en-US" sz="1400" dirty="0" smtClean="0">
              <a:solidFill>
                <a:schemeClr val="tx1"/>
              </a:solidFill>
            </a:endParaRPr>
          </a:p>
          <a:p>
            <a:pPr algn="just"/>
            <a:r>
              <a:rPr lang="en-US" sz="1400" dirty="0" smtClean="0">
                <a:solidFill>
                  <a:schemeClr val="tx1"/>
                </a:solidFill>
              </a:rPr>
              <a:t>We </a:t>
            </a:r>
            <a:r>
              <a:rPr lang="en-US" sz="1400" dirty="0">
                <a:solidFill>
                  <a:schemeClr val="tx1"/>
                </a:solidFill>
              </a:rPr>
              <a:t>are here to assist you in your educational </a:t>
            </a:r>
            <a:r>
              <a:rPr lang="en-US" sz="1400" dirty="0" smtClean="0">
                <a:solidFill>
                  <a:schemeClr val="tx1"/>
                </a:solidFill>
              </a:rPr>
              <a:t>needs. For any questions please contact the CSU Stanislaus Veteran Affairs Office (209) 667-3081.</a:t>
            </a:r>
          </a:p>
        </p:txBody>
      </p:sp>
      <p:pic>
        <p:nvPicPr>
          <p:cNvPr id="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915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2"/>
            <a:ext cx="7772400" cy="1470025"/>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1447800" y="1600200"/>
            <a:ext cx="5257800" cy="5029200"/>
          </a:xfrm>
        </p:spPr>
        <p:txBody>
          <a:bodyPr>
            <a:noAutofit/>
          </a:bodyPr>
          <a:lstStyle/>
          <a:p>
            <a:pPr algn="just"/>
            <a:r>
              <a:rPr lang="en-US" sz="1800" dirty="0" smtClean="0">
                <a:solidFill>
                  <a:schemeClr val="tx1"/>
                </a:solidFill>
              </a:rPr>
              <a:t>The following slides will cover:</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Veteran Affairs Chapters</a:t>
            </a:r>
          </a:p>
          <a:p>
            <a:pPr marL="285750" indent="-285750" algn="just">
              <a:buFont typeface="Wingdings" pitchFamily="2" charset="2"/>
              <a:buChar char="ü"/>
            </a:pPr>
            <a:r>
              <a:rPr lang="en-US" sz="1800" dirty="0" smtClean="0">
                <a:solidFill>
                  <a:schemeClr val="tx1"/>
                </a:solidFill>
              </a:rPr>
              <a:t>How to Apply for Educational Benefits</a:t>
            </a:r>
          </a:p>
          <a:p>
            <a:pPr marL="285750" indent="-285750" algn="just">
              <a:buFont typeface="Wingdings" pitchFamily="2" charset="2"/>
              <a:buChar char="ü"/>
            </a:pPr>
            <a:r>
              <a:rPr lang="en-US" sz="1800" dirty="0" smtClean="0">
                <a:solidFill>
                  <a:schemeClr val="tx1"/>
                </a:solidFill>
              </a:rPr>
              <a:t>Educational Plans</a:t>
            </a:r>
          </a:p>
          <a:p>
            <a:pPr marL="285750" indent="-285750" algn="just">
              <a:buFont typeface="Wingdings" pitchFamily="2" charset="2"/>
              <a:buChar char="ü"/>
            </a:pPr>
            <a:r>
              <a:rPr lang="en-US" sz="1800" dirty="0" smtClean="0">
                <a:solidFill>
                  <a:schemeClr val="tx1"/>
                </a:solidFill>
              </a:rPr>
              <a:t>Program Approval &amp; Satisfactory Progress</a:t>
            </a:r>
          </a:p>
          <a:p>
            <a:pPr marL="285750" indent="-285750" algn="just">
              <a:buFont typeface="Wingdings" pitchFamily="2" charset="2"/>
              <a:buChar char="ü"/>
            </a:pPr>
            <a:r>
              <a:rPr lang="en-US" sz="1800" dirty="0" smtClean="0">
                <a:solidFill>
                  <a:schemeClr val="tx1"/>
                </a:solidFill>
              </a:rPr>
              <a:t>Verification (Certification) for Educational Benefits</a:t>
            </a:r>
          </a:p>
          <a:p>
            <a:pPr marL="285750" indent="-285750" algn="just">
              <a:buFont typeface="Wingdings" pitchFamily="2" charset="2"/>
              <a:buChar char="ü"/>
            </a:pPr>
            <a:r>
              <a:rPr lang="en-US" sz="1800" dirty="0" smtClean="0">
                <a:solidFill>
                  <a:schemeClr val="tx1"/>
                </a:solidFill>
              </a:rPr>
              <a:t>Military Withdrawal</a:t>
            </a:r>
          </a:p>
          <a:p>
            <a:pPr marL="285750" indent="-285750" algn="just">
              <a:buFont typeface="Wingdings" pitchFamily="2" charset="2"/>
              <a:buChar char="ü"/>
            </a:pPr>
            <a:r>
              <a:rPr lang="en-US" sz="1800" dirty="0" smtClean="0">
                <a:solidFill>
                  <a:schemeClr val="tx1"/>
                </a:solidFill>
              </a:rPr>
              <a:t>Financial Aid &amp; Types of Financial Aid</a:t>
            </a:r>
          </a:p>
          <a:p>
            <a:pPr marL="285750" indent="-285750" algn="just">
              <a:buFont typeface="Wingdings" pitchFamily="2" charset="2"/>
              <a:buChar char="ü"/>
            </a:pPr>
            <a:r>
              <a:rPr lang="en-US" sz="1800" dirty="0" smtClean="0">
                <a:solidFill>
                  <a:schemeClr val="tx1"/>
                </a:solidFill>
              </a:rPr>
              <a:t>Veteran Dependent Fee Waiver</a:t>
            </a:r>
          </a:p>
          <a:p>
            <a:pPr marL="285750" indent="-285750" algn="just">
              <a:buFont typeface="Wingdings" pitchFamily="2" charset="2"/>
              <a:buChar char="ü"/>
            </a:pPr>
            <a:r>
              <a:rPr lang="en-US" sz="1800" dirty="0" smtClean="0">
                <a:solidFill>
                  <a:schemeClr val="tx1"/>
                </a:solidFill>
              </a:rPr>
              <a:t>VA Work Study at CSU Stanislaus</a:t>
            </a:r>
          </a:p>
          <a:p>
            <a:pPr marL="285750" indent="-285750" algn="just">
              <a:buFont typeface="Wingdings" pitchFamily="2" charset="2"/>
              <a:buChar char="ü"/>
            </a:pPr>
            <a:r>
              <a:rPr lang="en-US" sz="1800" dirty="0" smtClean="0">
                <a:solidFill>
                  <a:schemeClr val="tx1"/>
                </a:solidFill>
              </a:rPr>
              <a:t>Student Veterans Center</a:t>
            </a:r>
          </a:p>
          <a:p>
            <a:pPr marL="285750" indent="-285750" algn="just">
              <a:buFont typeface="Wingdings" pitchFamily="2" charset="2"/>
              <a:buChar char="ü"/>
            </a:pPr>
            <a:r>
              <a:rPr lang="en-US" sz="1800" dirty="0" smtClean="0">
                <a:solidFill>
                  <a:schemeClr val="tx1"/>
                </a:solidFill>
              </a:rPr>
              <a:t>CSU Stanislaus Veterans Club</a:t>
            </a:r>
          </a:p>
          <a:p>
            <a:pPr marL="285750" indent="-285750" algn="just">
              <a:buFont typeface="Wingdings" pitchFamily="2" charset="2"/>
              <a:buChar char="ü"/>
            </a:pPr>
            <a:r>
              <a:rPr lang="en-US" sz="1800" dirty="0" smtClean="0">
                <a:solidFill>
                  <a:schemeClr val="tx1"/>
                </a:solidFill>
              </a:rPr>
              <a:t>Warriors4Warriors Peer </a:t>
            </a:r>
            <a:r>
              <a:rPr lang="en-US" sz="1800" smtClean="0">
                <a:solidFill>
                  <a:schemeClr val="tx1"/>
                </a:solidFill>
              </a:rPr>
              <a:t>Mentoring Program</a:t>
            </a:r>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How to Register for Classes</a:t>
            </a:r>
            <a:endParaRPr lang="en-US" sz="1800" dirty="0">
              <a:solidFill>
                <a:schemeClr val="tx1"/>
              </a:solidFill>
            </a:endParaRPr>
          </a:p>
          <a:p>
            <a:pPr algn="just"/>
            <a:endParaRPr lang="en-US" sz="1600" dirty="0">
              <a:solidFill>
                <a:schemeClr val="tx1"/>
              </a:solidFill>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354" y="1981200"/>
            <a:ext cx="2286001" cy="2939144"/>
          </a:xfrm>
          <a:prstGeom prst="rect">
            <a:avLst/>
          </a:prstGeom>
        </p:spPr>
      </p:pic>
      <p:sp>
        <p:nvSpPr>
          <p:cNvPr id="6" name="TextBox 5"/>
          <p:cNvSpPr txBox="1"/>
          <p:nvPr/>
        </p:nvSpPr>
        <p:spPr>
          <a:xfrm>
            <a:off x="6672793" y="4970040"/>
            <a:ext cx="2303562" cy="646331"/>
          </a:xfrm>
          <a:prstGeom prst="rect">
            <a:avLst/>
          </a:prstGeom>
          <a:noFill/>
        </p:spPr>
        <p:txBody>
          <a:bodyPr wrap="square" rtlCol="0">
            <a:spAutoFit/>
          </a:bodyPr>
          <a:lstStyle/>
          <a:p>
            <a:r>
              <a:rPr lang="en-US" sz="1200" dirty="0" smtClean="0"/>
              <a:t>Steve Harmer -  Air Force</a:t>
            </a:r>
          </a:p>
          <a:p>
            <a:r>
              <a:rPr lang="en-US" sz="1200" dirty="0" smtClean="0"/>
              <a:t>Public Administration Major</a:t>
            </a:r>
          </a:p>
          <a:p>
            <a:r>
              <a:rPr lang="en-US" sz="1200" dirty="0" smtClean="0"/>
              <a:t>CSU Stanislaus Employee</a:t>
            </a:r>
            <a:endParaRPr lang="en-US" sz="1200" dirty="0"/>
          </a:p>
        </p:txBody>
      </p:sp>
    </p:spTree>
    <p:extLst>
      <p:ext uri="{BB962C8B-B14F-4D97-AF65-F5344CB8AC3E}">
        <p14:creationId xmlns:p14="http://schemas.microsoft.com/office/powerpoint/2010/main" val="372524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7"/>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256761" y="1371600"/>
            <a:ext cx="6477000" cy="5105400"/>
          </a:xfrm>
        </p:spPr>
        <p:txBody>
          <a:bodyPr>
            <a:noAutofit/>
          </a:bodyPr>
          <a:lstStyle/>
          <a:p>
            <a:r>
              <a:rPr lang="en-US" sz="2400" u="sng" dirty="0" smtClean="0">
                <a:solidFill>
                  <a:schemeClr val="tx1"/>
                </a:solidFill>
              </a:rPr>
              <a:t>Chapters</a:t>
            </a:r>
          </a:p>
          <a:p>
            <a:pPr algn="just"/>
            <a:endParaRPr lang="en-US" sz="900" dirty="0">
              <a:solidFill>
                <a:schemeClr val="tx1"/>
              </a:solidFill>
            </a:endParaRPr>
          </a:p>
          <a:p>
            <a:pPr marL="285750" indent="-285750" algn="just">
              <a:buFont typeface="Wingdings" pitchFamily="2" charset="2"/>
              <a:buChar char="ü"/>
            </a:pPr>
            <a:r>
              <a:rPr lang="en-US" sz="1800" dirty="0" smtClean="0">
                <a:solidFill>
                  <a:schemeClr val="tx1"/>
                </a:solidFill>
              </a:rPr>
              <a:t>Chapter 30 – Montgomery GI Bill (MGIB)</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Chapter 31 – Vocational Rehabilitation</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Chapter 33 – Post 9/11 GI Bill</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Chapter 35 – </a:t>
            </a:r>
            <a:r>
              <a:rPr lang="en-US" sz="1750" dirty="0" smtClean="0">
                <a:solidFill>
                  <a:schemeClr val="tx1"/>
                </a:solidFill>
              </a:rPr>
              <a:t>Survivors &amp; Dependents Educational Assistance Program</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Chapter 1606 – </a:t>
            </a:r>
            <a:r>
              <a:rPr lang="en-US" sz="1750" dirty="0" smtClean="0">
                <a:solidFill>
                  <a:schemeClr val="tx1"/>
                </a:solidFill>
              </a:rPr>
              <a:t>Montgomery GI Bill – Select Reserve Educational Assistance Program</a:t>
            </a:r>
          </a:p>
          <a:p>
            <a:pPr algn="just"/>
            <a:endParaRPr lang="en-US" sz="1800" dirty="0" smtClean="0">
              <a:solidFill>
                <a:schemeClr val="tx1"/>
              </a:solidFill>
            </a:endParaRPr>
          </a:p>
          <a:p>
            <a:pPr marL="285750" indent="-285750" algn="just">
              <a:buFont typeface="Wingdings" pitchFamily="2" charset="2"/>
              <a:buChar char="ü"/>
            </a:pPr>
            <a:r>
              <a:rPr lang="en-US" sz="1800" dirty="0" smtClean="0">
                <a:solidFill>
                  <a:schemeClr val="tx1"/>
                </a:solidFill>
              </a:rPr>
              <a:t>Chapter 1607 – </a:t>
            </a:r>
            <a:r>
              <a:rPr lang="en-US" sz="1750" dirty="0" smtClean="0">
                <a:solidFill>
                  <a:schemeClr val="tx1"/>
                </a:solidFill>
              </a:rPr>
              <a:t>Montgomery GI Bill – Reserve &amp; Guard members called to active duty/deployment</a:t>
            </a:r>
            <a:endParaRPr lang="en-US" sz="1750" dirty="0">
              <a:solidFill>
                <a:schemeClr val="tx1"/>
              </a:solidFill>
            </a:endParaRPr>
          </a:p>
          <a:p>
            <a:pPr algn="just"/>
            <a:endParaRPr lang="en-US" sz="1600" dirty="0">
              <a:solidFill>
                <a:schemeClr val="tx1"/>
              </a:solidFill>
            </a:endParaRP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741" r="16002"/>
          <a:stretch/>
        </p:blipFill>
        <p:spPr>
          <a:xfrm>
            <a:off x="6795051" y="2399395"/>
            <a:ext cx="2047460" cy="2059210"/>
          </a:xfrm>
          <a:prstGeom prst="rect">
            <a:avLst/>
          </a:prstGeom>
        </p:spPr>
      </p:pic>
      <p:sp>
        <p:nvSpPr>
          <p:cNvPr id="6" name="Rectangle 5"/>
          <p:cNvSpPr/>
          <p:nvPr/>
        </p:nvSpPr>
        <p:spPr>
          <a:xfrm>
            <a:off x="6710570" y="4572000"/>
            <a:ext cx="2433430" cy="646331"/>
          </a:xfrm>
          <a:prstGeom prst="rect">
            <a:avLst/>
          </a:prstGeom>
        </p:spPr>
        <p:txBody>
          <a:bodyPr wrap="square">
            <a:spAutoFit/>
          </a:bodyPr>
          <a:lstStyle/>
          <a:p>
            <a:r>
              <a:rPr lang="en-US" sz="1200" dirty="0" smtClean="0"/>
              <a:t>Mary Signorelli – U.S. Army Veteran</a:t>
            </a:r>
          </a:p>
          <a:p>
            <a:r>
              <a:rPr lang="en-US" sz="1200" dirty="0" smtClean="0"/>
              <a:t>Criminal Justice Major </a:t>
            </a:r>
          </a:p>
          <a:p>
            <a:r>
              <a:rPr lang="en-US" sz="1200" dirty="0" smtClean="0"/>
              <a:t>CSU Stanislaus</a:t>
            </a:r>
            <a:endParaRPr lang="en-US" sz="1200" dirty="0"/>
          </a:p>
        </p:txBody>
      </p:sp>
    </p:spTree>
    <p:extLst>
      <p:ext uri="{BB962C8B-B14F-4D97-AF65-F5344CB8AC3E}">
        <p14:creationId xmlns:p14="http://schemas.microsoft.com/office/powerpoint/2010/main" val="384812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7"/>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486223" y="1676400"/>
            <a:ext cx="8229600" cy="4800600"/>
          </a:xfrm>
        </p:spPr>
        <p:txBody>
          <a:bodyPr>
            <a:noAutofit/>
          </a:bodyPr>
          <a:lstStyle/>
          <a:p>
            <a:r>
              <a:rPr lang="en-US" sz="2400" u="sng" dirty="0" smtClean="0">
                <a:solidFill>
                  <a:schemeClr val="tx1"/>
                </a:solidFill>
              </a:rPr>
              <a:t>How to Apply for VA Benefits</a:t>
            </a:r>
          </a:p>
          <a:p>
            <a:endParaRPr lang="en-US" sz="900" dirty="0" smtClean="0">
              <a:solidFill>
                <a:schemeClr val="tx1"/>
              </a:solidFill>
            </a:endParaRPr>
          </a:p>
          <a:p>
            <a:pPr marL="342900" indent="-342900" algn="just">
              <a:buAutoNum type="arabicPeriod"/>
            </a:pPr>
            <a:r>
              <a:rPr lang="en-US" sz="1600" dirty="0" smtClean="0">
                <a:solidFill>
                  <a:schemeClr val="tx1"/>
                </a:solidFill>
              </a:rPr>
              <a:t>Apply to CSU Stanislaus through CSU Mentor:</a:t>
            </a:r>
          </a:p>
          <a:p>
            <a:pPr algn="just"/>
            <a:r>
              <a:rPr lang="en-US" sz="1600" dirty="0" smtClean="0">
                <a:solidFill>
                  <a:schemeClr val="tx1"/>
                </a:solidFill>
              </a:rPr>
              <a:t> </a:t>
            </a:r>
            <a:r>
              <a:rPr lang="en-US" sz="1600" dirty="0" smtClean="0">
                <a:solidFill>
                  <a:schemeClr val="tx1"/>
                </a:solidFill>
                <a:hlinkClick r:id="rId2"/>
              </a:rPr>
              <a:t>http://www.csumentor.edu/</a:t>
            </a:r>
            <a:endParaRPr lang="en-US" sz="1600" dirty="0" smtClean="0">
              <a:solidFill>
                <a:schemeClr val="tx1"/>
              </a:solidFill>
            </a:endParaRPr>
          </a:p>
          <a:p>
            <a:pPr algn="just"/>
            <a:endParaRPr lang="en-US" sz="900" dirty="0" smtClean="0">
              <a:solidFill>
                <a:schemeClr val="tx1"/>
              </a:solidFill>
            </a:endParaRPr>
          </a:p>
          <a:p>
            <a:pPr algn="just"/>
            <a:r>
              <a:rPr lang="en-US" sz="1600" dirty="0" smtClean="0">
                <a:solidFill>
                  <a:schemeClr val="tx1"/>
                </a:solidFill>
              </a:rPr>
              <a:t>2. Contact the CSU Stanislaus Veterans Affairs Office in person or by phone. Bring a copy of your DD214, military transcripts, other college transcripts.</a:t>
            </a:r>
          </a:p>
          <a:p>
            <a:pPr algn="just"/>
            <a:r>
              <a:rPr lang="en-US" sz="1600" dirty="0">
                <a:solidFill>
                  <a:schemeClr val="tx1"/>
                </a:solidFill>
              </a:rPr>
              <a:t>	</a:t>
            </a:r>
            <a:r>
              <a:rPr lang="en-US" sz="1600" dirty="0" smtClean="0">
                <a:solidFill>
                  <a:schemeClr val="tx1"/>
                </a:solidFill>
              </a:rPr>
              <a:t>Military transcripts website: </a:t>
            </a:r>
            <a:r>
              <a:rPr lang="en-US" sz="1600" dirty="0" smtClean="0">
                <a:hlinkClick r:id="rId3"/>
              </a:rPr>
              <a:t>jst@doded.mil</a:t>
            </a:r>
            <a:endParaRPr lang="en-US" sz="1600" dirty="0" smtClean="0"/>
          </a:p>
          <a:p>
            <a:pPr algn="just"/>
            <a:r>
              <a:rPr lang="en-US" sz="1600" dirty="0"/>
              <a:t>	</a:t>
            </a:r>
            <a:r>
              <a:rPr lang="en-US" sz="1600" dirty="0" smtClean="0">
                <a:solidFill>
                  <a:schemeClr val="tx1"/>
                </a:solidFill>
              </a:rPr>
              <a:t>Mail transcripts to: 	CSU Stanislaus</a:t>
            </a:r>
          </a:p>
          <a:p>
            <a:pPr algn="just"/>
            <a:r>
              <a:rPr lang="en-US" sz="1600" dirty="0" smtClean="0">
                <a:solidFill>
                  <a:schemeClr val="tx1"/>
                </a:solidFill>
              </a:rPr>
              <a:t>			Attn: Admission Office</a:t>
            </a:r>
          </a:p>
          <a:p>
            <a:pPr algn="just"/>
            <a:r>
              <a:rPr lang="en-US" sz="1600" dirty="0" smtClean="0">
                <a:solidFill>
                  <a:schemeClr val="tx1"/>
                </a:solidFill>
              </a:rPr>
              <a:t>			One University Circle</a:t>
            </a:r>
          </a:p>
          <a:p>
            <a:pPr algn="just"/>
            <a:r>
              <a:rPr lang="en-US" sz="1600" dirty="0" smtClean="0">
                <a:solidFill>
                  <a:schemeClr val="tx1"/>
                </a:solidFill>
              </a:rPr>
              <a:t>			Turlock, CA 95382</a:t>
            </a:r>
          </a:p>
          <a:p>
            <a:pPr algn="just"/>
            <a:endParaRPr lang="en-US" sz="900" dirty="0" smtClean="0">
              <a:solidFill>
                <a:schemeClr val="tx1"/>
              </a:solidFill>
            </a:endParaRPr>
          </a:p>
          <a:p>
            <a:pPr algn="just"/>
            <a:r>
              <a:rPr lang="en-US" sz="1600" dirty="0" smtClean="0">
                <a:solidFill>
                  <a:schemeClr val="tx1"/>
                </a:solidFill>
              </a:rPr>
              <a:t>3. If you are currently not using your VA Educational Benefits, apply online at the U.S. Department of Veterans Affairs VONAPP at </a:t>
            </a:r>
            <a:r>
              <a:rPr lang="en-US" sz="1600" dirty="0" smtClean="0">
                <a:hlinkClick r:id="rId4"/>
              </a:rPr>
              <a:t>www.gibill.va.gov</a:t>
            </a:r>
            <a:r>
              <a:rPr lang="en-US" sz="1600" dirty="0" smtClean="0">
                <a:solidFill>
                  <a:schemeClr val="tx1"/>
                </a:solidFill>
              </a:rPr>
              <a:t>.  If you are transferring your VA Educational Benefits, you will need to fill out a VA-Form 22-1995 which you can get from CSU Stanislaus Veteran Affairs Office or website </a:t>
            </a:r>
            <a:r>
              <a:rPr lang="en-US" sz="1600" dirty="0" smtClean="0">
                <a:hlinkClick r:id="rId5"/>
              </a:rPr>
              <a:t>http://www.csustan.edu/VeteransAffairs/</a:t>
            </a:r>
            <a:endParaRPr lang="en-US" sz="1600" dirty="0" smtClean="0">
              <a:solidFill>
                <a:schemeClr val="tx1"/>
              </a:solidFill>
            </a:endParaRPr>
          </a:p>
          <a:p>
            <a:pPr algn="just"/>
            <a:endParaRPr lang="en-US" sz="1600" dirty="0" smtClean="0"/>
          </a:p>
          <a:p>
            <a:pPr algn="just"/>
            <a:endParaRPr lang="en-US" sz="1600" dirty="0" smtClean="0"/>
          </a:p>
          <a:p>
            <a:pPr algn="just"/>
            <a:endParaRPr lang="en-US" sz="1600" dirty="0" smtClean="0">
              <a:solidFill>
                <a:schemeClr val="tx1"/>
              </a:solidFill>
            </a:endParaRPr>
          </a:p>
          <a:p>
            <a:pPr marL="342900" indent="-342900" algn="just">
              <a:buAutoNum type="arabicPeriod"/>
            </a:pPr>
            <a:endParaRPr lang="en-US" sz="1800" dirty="0">
              <a:solidFill>
                <a:schemeClr val="tx1"/>
              </a:solidFill>
            </a:endParaRPr>
          </a:p>
        </p:txBody>
      </p:sp>
      <p:pic>
        <p:nvPicPr>
          <p:cNvPr id="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Program Files (x86)\Microsoft Office\MEDIA\CAGCAT10\j0292982.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65189" y="3352800"/>
            <a:ext cx="1775498"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010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23875" y="1371600"/>
            <a:ext cx="8229600" cy="3048000"/>
          </a:xfrm>
        </p:spPr>
        <p:txBody>
          <a:bodyPr>
            <a:noAutofit/>
          </a:bodyPr>
          <a:lstStyle/>
          <a:p>
            <a:r>
              <a:rPr lang="en-US" sz="2400" u="sng" dirty="0" smtClean="0">
                <a:solidFill>
                  <a:schemeClr val="tx1"/>
                </a:solidFill>
              </a:rPr>
              <a:t>VA Educational Plans</a:t>
            </a:r>
          </a:p>
          <a:p>
            <a:pPr algn="just"/>
            <a:r>
              <a:rPr lang="en-US" sz="1600" dirty="0" smtClean="0">
                <a:solidFill>
                  <a:schemeClr val="tx1"/>
                </a:solidFill>
              </a:rPr>
              <a:t>All Veterans and Dependents who are using VA Educational Benefits are required to have a Veterans Major Requirement Form (Ed Plan) on file with the CSU Stanislaus Veteran Affairs Office by the end of their first semester.</a:t>
            </a:r>
          </a:p>
          <a:p>
            <a:pPr algn="just"/>
            <a:endParaRPr lang="en-US" sz="900" dirty="0">
              <a:solidFill>
                <a:schemeClr val="tx1"/>
              </a:solidFill>
            </a:endParaRPr>
          </a:p>
          <a:p>
            <a:pPr algn="just"/>
            <a:r>
              <a:rPr lang="en-US" sz="1600" dirty="0" smtClean="0">
                <a:solidFill>
                  <a:schemeClr val="tx1"/>
                </a:solidFill>
              </a:rPr>
              <a:t>The VA Ed Plan must include all required Major, Minor and/or Concentration courses needed to obtain your degree. No General Education courses are to be listed on the form.</a:t>
            </a:r>
          </a:p>
          <a:p>
            <a:pPr algn="just"/>
            <a:endParaRPr lang="en-US" sz="900" dirty="0">
              <a:solidFill>
                <a:schemeClr val="tx1"/>
              </a:solidFill>
            </a:endParaRPr>
          </a:p>
          <a:p>
            <a:pPr algn="just"/>
            <a:r>
              <a:rPr lang="en-US" sz="1600" dirty="0" smtClean="0">
                <a:solidFill>
                  <a:schemeClr val="tx1"/>
                </a:solidFill>
              </a:rPr>
              <a:t>You will be certified for your VA Educational Benefits based off of your VA Ed Plan and General Education requirements. If you take a class that is not listed, you will be contacted by our office.</a:t>
            </a:r>
            <a:endParaRPr lang="en-US" sz="1600" dirty="0" smtClean="0"/>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267200"/>
            <a:ext cx="9144000" cy="2590800"/>
          </a:xfrm>
          <a:prstGeom prst="rect">
            <a:avLst/>
          </a:prstGeom>
        </p:spPr>
      </p:pic>
    </p:spTree>
    <p:extLst>
      <p:ext uri="{BB962C8B-B14F-4D97-AF65-F5344CB8AC3E}">
        <p14:creationId xmlns:p14="http://schemas.microsoft.com/office/powerpoint/2010/main" val="1130202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52562" y="1524000"/>
            <a:ext cx="8229600" cy="3810000"/>
          </a:xfrm>
        </p:spPr>
        <p:txBody>
          <a:bodyPr>
            <a:noAutofit/>
          </a:bodyPr>
          <a:lstStyle/>
          <a:p>
            <a:r>
              <a:rPr lang="en-US" sz="2400" u="sng" dirty="0" smtClean="0">
                <a:solidFill>
                  <a:schemeClr val="tx1"/>
                </a:solidFill>
              </a:rPr>
              <a:t>Program Approvals, Satisfactory Progress &amp; Academic Probation</a:t>
            </a:r>
          </a:p>
          <a:p>
            <a:pPr algn="just"/>
            <a:endParaRPr lang="en-US" sz="1600" dirty="0" smtClean="0"/>
          </a:p>
          <a:p>
            <a:pPr algn="just"/>
            <a:r>
              <a:rPr lang="en-US" sz="1600" dirty="0" smtClean="0">
                <a:solidFill>
                  <a:schemeClr val="tx1"/>
                </a:solidFill>
              </a:rPr>
              <a:t>Program Approvals: All Baccalaureate and Graduate degrees offered at CSU Stanislaus that are listed in the University Catalog have been approved by the Department of Veterans Affairs.</a:t>
            </a:r>
          </a:p>
          <a:p>
            <a:pPr algn="just"/>
            <a:endParaRPr lang="en-US" sz="1600" dirty="0">
              <a:solidFill>
                <a:schemeClr val="tx1"/>
              </a:solidFill>
            </a:endParaRPr>
          </a:p>
          <a:p>
            <a:pPr algn="just"/>
            <a:r>
              <a:rPr lang="en-US" sz="1600" dirty="0" smtClean="0">
                <a:solidFill>
                  <a:schemeClr val="tx1"/>
                </a:solidFill>
              </a:rPr>
              <a:t>Satisfactory Progress: A student receiving VA Educational Benefits is required to make progress toward their stated educational goal. For continued VA Educational Benefits, progress is considered maintaining a 2.0 or higher cumulative grade point average.</a:t>
            </a:r>
          </a:p>
          <a:p>
            <a:pPr algn="just"/>
            <a:endParaRPr lang="en-US" sz="1600" dirty="0">
              <a:solidFill>
                <a:schemeClr val="tx1"/>
              </a:solidFill>
            </a:endParaRPr>
          </a:p>
          <a:p>
            <a:pPr algn="just"/>
            <a:r>
              <a:rPr lang="en-US" sz="1600" dirty="0" smtClean="0">
                <a:solidFill>
                  <a:schemeClr val="tx1"/>
                </a:solidFill>
              </a:rPr>
              <a:t>Academic Probation:  A student who is on Academic Probation or Academically Disqualified will be reported to the Department of Veterans Affairs. Students will be advised to seek counseling services to help resolve academic issues and to establish a plan for successful completion of degree.</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NKENT\AppData\Local\Microsoft\Windows\Temporary Internet Files\Content.IE5\6VS5PER7\MP90044230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5240880"/>
            <a:ext cx="2514600" cy="1496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88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523875" y="1524000"/>
            <a:ext cx="8229600" cy="3962400"/>
          </a:xfrm>
        </p:spPr>
        <p:txBody>
          <a:bodyPr>
            <a:noAutofit/>
          </a:bodyPr>
          <a:lstStyle/>
          <a:p>
            <a:r>
              <a:rPr lang="en-US" sz="2400" u="sng" dirty="0" smtClean="0">
                <a:solidFill>
                  <a:schemeClr val="tx1"/>
                </a:solidFill>
              </a:rPr>
              <a:t>Verification for Educational Benefits</a:t>
            </a:r>
          </a:p>
          <a:p>
            <a:pPr algn="just"/>
            <a:endParaRPr lang="en-US" sz="1600" dirty="0" smtClean="0">
              <a:solidFill>
                <a:schemeClr val="tx1"/>
              </a:solidFill>
            </a:endParaRPr>
          </a:p>
          <a:p>
            <a:pPr algn="just"/>
            <a:r>
              <a:rPr lang="en-US" sz="1600" dirty="0" smtClean="0">
                <a:solidFill>
                  <a:schemeClr val="tx1"/>
                </a:solidFill>
              </a:rPr>
              <a:t>Each semester students must submit a Yellow Enrollment Card if they are planning on using their VA Educational Benefits for the upcoming semester. If you do not submit your Yellow Enrollment Card, no benefits will be paid to you for the semester.</a:t>
            </a:r>
          </a:p>
          <a:p>
            <a:pPr algn="just"/>
            <a:endParaRPr lang="en-US" sz="1600" dirty="0">
              <a:solidFill>
                <a:schemeClr val="tx1"/>
              </a:solidFill>
            </a:endParaRPr>
          </a:p>
          <a:p>
            <a:pPr algn="just"/>
            <a:r>
              <a:rPr lang="en-US" sz="1600" dirty="0" smtClean="0">
                <a:solidFill>
                  <a:schemeClr val="tx1"/>
                </a:solidFill>
              </a:rPr>
              <a:t>Once your Yellow Enrollment Card is turned into the CSU Stanislaus Veteran Affairs the certification process can take up to 4 to 8 weeks for the VA Regional Office to process our certification. You will be notified by the CSU Stanislaus Veteran Affairs Office once your certification has been submitted to the VA Regional Office. You will receive a copy your class schedule showing which classes were approved.</a:t>
            </a:r>
          </a:p>
          <a:p>
            <a:pPr algn="just"/>
            <a:endParaRPr lang="en-US" sz="1600" dirty="0">
              <a:solidFill>
                <a:schemeClr val="tx1"/>
              </a:solidFill>
            </a:endParaRPr>
          </a:p>
          <a:p>
            <a:pPr algn="just"/>
            <a:r>
              <a:rPr lang="en-US" sz="1600" dirty="0" smtClean="0">
                <a:solidFill>
                  <a:schemeClr val="tx1"/>
                </a:solidFill>
              </a:rPr>
              <a:t>If you made a change or added a Major, Concentration or Minor you will need to fill out a Change of Degree form and a revised Ed Plan before the semester is over.</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2641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1163"/>
            <a:ext cx="7772400" cy="1260438"/>
          </a:xfrm>
        </p:spPr>
        <p:txBody>
          <a:bodyPr>
            <a:normAutofit/>
          </a:bodyPr>
          <a:lstStyle/>
          <a:p>
            <a:r>
              <a:rPr lang="en-US" sz="3600" dirty="0" smtClean="0"/>
              <a:t>California State University, Stanislaus</a:t>
            </a:r>
            <a:br>
              <a:rPr lang="en-US" sz="3600" dirty="0" smtClean="0"/>
            </a:br>
            <a:r>
              <a:rPr lang="en-US" sz="3600" dirty="0"/>
              <a:t> </a:t>
            </a:r>
            <a:r>
              <a:rPr lang="en-US" sz="3600" dirty="0" smtClean="0"/>
              <a:t>Veterans Affairs Office</a:t>
            </a:r>
            <a:endParaRPr lang="en-US" sz="3600" dirty="0"/>
          </a:p>
        </p:txBody>
      </p:sp>
      <p:sp>
        <p:nvSpPr>
          <p:cNvPr id="3" name="Subtitle 2"/>
          <p:cNvSpPr>
            <a:spLocks noGrp="1"/>
          </p:cNvSpPr>
          <p:nvPr>
            <p:ph type="subTitle" idx="1"/>
          </p:nvPr>
        </p:nvSpPr>
        <p:spPr>
          <a:xfrm>
            <a:off x="381000" y="1524000"/>
            <a:ext cx="8229600" cy="4876800"/>
          </a:xfrm>
        </p:spPr>
        <p:txBody>
          <a:bodyPr>
            <a:noAutofit/>
          </a:bodyPr>
          <a:lstStyle/>
          <a:p>
            <a:r>
              <a:rPr lang="en-US" sz="2400" u="sng" dirty="0" smtClean="0">
                <a:solidFill>
                  <a:schemeClr val="tx1"/>
                </a:solidFill>
              </a:rPr>
              <a:t>Military Activation Notification &amp; Return</a:t>
            </a:r>
          </a:p>
          <a:p>
            <a:pPr algn="just"/>
            <a:endParaRPr lang="en-US" sz="900" dirty="0" smtClean="0">
              <a:solidFill>
                <a:schemeClr val="tx1"/>
              </a:solidFill>
            </a:endParaRPr>
          </a:p>
          <a:p>
            <a:pPr algn="just"/>
            <a:r>
              <a:rPr lang="en-US" sz="1600" dirty="0" smtClean="0">
                <a:solidFill>
                  <a:schemeClr val="tx1"/>
                </a:solidFill>
              </a:rPr>
              <a:t>A Student who is called for active duty may receive a Military </a:t>
            </a:r>
            <a:r>
              <a:rPr lang="en-US" sz="1600" dirty="0">
                <a:solidFill>
                  <a:schemeClr val="tx1"/>
                </a:solidFill>
              </a:rPr>
              <a:t>L</a:t>
            </a:r>
            <a:r>
              <a:rPr lang="en-US" sz="1600" dirty="0" smtClean="0">
                <a:solidFill>
                  <a:schemeClr val="tx1"/>
                </a:solidFill>
              </a:rPr>
              <a:t>eave of Absence and a Military Withdrawal at any time during the semester.  Military Leave of Absence and Withdrawal will not be factored into progress probation and will be dated before the semester starts for fees to be reversed.</a:t>
            </a:r>
          </a:p>
          <a:p>
            <a:pPr algn="just"/>
            <a:endParaRPr lang="en-US" sz="1600" dirty="0" smtClean="0">
              <a:solidFill>
                <a:schemeClr val="tx1"/>
              </a:solidFill>
            </a:endParaRPr>
          </a:p>
          <a:p>
            <a:pPr algn="just"/>
            <a:r>
              <a:rPr lang="en-US" sz="1600" dirty="0" smtClean="0">
                <a:solidFill>
                  <a:schemeClr val="tx1"/>
                </a:solidFill>
              </a:rPr>
              <a:t>Military Leave of Absence form is required which </a:t>
            </a:r>
            <a:r>
              <a:rPr lang="en-US" sz="1600" dirty="0">
                <a:solidFill>
                  <a:schemeClr val="tx1"/>
                </a:solidFill>
              </a:rPr>
              <a:t>must </a:t>
            </a:r>
            <a:r>
              <a:rPr lang="en-US" sz="1600" dirty="0" smtClean="0">
                <a:solidFill>
                  <a:schemeClr val="tx1"/>
                </a:solidFill>
              </a:rPr>
              <a:t>include </a:t>
            </a:r>
            <a:r>
              <a:rPr lang="en-US" sz="1600" dirty="0">
                <a:solidFill>
                  <a:schemeClr val="tx1"/>
                </a:solidFill>
              </a:rPr>
              <a:t>a copy of military </a:t>
            </a:r>
            <a:r>
              <a:rPr lang="en-US" sz="1600" dirty="0" smtClean="0">
                <a:solidFill>
                  <a:schemeClr val="tx1"/>
                </a:solidFill>
              </a:rPr>
              <a:t>orders. This form will hold your catalog year and notify of your Major of your military orders. Your </a:t>
            </a:r>
            <a:r>
              <a:rPr lang="en-US" sz="1600" dirty="0" err="1" smtClean="0">
                <a:solidFill>
                  <a:schemeClr val="tx1"/>
                </a:solidFill>
              </a:rPr>
              <a:t>MyCSUSTAN</a:t>
            </a:r>
            <a:r>
              <a:rPr lang="en-US" sz="1600" dirty="0" smtClean="0">
                <a:solidFill>
                  <a:schemeClr val="tx1"/>
                </a:solidFill>
              </a:rPr>
              <a:t> account will be placed on hold until you return back to campus.</a:t>
            </a:r>
          </a:p>
          <a:p>
            <a:pPr algn="just"/>
            <a:endParaRPr lang="en-US" sz="1600" dirty="0">
              <a:solidFill>
                <a:schemeClr val="tx1"/>
              </a:solidFill>
            </a:endParaRPr>
          </a:p>
          <a:p>
            <a:pPr algn="just"/>
            <a:r>
              <a:rPr lang="en-US" sz="1600" dirty="0" smtClean="0">
                <a:solidFill>
                  <a:schemeClr val="tx1"/>
                </a:solidFill>
              </a:rPr>
              <a:t>To withdraw from classes, the student must submit a copy of military orders along with a CSU Stanislaus Withdrawal form with each class listed. Return the signed Withdrawal form to the Veteran Affairs Office in MSR 120 for processing.</a:t>
            </a:r>
          </a:p>
          <a:p>
            <a:pPr algn="just"/>
            <a:endParaRPr lang="en-US" sz="1600" dirty="0">
              <a:solidFill>
                <a:schemeClr val="tx1"/>
              </a:solidFill>
            </a:endParaRPr>
          </a:p>
          <a:p>
            <a:pPr algn="just"/>
            <a:r>
              <a:rPr lang="en-US" sz="1600" dirty="0" smtClean="0">
                <a:solidFill>
                  <a:schemeClr val="tx1"/>
                </a:solidFill>
              </a:rPr>
              <a:t>When returning back to CSU Stanislaus, notify the CSU Stanislaus Veteran Affairs Office and we will activate your </a:t>
            </a:r>
            <a:r>
              <a:rPr lang="en-US" sz="1600" dirty="0" err="1" smtClean="0">
                <a:solidFill>
                  <a:schemeClr val="tx1"/>
                </a:solidFill>
              </a:rPr>
              <a:t>MyCSUSTAN</a:t>
            </a:r>
            <a:r>
              <a:rPr lang="en-US" sz="1600" dirty="0" smtClean="0">
                <a:solidFill>
                  <a:schemeClr val="tx1"/>
                </a:solidFill>
              </a:rPr>
              <a:t> account.</a:t>
            </a:r>
          </a:p>
        </p:txBody>
      </p:sp>
      <p:pic>
        <p:nvPicPr>
          <p:cNvPr id="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74295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NKENT\AppData\Local\Microsoft\Windows\Temporary Internet Files\Content.IE5\P0HJ00IS\MC90041275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728382"/>
            <a:ext cx="1016435"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357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TotalTime>
  <Words>1735</Words>
  <Application>Microsoft Office PowerPoint</Application>
  <PresentationFormat>On-screen Show (4:3)</PresentationFormat>
  <Paragraphs>223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Veterans Affairs Office</vt:lpstr>
      <vt:lpstr>California State University, Stanislaus  Student Veteran Center</vt:lpstr>
      <vt:lpstr>California State University, Stanislaus  Veterans Club</vt:lpstr>
      <vt:lpstr>California State University, Stanislaus  Warriors 4 Warriors Peer Mentoring</vt:lpstr>
      <vt:lpstr>California State University, Stanislaus  Veteran Affairs Office</vt:lpstr>
      <vt:lpstr>California State University, Stanislaus  Veteran Affairs Office</vt:lpstr>
      <vt:lpstr>California State University, Stanislaus  Veteran Affairs Office</vt:lpstr>
      <vt:lpstr>California State University, Stanislaus  Veteran Affairs Office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State University, Stanislaus  Veterans Affairs Office</dc:title>
  <dc:creator>Nadine Kent</dc:creator>
  <cp:lastModifiedBy>Nadine Kent</cp:lastModifiedBy>
  <cp:revision>65</cp:revision>
  <cp:lastPrinted>2013-05-23T21:43:17Z</cp:lastPrinted>
  <dcterms:created xsi:type="dcterms:W3CDTF">2013-04-05T21:00:02Z</dcterms:created>
  <dcterms:modified xsi:type="dcterms:W3CDTF">2013-06-03T21:18:49Z</dcterms:modified>
</cp:coreProperties>
</file>