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9050000" cy="10706100"/>
  <p:notesSz cx="19050000" cy="10706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8750" y="3318891"/>
            <a:ext cx="16192500" cy="2248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7500" y="5995416"/>
            <a:ext cx="1333500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52500" y="2462403"/>
            <a:ext cx="8286750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810750" y="2462403"/>
            <a:ext cx="8286750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2882" y="358781"/>
            <a:ext cx="556423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000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650" y="1918060"/>
            <a:ext cx="17284700" cy="6463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477000" y="9956673"/>
            <a:ext cx="6096000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52500" y="9956673"/>
            <a:ext cx="4381500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716001" y="9956673"/>
            <a:ext cx="4381500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592" y="2924911"/>
            <a:ext cx="15560040" cy="4361815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algn="ctr" marL="12065" marR="5080" indent="-635">
              <a:lnSpc>
                <a:spcPct val="123100"/>
              </a:lnSpc>
              <a:spcBef>
                <a:spcPts val="220"/>
              </a:spcBef>
            </a:pPr>
            <a:r>
              <a:rPr dirty="0" sz="6750" spc="590">
                <a:solidFill>
                  <a:srgbClr val="454545"/>
                </a:solidFill>
              </a:rPr>
              <a:t>The</a:t>
            </a:r>
            <a:r>
              <a:rPr dirty="0" sz="6750" spc="-20">
                <a:solidFill>
                  <a:srgbClr val="454545"/>
                </a:solidFill>
              </a:rPr>
              <a:t> </a:t>
            </a:r>
            <a:r>
              <a:rPr dirty="0" sz="6750" spc="320">
                <a:solidFill>
                  <a:srgbClr val="454545"/>
                </a:solidFill>
              </a:rPr>
              <a:t>Villainization</a:t>
            </a:r>
            <a:r>
              <a:rPr dirty="0" sz="6750" spc="-20">
                <a:solidFill>
                  <a:srgbClr val="454545"/>
                </a:solidFill>
              </a:rPr>
              <a:t> </a:t>
            </a:r>
            <a:r>
              <a:rPr dirty="0" sz="6750" spc="355">
                <a:solidFill>
                  <a:srgbClr val="454545"/>
                </a:solidFill>
              </a:rPr>
              <a:t>of </a:t>
            </a:r>
            <a:r>
              <a:rPr dirty="0" sz="6750" spc="335">
                <a:solidFill>
                  <a:srgbClr val="454545"/>
                </a:solidFill>
              </a:rPr>
              <a:t>Undocumented</a:t>
            </a:r>
            <a:r>
              <a:rPr dirty="0" sz="6750">
                <a:solidFill>
                  <a:srgbClr val="454545"/>
                </a:solidFill>
              </a:rPr>
              <a:t> </a:t>
            </a:r>
            <a:r>
              <a:rPr dirty="0" sz="6750" spc="459">
                <a:solidFill>
                  <a:srgbClr val="454545"/>
                </a:solidFill>
              </a:rPr>
              <a:t>Latinx</a:t>
            </a:r>
            <a:r>
              <a:rPr dirty="0" sz="6750">
                <a:solidFill>
                  <a:srgbClr val="454545"/>
                </a:solidFill>
              </a:rPr>
              <a:t> </a:t>
            </a:r>
            <a:r>
              <a:rPr dirty="0" sz="6750" spc="470">
                <a:solidFill>
                  <a:srgbClr val="454545"/>
                </a:solidFill>
              </a:rPr>
              <a:t>Immigrants </a:t>
            </a:r>
            <a:r>
              <a:rPr dirty="0" sz="5500" b="0">
                <a:solidFill>
                  <a:srgbClr val="454545"/>
                </a:solidFill>
                <a:latin typeface="Montserrat"/>
                <a:cs typeface="Montserrat"/>
              </a:rPr>
              <a:t>Isaura</a:t>
            </a:r>
            <a:r>
              <a:rPr dirty="0" sz="5500" spc="-300" b="0">
                <a:solidFill>
                  <a:srgbClr val="454545"/>
                </a:solidFill>
                <a:latin typeface="Montserrat"/>
                <a:cs typeface="Montserrat"/>
              </a:rPr>
              <a:t> </a:t>
            </a:r>
            <a:r>
              <a:rPr dirty="0" sz="5500" spc="-10" b="0">
                <a:solidFill>
                  <a:srgbClr val="454545"/>
                </a:solidFill>
                <a:latin typeface="Montserrat"/>
                <a:cs typeface="Montserrat"/>
              </a:rPr>
              <a:t>Patiño</a:t>
            </a:r>
            <a:endParaRPr sz="55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dirty="0" sz="3500" spc="-95" b="0">
                <a:solidFill>
                  <a:srgbClr val="454545"/>
                </a:solidFill>
                <a:latin typeface="Montserrat"/>
                <a:cs typeface="Montserrat"/>
              </a:rPr>
              <a:t>Mentor:</a:t>
            </a:r>
            <a:r>
              <a:rPr dirty="0" sz="3500" spc="-135" b="0">
                <a:solidFill>
                  <a:srgbClr val="454545"/>
                </a:solidFill>
                <a:latin typeface="Montserrat"/>
                <a:cs typeface="Montserrat"/>
              </a:rPr>
              <a:t> </a:t>
            </a:r>
            <a:r>
              <a:rPr dirty="0" sz="3500" spc="-10" b="0">
                <a:solidFill>
                  <a:srgbClr val="454545"/>
                </a:solidFill>
                <a:latin typeface="Montserrat"/>
                <a:cs typeface="Montserrat"/>
              </a:rPr>
              <a:t>Dr.</a:t>
            </a:r>
            <a:r>
              <a:rPr dirty="0" sz="3500" spc="-135" b="0">
                <a:solidFill>
                  <a:srgbClr val="454545"/>
                </a:solidFill>
                <a:latin typeface="Montserrat"/>
                <a:cs typeface="Montserrat"/>
              </a:rPr>
              <a:t> </a:t>
            </a:r>
            <a:r>
              <a:rPr dirty="0" sz="3500" b="0">
                <a:solidFill>
                  <a:srgbClr val="454545"/>
                </a:solidFill>
                <a:latin typeface="Montserrat"/>
                <a:cs typeface="Montserrat"/>
              </a:rPr>
              <a:t>Erin</a:t>
            </a:r>
            <a:r>
              <a:rPr dirty="0" sz="3500" spc="-130" b="0">
                <a:solidFill>
                  <a:srgbClr val="454545"/>
                </a:solidFill>
                <a:latin typeface="Montserrat"/>
                <a:cs typeface="Montserrat"/>
              </a:rPr>
              <a:t> </a:t>
            </a:r>
            <a:r>
              <a:rPr dirty="0" sz="3500" spc="-10" b="0">
                <a:solidFill>
                  <a:srgbClr val="454545"/>
                </a:solidFill>
                <a:latin typeface="Montserrat"/>
                <a:cs typeface="Montserrat"/>
              </a:rPr>
              <a:t>Hughes</a:t>
            </a:r>
            <a:endParaRPr sz="3500">
              <a:latin typeface="Montserrat"/>
              <a:cs typeface="Montserra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458325" y="0"/>
            <a:ext cx="127000" cy="2997200"/>
          </a:xfrm>
          <a:custGeom>
            <a:avLst/>
            <a:gdLst/>
            <a:ahLst/>
            <a:cxnLst/>
            <a:rect l="l" t="t" r="r" b="b"/>
            <a:pathLst>
              <a:path w="127000" h="2997200">
                <a:moveTo>
                  <a:pt x="0" y="0"/>
                </a:moveTo>
                <a:lnTo>
                  <a:pt x="126999" y="0"/>
                </a:lnTo>
                <a:lnTo>
                  <a:pt x="126999" y="2997199"/>
                </a:lnTo>
                <a:lnTo>
                  <a:pt x="0" y="2997199"/>
                </a:lnTo>
                <a:lnTo>
                  <a:pt x="0" y="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515475" y="7800975"/>
            <a:ext cx="127000" cy="2903855"/>
          </a:xfrm>
          <a:custGeom>
            <a:avLst/>
            <a:gdLst/>
            <a:ahLst/>
            <a:cxnLst/>
            <a:rect l="l" t="t" r="r" b="b"/>
            <a:pathLst>
              <a:path w="127000" h="2903854">
                <a:moveTo>
                  <a:pt x="0" y="0"/>
                </a:moveTo>
                <a:lnTo>
                  <a:pt x="127000" y="0"/>
                </a:lnTo>
                <a:lnTo>
                  <a:pt x="127000" y="2903601"/>
                </a:lnTo>
                <a:lnTo>
                  <a:pt x="0" y="2903601"/>
                </a:lnTo>
                <a:lnTo>
                  <a:pt x="0" y="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49548" y="495300"/>
            <a:ext cx="2275840" cy="3743325"/>
          </a:xfrm>
          <a:custGeom>
            <a:avLst/>
            <a:gdLst/>
            <a:ahLst/>
            <a:cxnLst/>
            <a:rect l="l" t="t" r="r" b="b"/>
            <a:pathLst>
              <a:path w="2275840" h="3743325">
                <a:moveTo>
                  <a:pt x="461017" y="283171"/>
                </a:moveTo>
                <a:lnTo>
                  <a:pt x="429371" y="276611"/>
                </a:lnTo>
                <a:lnTo>
                  <a:pt x="397724" y="249982"/>
                </a:lnTo>
                <a:lnTo>
                  <a:pt x="383339" y="190441"/>
                </a:lnTo>
                <a:lnTo>
                  <a:pt x="383339" y="0"/>
                </a:lnTo>
                <a:lnTo>
                  <a:pt x="1174585" y="0"/>
                </a:lnTo>
                <a:lnTo>
                  <a:pt x="1191309" y="2579"/>
                </a:lnTo>
                <a:lnTo>
                  <a:pt x="1228103" y="15806"/>
                </a:lnTo>
                <a:lnTo>
                  <a:pt x="1264896" y="47919"/>
                </a:lnTo>
                <a:lnTo>
                  <a:pt x="1278053" y="94518"/>
                </a:lnTo>
                <a:lnTo>
                  <a:pt x="723280" y="94518"/>
                </a:lnTo>
                <a:lnTo>
                  <a:pt x="723280" y="203543"/>
                </a:lnTo>
                <a:lnTo>
                  <a:pt x="755932" y="264416"/>
                </a:lnTo>
                <a:lnTo>
                  <a:pt x="775527" y="282504"/>
                </a:lnTo>
                <a:lnTo>
                  <a:pt x="475402" y="282504"/>
                </a:lnTo>
                <a:lnTo>
                  <a:pt x="461017" y="283171"/>
                </a:lnTo>
                <a:close/>
              </a:path>
              <a:path w="2275840" h="3743325">
                <a:moveTo>
                  <a:pt x="1183826" y="325552"/>
                </a:moveTo>
                <a:lnTo>
                  <a:pt x="838855" y="325552"/>
                </a:lnTo>
                <a:lnTo>
                  <a:pt x="851847" y="320176"/>
                </a:lnTo>
                <a:lnTo>
                  <a:pt x="882869" y="302288"/>
                </a:lnTo>
                <a:lnTo>
                  <a:pt x="919987" y="269243"/>
                </a:lnTo>
                <a:lnTo>
                  <a:pt x="951272" y="218399"/>
                </a:lnTo>
                <a:lnTo>
                  <a:pt x="954313" y="128793"/>
                </a:lnTo>
                <a:lnTo>
                  <a:pt x="954028" y="123438"/>
                </a:lnTo>
                <a:lnTo>
                  <a:pt x="950190" y="111656"/>
                </a:lnTo>
                <a:lnTo>
                  <a:pt x="938324" y="99874"/>
                </a:lnTo>
                <a:lnTo>
                  <a:pt x="913956" y="94518"/>
                </a:lnTo>
                <a:lnTo>
                  <a:pt x="1278053" y="94518"/>
                </a:lnTo>
                <a:lnTo>
                  <a:pt x="1281620" y="107152"/>
                </a:lnTo>
                <a:lnTo>
                  <a:pt x="1281620" y="282504"/>
                </a:lnTo>
                <a:lnTo>
                  <a:pt x="1183826" y="282504"/>
                </a:lnTo>
                <a:lnTo>
                  <a:pt x="1183826" y="325552"/>
                </a:lnTo>
                <a:close/>
              </a:path>
              <a:path w="2275840" h="3743325">
                <a:moveTo>
                  <a:pt x="1183826" y="415743"/>
                </a:moveTo>
                <a:lnTo>
                  <a:pt x="475402" y="415743"/>
                </a:lnTo>
                <a:lnTo>
                  <a:pt x="475402" y="282504"/>
                </a:lnTo>
                <a:lnTo>
                  <a:pt x="775527" y="282504"/>
                </a:lnTo>
                <a:lnTo>
                  <a:pt x="789207" y="295132"/>
                </a:lnTo>
                <a:lnTo>
                  <a:pt x="838855" y="325552"/>
                </a:lnTo>
                <a:lnTo>
                  <a:pt x="1183826" y="325552"/>
                </a:lnTo>
                <a:lnTo>
                  <a:pt x="1183826" y="415743"/>
                </a:lnTo>
                <a:close/>
              </a:path>
              <a:path w="2275840" h="3743325">
                <a:moveTo>
                  <a:pt x="1246878" y="458440"/>
                </a:moveTo>
                <a:lnTo>
                  <a:pt x="415626" y="458440"/>
                </a:lnTo>
                <a:lnTo>
                  <a:pt x="415626" y="415743"/>
                </a:lnTo>
                <a:lnTo>
                  <a:pt x="1246878" y="415743"/>
                </a:lnTo>
                <a:lnTo>
                  <a:pt x="1246878" y="458440"/>
                </a:lnTo>
                <a:close/>
              </a:path>
              <a:path w="2275840" h="3743325">
                <a:moveTo>
                  <a:pt x="831252" y="927057"/>
                </a:moveTo>
                <a:lnTo>
                  <a:pt x="782475" y="923766"/>
                </a:lnTo>
                <a:lnTo>
                  <a:pt x="735687" y="914178"/>
                </a:lnTo>
                <a:lnTo>
                  <a:pt x="691317" y="898725"/>
                </a:lnTo>
                <a:lnTo>
                  <a:pt x="649796" y="877835"/>
                </a:lnTo>
                <a:lnTo>
                  <a:pt x="611551" y="851940"/>
                </a:lnTo>
                <a:lnTo>
                  <a:pt x="577013" y="821469"/>
                </a:lnTo>
                <a:lnTo>
                  <a:pt x="546610" y="786853"/>
                </a:lnTo>
                <a:lnTo>
                  <a:pt x="520772" y="748522"/>
                </a:lnTo>
                <a:lnTo>
                  <a:pt x="499929" y="706905"/>
                </a:lnTo>
                <a:lnTo>
                  <a:pt x="484509" y="662433"/>
                </a:lnTo>
                <a:lnTo>
                  <a:pt x="474943" y="615537"/>
                </a:lnTo>
                <a:lnTo>
                  <a:pt x="471658" y="566645"/>
                </a:lnTo>
                <a:lnTo>
                  <a:pt x="471658" y="458440"/>
                </a:lnTo>
                <a:lnTo>
                  <a:pt x="1190845" y="458440"/>
                </a:lnTo>
                <a:lnTo>
                  <a:pt x="1190845" y="566645"/>
                </a:lnTo>
                <a:lnTo>
                  <a:pt x="1187563" y="615537"/>
                </a:lnTo>
                <a:lnTo>
                  <a:pt x="1178002" y="662433"/>
                </a:lnTo>
                <a:lnTo>
                  <a:pt x="1162591" y="706905"/>
                </a:lnTo>
                <a:lnTo>
                  <a:pt x="1141757" y="748522"/>
                </a:lnTo>
                <a:lnTo>
                  <a:pt x="1115929" y="786853"/>
                </a:lnTo>
                <a:lnTo>
                  <a:pt x="1085535" y="821469"/>
                </a:lnTo>
                <a:lnTo>
                  <a:pt x="1051002" y="851940"/>
                </a:lnTo>
                <a:lnTo>
                  <a:pt x="1012760" y="877835"/>
                </a:lnTo>
                <a:lnTo>
                  <a:pt x="971235" y="898725"/>
                </a:lnTo>
                <a:lnTo>
                  <a:pt x="926857" y="914178"/>
                </a:lnTo>
                <a:lnTo>
                  <a:pt x="880053" y="923766"/>
                </a:lnTo>
                <a:lnTo>
                  <a:pt x="831252" y="927057"/>
                </a:lnTo>
                <a:close/>
              </a:path>
              <a:path w="2275840" h="3743325">
                <a:moveTo>
                  <a:pt x="0" y="2288692"/>
                </a:moveTo>
                <a:lnTo>
                  <a:pt x="0" y="1457440"/>
                </a:lnTo>
                <a:lnTo>
                  <a:pt x="64941" y="1217138"/>
                </a:lnTo>
                <a:lnTo>
                  <a:pt x="207813" y="1093708"/>
                </a:lnTo>
                <a:lnTo>
                  <a:pt x="350684" y="1048209"/>
                </a:lnTo>
                <a:lnTo>
                  <a:pt x="415626" y="1041697"/>
                </a:lnTo>
                <a:lnTo>
                  <a:pt x="2275356" y="1039240"/>
                </a:lnTo>
                <a:lnTo>
                  <a:pt x="2273772" y="1071702"/>
                </a:lnTo>
                <a:lnTo>
                  <a:pt x="2254695" y="1143117"/>
                </a:lnTo>
                <a:lnTo>
                  <a:pt x="2196642" y="1214533"/>
                </a:lnTo>
                <a:lnTo>
                  <a:pt x="2078130" y="1246995"/>
                </a:lnTo>
                <a:lnTo>
                  <a:pt x="1537219" y="1246995"/>
                </a:lnTo>
                <a:lnTo>
                  <a:pt x="1462376" y="1457440"/>
                </a:lnTo>
                <a:lnTo>
                  <a:pt x="207754" y="1457440"/>
                </a:lnTo>
                <a:lnTo>
                  <a:pt x="207754" y="2080820"/>
                </a:lnTo>
                <a:lnTo>
                  <a:pt x="175292" y="2182144"/>
                </a:lnTo>
                <a:lnTo>
                  <a:pt x="103877" y="2245951"/>
                </a:lnTo>
                <a:lnTo>
                  <a:pt x="32461" y="2279160"/>
                </a:lnTo>
                <a:lnTo>
                  <a:pt x="0" y="2288692"/>
                </a:lnTo>
                <a:close/>
              </a:path>
              <a:path w="2275840" h="3743325">
                <a:moveTo>
                  <a:pt x="207754" y="3743325"/>
                </a:moveTo>
                <a:lnTo>
                  <a:pt x="495639" y="2288692"/>
                </a:lnTo>
                <a:lnTo>
                  <a:pt x="207754" y="1457440"/>
                </a:lnTo>
                <a:lnTo>
                  <a:pt x="1462376" y="1457440"/>
                </a:lnTo>
                <a:lnTo>
                  <a:pt x="1166747" y="2288692"/>
                </a:lnTo>
                <a:lnTo>
                  <a:pt x="1207880" y="2496446"/>
                </a:lnTo>
                <a:lnTo>
                  <a:pt x="831252" y="2496446"/>
                </a:lnTo>
                <a:lnTo>
                  <a:pt x="785771" y="2629577"/>
                </a:lnTo>
                <a:lnTo>
                  <a:pt x="678667" y="2938056"/>
                </a:lnTo>
                <a:lnTo>
                  <a:pt x="553951" y="3285511"/>
                </a:lnTo>
                <a:lnTo>
                  <a:pt x="455632" y="3535570"/>
                </a:lnTo>
                <a:lnTo>
                  <a:pt x="377273" y="3655678"/>
                </a:lnTo>
                <a:lnTo>
                  <a:pt x="296468" y="3717355"/>
                </a:lnTo>
                <a:lnTo>
                  <a:pt x="233276" y="3740078"/>
                </a:lnTo>
                <a:lnTo>
                  <a:pt x="207754" y="3743325"/>
                </a:lnTo>
                <a:close/>
              </a:path>
              <a:path w="2275840" h="3743325">
                <a:moveTo>
                  <a:pt x="1454749" y="3743325"/>
                </a:moveTo>
                <a:lnTo>
                  <a:pt x="1366021" y="3717355"/>
                </a:lnTo>
                <a:lnTo>
                  <a:pt x="1285181" y="3655678"/>
                </a:lnTo>
                <a:lnTo>
                  <a:pt x="1206754" y="3535570"/>
                </a:lnTo>
                <a:lnTo>
                  <a:pt x="831252" y="2496446"/>
                </a:lnTo>
                <a:lnTo>
                  <a:pt x="1207880" y="2496446"/>
                </a:lnTo>
                <a:lnTo>
                  <a:pt x="1454749" y="3743325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5283457" y="6924675"/>
            <a:ext cx="3183890" cy="3390900"/>
          </a:xfrm>
          <a:custGeom>
            <a:avLst/>
            <a:gdLst/>
            <a:ahLst/>
            <a:cxnLst/>
            <a:rect l="l" t="t" r="r" b="b"/>
            <a:pathLst>
              <a:path w="3183890" h="3390900">
                <a:moveTo>
                  <a:pt x="2180984" y="1114970"/>
                </a:moveTo>
                <a:lnTo>
                  <a:pt x="2133233" y="1112398"/>
                </a:lnTo>
                <a:lnTo>
                  <a:pt x="2086967" y="1104860"/>
                </a:lnTo>
                <a:lnTo>
                  <a:pt x="2042455" y="1092624"/>
                </a:lnTo>
                <a:lnTo>
                  <a:pt x="1999964" y="1075957"/>
                </a:lnTo>
                <a:lnTo>
                  <a:pt x="1959763" y="1055127"/>
                </a:lnTo>
                <a:lnTo>
                  <a:pt x="1922119" y="1030401"/>
                </a:lnTo>
                <a:lnTo>
                  <a:pt x="1887301" y="1002047"/>
                </a:lnTo>
                <a:lnTo>
                  <a:pt x="1855575" y="970332"/>
                </a:lnTo>
                <a:lnTo>
                  <a:pt x="1827211" y="935523"/>
                </a:lnTo>
                <a:lnTo>
                  <a:pt x="1802475" y="897889"/>
                </a:lnTo>
                <a:lnTo>
                  <a:pt x="1781636" y="857697"/>
                </a:lnTo>
                <a:lnTo>
                  <a:pt x="1764961" y="815214"/>
                </a:lnTo>
                <a:lnTo>
                  <a:pt x="1752719" y="770708"/>
                </a:lnTo>
                <a:lnTo>
                  <a:pt x="1745178" y="724446"/>
                </a:lnTo>
                <a:lnTo>
                  <a:pt x="1742604" y="676696"/>
                </a:lnTo>
                <a:lnTo>
                  <a:pt x="1742604" y="630495"/>
                </a:lnTo>
                <a:lnTo>
                  <a:pt x="1531309" y="630495"/>
                </a:lnTo>
                <a:lnTo>
                  <a:pt x="1742604" y="422908"/>
                </a:lnTo>
                <a:lnTo>
                  <a:pt x="2619258" y="422908"/>
                </a:lnTo>
                <a:lnTo>
                  <a:pt x="2619258" y="676696"/>
                </a:lnTo>
                <a:lnTo>
                  <a:pt x="2616686" y="724446"/>
                </a:lnTo>
                <a:lnTo>
                  <a:pt x="2609148" y="770708"/>
                </a:lnTo>
                <a:lnTo>
                  <a:pt x="2596912" y="815214"/>
                </a:lnTo>
                <a:lnTo>
                  <a:pt x="2580245" y="857697"/>
                </a:lnTo>
                <a:lnTo>
                  <a:pt x="2559415" y="897889"/>
                </a:lnTo>
                <a:lnTo>
                  <a:pt x="2534689" y="935523"/>
                </a:lnTo>
                <a:lnTo>
                  <a:pt x="2506335" y="970332"/>
                </a:lnTo>
                <a:lnTo>
                  <a:pt x="2474620" y="1002047"/>
                </a:lnTo>
                <a:lnTo>
                  <a:pt x="2439811" y="1030401"/>
                </a:lnTo>
                <a:lnTo>
                  <a:pt x="2402177" y="1055127"/>
                </a:lnTo>
                <a:lnTo>
                  <a:pt x="2361985" y="1075957"/>
                </a:lnTo>
                <a:lnTo>
                  <a:pt x="2319502" y="1092624"/>
                </a:lnTo>
                <a:lnTo>
                  <a:pt x="2274996" y="1104860"/>
                </a:lnTo>
                <a:lnTo>
                  <a:pt x="2228734" y="1112398"/>
                </a:lnTo>
                <a:lnTo>
                  <a:pt x="2180984" y="1114970"/>
                </a:lnTo>
                <a:close/>
              </a:path>
              <a:path w="3183890" h="3390900">
                <a:moveTo>
                  <a:pt x="2619258" y="284517"/>
                </a:moveTo>
                <a:lnTo>
                  <a:pt x="1723424" y="284517"/>
                </a:lnTo>
                <a:lnTo>
                  <a:pt x="1531203" y="0"/>
                </a:lnTo>
                <a:lnTo>
                  <a:pt x="2619258" y="0"/>
                </a:lnTo>
                <a:lnTo>
                  <a:pt x="2619258" y="284517"/>
                </a:lnTo>
                <a:close/>
              </a:path>
              <a:path w="3183890" h="3390900">
                <a:moveTo>
                  <a:pt x="545299" y="1449397"/>
                </a:moveTo>
                <a:lnTo>
                  <a:pt x="543815" y="1448338"/>
                </a:lnTo>
                <a:lnTo>
                  <a:pt x="540848" y="1446006"/>
                </a:lnTo>
                <a:lnTo>
                  <a:pt x="534591" y="1441851"/>
                </a:lnTo>
                <a:lnTo>
                  <a:pt x="528622" y="1437397"/>
                </a:lnTo>
                <a:lnTo>
                  <a:pt x="522832" y="1432744"/>
                </a:lnTo>
                <a:lnTo>
                  <a:pt x="517112" y="1427992"/>
                </a:lnTo>
                <a:lnTo>
                  <a:pt x="0" y="1034118"/>
                </a:lnTo>
                <a:lnTo>
                  <a:pt x="0" y="143583"/>
                </a:lnTo>
                <a:lnTo>
                  <a:pt x="735507" y="143583"/>
                </a:lnTo>
                <a:lnTo>
                  <a:pt x="735507" y="189784"/>
                </a:lnTo>
                <a:lnTo>
                  <a:pt x="60612" y="189784"/>
                </a:lnTo>
                <a:lnTo>
                  <a:pt x="545299" y="558862"/>
                </a:lnTo>
                <a:lnTo>
                  <a:pt x="545299" y="1014408"/>
                </a:lnTo>
                <a:lnTo>
                  <a:pt x="735507" y="1014408"/>
                </a:lnTo>
                <a:lnTo>
                  <a:pt x="735507" y="1060504"/>
                </a:lnTo>
                <a:lnTo>
                  <a:pt x="545299" y="1060504"/>
                </a:lnTo>
                <a:lnTo>
                  <a:pt x="545299" y="1449397"/>
                </a:lnTo>
                <a:close/>
              </a:path>
              <a:path w="3183890" h="3390900">
                <a:moveTo>
                  <a:pt x="735507" y="1014408"/>
                </a:moveTo>
                <a:lnTo>
                  <a:pt x="689306" y="1014408"/>
                </a:lnTo>
                <a:lnTo>
                  <a:pt x="689306" y="189784"/>
                </a:lnTo>
                <a:lnTo>
                  <a:pt x="735507" y="189784"/>
                </a:lnTo>
                <a:lnTo>
                  <a:pt x="735507" y="1014408"/>
                </a:lnTo>
                <a:close/>
              </a:path>
              <a:path w="3183890" h="3390900">
                <a:moveTo>
                  <a:pt x="1426925" y="1819217"/>
                </a:moveTo>
                <a:lnTo>
                  <a:pt x="901237" y="1819217"/>
                </a:lnTo>
                <a:lnTo>
                  <a:pt x="998946" y="1695557"/>
                </a:lnTo>
                <a:lnTo>
                  <a:pt x="1292250" y="1324676"/>
                </a:lnTo>
                <a:lnTo>
                  <a:pt x="1320320" y="1297539"/>
                </a:lnTo>
                <a:lnTo>
                  <a:pt x="1353565" y="1278846"/>
                </a:lnTo>
                <a:lnTo>
                  <a:pt x="1390406" y="1268021"/>
                </a:lnTo>
                <a:lnTo>
                  <a:pt x="1429264" y="1264487"/>
                </a:lnTo>
                <a:lnTo>
                  <a:pt x="1429370" y="1263852"/>
                </a:lnTo>
                <a:lnTo>
                  <a:pt x="2566487" y="1263852"/>
                </a:lnTo>
                <a:lnTo>
                  <a:pt x="2226325" y="1695662"/>
                </a:lnTo>
                <a:lnTo>
                  <a:pt x="1524633" y="1695662"/>
                </a:lnTo>
                <a:lnTo>
                  <a:pt x="1426925" y="1819217"/>
                </a:lnTo>
                <a:close/>
              </a:path>
              <a:path w="3183890" h="3390900">
                <a:moveTo>
                  <a:pt x="3183419" y="3390900"/>
                </a:moveTo>
                <a:lnTo>
                  <a:pt x="1577298" y="3390900"/>
                </a:lnTo>
                <a:lnTo>
                  <a:pt x="1577298" y="2914266"/>
                </a:lnTo>
                <a:lnTo>
                  <a:pt x="2706679" y="2914266"/>
                </a:lnTo>
                <a:lnTo>
                  <a:pt x="2706679" y="2668214"/>
                </a:lnTo>
                <a:lnTo>
                  <a:pt x="1808091" y="2668214"/>
                </a:lnTo>
                <a:lnTo>
                  <a:pt x="2910557" y="1268726"/>
                </a:lnTo>
                <a:lnTo>
                  <a:pt x="2952732" y="1268726"/>
                </a:lnTo>
                <a:lnTo>
                  <a:pt x="2999244" y="1273640"/>
                </a:lnTo>
                <a:lnTo>
                  <a:pt x="3042556" y="1287735"/>
                </a:lnTo>
                <a:lnTo>
                  <a:pt x="3081743" y="1310038"/>
                </a:lnTo>
                <a:lnTo>
                  <a:pt x="3115879" y="1339577"/>
                </a:lnTo>
                <a:lnTo>
                  <a:pt x="3144040" y="1375380"/>
                </a:lnTo>
                <a:lnTo>
                  <a:pt x="3165300" y="1416473"/>
                </a:lnTo>
                <a:lnTo>
                  <a:pt x="3178735" y="1461886"/>
                </a:lnTo>
                <a:lnTo>
                  <a:pt x="3183419" y="1510645"/>
                </a:lnTo>
                <a:lnTo>
                  <a:pt x="3183419" y="3390900"/>
                </a:lnTo>
                <a:close/>
              </a:path>
              <a:path w="3183890" h="3390900">
                <a:moveTo>
                  <a:pt x="934765" y="2315994"/>
                </a:moveTo>
                <a:lnTo>
                  <a:pt x="898800" y="2313627"/>
                </a:lnTo>
                <a:lnTo>
                  <a:pt x="864345" y="2303590"/>
                </a:lnTo>
                <a:lnTo>
                  <a:pt x="832571" y="2285148"/>
                </a:lnTo>
                <a:lnTo>
                  <a:pt x="824306" y="2278790"/>
                </a:lnTo>
                <a:lnTo>
                  <a:pt x="818683" y="2275052"/>
                </a:lnTo>
                <a:lnTo>
                  <a:pt x="813339" y="2271055"/>
                </a:lnTo>
                <a:lnTo>
                  <a:pt x="808153" y="2266899"/>
                </a:lnTo>
                <a:lnTo>
                  <a:pt x="803007" y="2262684"/>
                </a:lnTo>
                <a:lnTo>
                  <a:pt x="114548" y="1738260"/>
                </a:lnTo>
                <a:lnTo>
                  <a:pt x="78847" y="1706568"/>
                </a:lnTo>
                <a:lnTo>
                  <a:pt x="49547" y="1670668"/>
                </a:lnTo>
                <a:lnTo>
                  <a:pt x="27818" y="1631304"/>
                </a:lnTo>
                <a:lnTo>
                  <a:pt x="14833" y="1589226"/>
                </a:lnTo>
                <a:lnTo>
                  <a:pt x="11763" y="1545178"/>
                </a:lnTo>
                <a:lnTo>
                  <a:pt x="19780" y="1499909"/>
                </a:lnTo>
                <a:lnTo>
                  <a:pt x="40055" y="1454166"/>
                </a:lnTo>
                <a:lnTo>
                  <a:pt x="67397" y="1418509"/>
                </a:lnTo>
                <a:lnTo>
                  <a:pt x="103272" y="1388599"/>
                </a:lnTo>
                <a:lnTo>
                  <a:pt x="145208" y="1365990"/>
                </a:lnTo>
                <a:lnTo>
                  <a:pt x="190735" y="1352237"/>
                </a:lnTo>
                <a:lnTo>
                  <a:pt x="237381" y="1348897"/>
                </a:lnTo>
                <a:lnTo>
                  <a:pt x="282676" y="1357523"/>
                </a:lnTo>
                <a:lnTo>
                  <a:pt x="324148" y="1379672"/>
                </a:lnTo>
                <a:lnTo>
                  <a:pt x="901237" y="1819217"/>
                </a:lnTo>
                <a:lnTo>
                  <a:pt x="1426925" y="1819217"/>
                </a:lnTo>
                <a:lnTo>
                  <a:pt x="1112850" y="2216377"/>
                </a:lnTo>
                <a:lnTo>
                  <a:pt x="1107645" y="2223941"/>
                </a:lnTo>
                <a:lnTo>
                  <a:pt x="1102042" y="2231357"/>
                </a:lnTo>
                <a:lnTo>
                  <a:pt x="1096042" y="2238594"/>
                </a:lnTo>
                <a:lnTo>
                  <a:pt x="1089644" y="2245623"/>
                </a:lnTo>
                <a:lnTo>
                  <a:pt x="1087843" y="2247954"/>
                </a:lnTo>
                <a:lnTo>
                  <a:pt x="1085935" y="2250286"/>
                </a:lnTo>
                <a:lnTo>
                  <a:pt x="1084134" y="2252723"/>
                </a:lnTo>
                <a:lnTo>
                  <a:pt x="1060730" y="2276216"/>
                </a:lnTo>
                <a:lnTo>
                  <a:pt x="1033443" y="2293559"/>
                </a:lnTo>
                <a:lnTo>
                  <a:pt x="1003234" y="2305161"/>
                </a:lnTo>
                <a:lnTo>
                  <a:pt x="971068" y="2311428"/>
                </a:lnTo>
                <a:lnTo>
                  <a:pt x="934765" y="2315994"/>
                </a:lnTo>
                <a:close/>
              </a:path>
              <a:path w="3183890" h="3390900">
                <a:moveTo>
                  <a:pt x="1524633" y="2586409"/>
                </a:moveTo>
                <a:lnTo>
                  <a:pt x="1524633" y="1695662"/>
                </a:lnTo>
                <a:lnTo>
                  <a:pt x="2226325" y="1695662"/>
                </a:lnTo>
                <a:lnTo>
                  <a:pt x="1524633" y="2586409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Participant</a:t>
            </a:r>
            <a:r>
              <a:rPr dirty="0" spc="-30"/>
              <a:t> </a:t>
            </a:r>
            <a:r>
              <a:rPr dirty="0" spc="270"/>
              <a:t>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9750" y="1463681"/>
            <a:ext cx="17807940" cy="8642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5" b="1">
                <a:solidFill>
                  <a:srgbClr val="FF0005"/>
                </a:solidFill>
                <a:latin typeface="Century Gothic"/>
                <a:cs typeface="Century Gothic"/>
              </a:rPr>
              <a:t>19,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Male, Mexican,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40" b="1">
                <a:solidFill>
                  <a:srgbClr val="FF0005"/>
                </a:solidFill>
                <a:latin typeface="Century Gothic"/>
                <a:cs typeface="Century Gothic"/>
              </a:rPr>
              <a:t>Some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 College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05" b="1">
                <a:solidFill>
                  <a:srgbClr val="FF0005"/>
                </a:solidFill>
                <a:latin typeface="Century Gothic"/>
                <a:cs typeface="Century Gothic"/>
              </a:rPr>
              <a:t>Education,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50" b="1">
                <a:solidFill>
                  <a:srgbClr val="FF0005"/>
                </a:solidFill>
                <a:latin typeface="Century Gothic"/>
                <a:cs typeface="Century Gothic"/>
              </a:rPr>
              <a:t>Lower-</a:t>
            </a:r>
            <a:r>
              <a:rPr dirty="0" sz="3000" spc="80" b="1">
                <a:solidFill>
                  <a:srgbClr val="FF0005"/>
                </a:solidFill>
                <a:latin typeface="Century Gothic"/>
                <a:cs typeface="Century Gothic"/>
              </a:rPr>
              <a:t>Middle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Class, </a:t>
            </a:r>
            <a:r>
              <a:rPr dirty="0" sz="3000" spc="114" b="1">
                <a:solidFill>
                  <a:srgbClr val="FF0005"/>
                </a:solidFill>
                <a:latin typeface="Century Gothic"/>
                <a:cs typeface="Century Gothic"/>
              </a:rPr>
              <a:t>Undocumented,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55" b="1">
                <a:solidFill>
                  <a:srgbClr val="FF0005"/>
                </a:solidFill>
                <a:latin typeface="Century Gothic"/>
                <a:cs typeface="Century Gothic"/>
              </a:rPr>
              <a:t>Bilingual</a:t>
            </a:r>
            <a:endParaRPr sz="3000">
              <a:latin typeface="Century Gothic"/>
              <a:cs typeface="Century Gothic"/>
            </a:endParaRPr>
          </a:p>
          <a:p>
            <a:pPr algn="just" marL="154940" marR="5715">
              <a:lnSpc>
                <a:spcPct val="125200"/>
              </a:lnSpc>
              <a:spcBef>
                <a:spcPts val="1470"/>
              </a:spcBef>
            </a:pP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"Natural-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born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citizens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do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live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an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easier</a:t>
            </a:r>
            <a:r>
              <a:rPr dirty="0" sz="3000" spc="3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life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because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often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generational</a:t>
            </a:r>
            <a:r>
              <a:rPr dirty="0" sz="3000" spc="3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wealth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lot</a:t>
            </a:r>
            <a:r>
              <a:rPr dirty="0" sz="3000" spc="3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of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knowledge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about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country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454545"/>
                </a:solidFill>
                <a:latin typeface="Gill Sans MT"/>
                <a:cs typeface="Gill Sans MT"/>
              </a:rPr>
              <a:t>they’re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from.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4">
                <a:solidFill>
                  <a:srgbClr val="454545"/>
                </a:solidFill>
                <a:latin typeface="Gill Sans MT"/>
                <a:cs typeface="Gill Sans MT"/>
              </a:rPr>
              <a:t>also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automatically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better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financial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4">
                <a:solidFill>
                  <a:srgbClr val="454545"/>
                </a:solidFill>
                <a:latin typeface="Gill Sans MT"/>
                <a:cs typeface="Gill Sans MT"/>
              </a:rPr>
              <a:t>standing</a:t>
            </a:r>
            <a:r>
              <a:rPr dirty="0" sz="30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4">
                <a:solidFill>
                  <a:srgbClr val="454545"/>
                </a:solidFill>
                <a:latin typeface="Gill Sans MT"/>
                <a:cs typeface="Gill Sans MT"/>
              </a:rPr>
              <a:t>because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lot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support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opportunity."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Gill Sans MT"/>
              <a:cs typeface="Gill Sans MT"/>
            </a:endParaRPr>
          </a:p>
          <a:p>
            <a:pPr algn="just" marL="154940" marR="6350">
              <a:lnSpc>
                <a:spcPct val="125200"/>
              </a:lnSpc>
            </a:pP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"I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15">
                <a:solidFill>
                  <a:srgbClr val="454545"/>
                </a:solidFill>
                <a:latin typeface="Gill Sans MT"/>
                <a:cs typeface="Gill Sans MT"/>
              </a:rPr>
              <a:t>am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accepted</a:t>
            </a:r>
            <a:r>
              <a:rPr dirty="0" sz="3000" spc="2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even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though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2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lived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here</a:t>
            </a:r>
            <a:r>
              <a:rPr dirty="0" sz="3000" spc="2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all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my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life.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Even</a:t>
            </a:r>
            <a:r>
              <a:rPr dirty="0" sz="3000" spc="2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when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apply</a:t>
            </a:r>
            <a:r>
              <a:rPr dirty="0" sz="3000" spc="2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work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2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the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necessary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qualifications,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15">
                <a:solidFill>
                  <a:srgbClr val="454545"/>
                </a:solidFill>
                <a:latin typeface="Gill Sans MT"/>
                <a:cs typeface="Gill Sans MT"/>
              </a:rPr>
              <a:t>am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instantly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rejected.This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makes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me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feel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like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can't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do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anything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better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4">
                <a:solidFill>
                  <a:srgbClr val="454545"/>
                </a:solidFill>
                <a:latin typeface="Gill Sans MT"/>
                <a:cs typeface="Gill Sans MT"/>
              </a:rPr>
              <a:t>my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situation,</a:t>
            </a:r>
            <a:r>
              <a:rPr dirty="0" sz="3000" spc="25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like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can’t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aim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higher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or</a:t>
            </a:r>
            <a:r>
              <a:rPr dirty="0" sz="3000" spc="25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my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own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goals.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constantly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25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downgrade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settle</a:t>
            </a:r>
            <a:r>
              <a:rPr dirty="0" sz="3000" spc="2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for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whatever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else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available."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Gill Sans MT"/>
              <a:cs typeface="Gill Sans MT"/>
            </a:endParaRPr>
          </a:p>
          <a:p>
            <a:pPr algn="just" marL="154940" marR="5080">
              <a:lnSpc>
                <a:spcPct val="125200"/>
              </a:lnSpc>
            </a:pP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"When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Trump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said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other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countries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only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bring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worst,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definitely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true,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it’s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always</a:t>
            </a:r>
            <a:r>
              <a:rPr dirty="0" sz="3000" spc="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the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hardest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working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come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here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persevere.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will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never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see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someone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from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Latin</a:t>
            </a:r>
            <a:r>
              <a:rPr dirty="0" sz="3000" spc="2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America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sitting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sidewalk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asking</a:t>
            </a:r>
            <a:r>
              <a:rPr dirty="0" sz="3000" spc="2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money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because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work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2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454545"/>
                </a:solidFill>
                <a:latin typeface="Gill Sans MT"/>
                <a:cs typeface="Gill Sans MT"/>
              </a:rPr>
              <a:t>it.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think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if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2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against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immigration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reform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personally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knew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immigrants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constantly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fighting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survive,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perspectives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would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change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because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they’d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understand.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24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all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just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want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better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lives."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167" y="596899"/>
            <a:ext cx="44386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0"/>
              <a:t>Conclusion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2274" y="190500"/>
            <a:ext cx="7753350" cy="103441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92724" y="9576085"/>
            <a:ext cx="4977765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  <a:tabLst>
                <a:tab pos="2473325" algn="l"/>
              </a:tabLst>
            </a:pPr>
            <a:r>
              <a:rPr dirty="0" sz="2350" spc="-90" b="1">
                <a:solidFill>
                  <a:srgbClr val="454545"/>
                </a:solidFill>
                <a:latin typeface="Gill Sans MT"/>
                <a:cs typeface="Gill Sans MT"/>
              </a:rPr>
              <a:t>Graphic:</a:t>
            </a:r>
            <a:r>
              <a:rPr dirty="0" sz="2350" spc="-1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40">
                <a:solidFill>
                  <a:srgbClr val="454545"/>
                </a:solidFill>
                <a:latin typeface="Gill Sans MT"/>
                <a:cs typeface="Gill Sans MT"/>
              </a:rPr>
              <a:t>Shepard</a:t>
            </a:r>
            <a:r>
              <a:rPr dirty="0" sz="2350">
                <a:solidFill>
                  <a:srgbClr val="454545"/>
                </a:solidFill>
                <a:latin typeface="Gill Sans MT"/>
                <a:cs typeface="Gill Sans MT"/>
              </a:rPr>
              <a:t>	</a:t>
            </a:r>
            <a:r>
              <a:rPr dirty="0" sz="2350" spc="110">
                <a:solidFill>
                  <a:srgbClr val="454545"/>
                </a:solidFill>
                <a:latin typeface="Gill Sans MT"/>
                <a:cs typeface="Gill Sans MT"/>
              </a:rPr>
              <a:t>Fairey</a:t>
            </a:r>
            <a:r>
              <a:rPr dirty="0" sz="2350" spc="-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90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2350" spc="-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70">
                <a:solidFill>
                  <a:srgbClr val="454545"/>
                </a:solidFill>
                <a:latin typeface="Gill Sans MT"/>
                <a:cs typeface="Gill Sans MT"/>
              </a:rPr>
              <a:t>Ernesto Yerena,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20">
                <a:solidFill>
                  <a:srgbClr val="454545"/>
                </a:solidFill>
                <a:latin typeface="Gill Sans MT"/>
                <a:cs typeface="Gill Sans MT"/>
              </a:rPr>
              <a:t>Immigration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80">
                <a:solidFill>
                  <a:srgbClr val="454545"/>
                </a:solidFill>
                <a:latin typeface="Gill Sans MT"/>
                <a:cs typeface="Gill Sans MT"/>
              </a:rPr>
              <a:t>Reform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20">
                <a:solidFill>
                  <a:srgbClr val="454545"/>
                </a:solidFill>
                <a:latin typeface="Gill Sans MT"/>
                <a:cs typeface="Gill Sans MT"/>
              </a:rPr>
              <a:t>Now!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2650" y="1918060"/>
            <a:ext cx="9378950" cy="6463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3500"/>
              </a:lnSpc>
              <a:spcBef>
                <a:spcPts val="95"/>
              </a:spcBef>
            </a:pPr>
            <a:r>
              <a:rPr dirty="0" sz="3800" spc="16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5">
                <a:solidFill>
                  <a:srgbClr val="454545"/>
                </a:solidFill>
                <a:latin typeface="Gill Sans MT"/>
                <a:cs typeface="Gill Sans MT"/>
              </a:rPr>
              <a:t>conclusion,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295">
                <a:solidFill>
                  <a:srgbClr val="454545"/>
                </a:solidFill>
                <a:latin typeface="Gill Sans MT"/>
                <a:cs typeface="Gill Sans MT"/>
              </a:rPr>
              <a:t>my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70">
                <a:solidFill>
                  <a:srgbClr val="454545"/>
                </a:solidFill>
                <a:latin typeface="Gill Sans MT"/>
                <a:cs typeface="Gill Sans MT"/>
              </a:rPr>
              <a:t>results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35">
                <a:solidFill>
                  <a:srgbClr val="454545"/>
                </a:solidFill>
                <a:latin typeface="Gill Sans MT"/>
                <a:cs typeface="Gill Sans MT"/>
              </a:rPr>
              <a:t>support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270">
                <a:solidFill>
                  <a:srgbClr val="454545"/>
                </a:solidFill>
                <a:latin typeface="Gill Sans MT"/>
                <a:cs typeface="Gill Sans MT"/>
              </a:rPr>
              <a:t>my </a:t>
            </a:r>
            <a:r>
              <a:rPr dirty="0" sz="3800" spc="204">
                <a:solidFill>
                  <a:srgbClr val="454545"/>
                </a:solidFill>
                <a:latin typeface="Gill Sans MT"/>
                <a:cs typeface="Gill Sans MT"/>
              </a:rPr>
              <a:t>hypothesis</a:t>
            </a:r>
            <a:r>
              <a:rPr dirty="0" sz="38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270">
                <a:solidFill>
                  <a:srgbClr val="454545"/>
                </a:solidFill>
                <a:latin typeface="Gill Sans MT"/>
                <a:cs typeface="Gill Sans MT"/>
              </a:rPr>
              <a:t>because</a:t>
            </a:r>
            <a:r>
              <a:rPr dirty="0" sz="38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75">
                <a:solidFill>
                  <a:srgbClr val="454545"/>
                </a:solidFill>
                <a:latin typeface="Gill Sans MT"/>
                <a:cs typeface="Gill Sans MT"/>
              </a:rPr>
              <a:t>undocumented</a:t>
            </a:r>
            <a:r>
              <a:rPr dirty="0" sz="38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40">
                <a:solidFill>
                  <a:srgbClr val="454545"/>
                </a:solidFill>
                <a:latin typeface="Gill Sans MT"/>
                <a:cs typeface="Gill Sans MT"/>
              </a:rPr>
              <a:t>Latinx </a:t>
            </a:r>
            <a:r>
              <a:rPr dirty="0" sz="3800" spc="229">
                <a:solidFill>
                  <a:srgbClr val="454545"/>
                </a:solidFill>
                <a:latin typeface="Gill Sans MT"/>
                <a:cs typeface="Gill Sans MT"/>
              </a:rPr>
              <a:t>immigrants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2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55">
                <a:solidFill>
                  <a:srgbClr val="454545"/>
                </a:solidFill>
                <a:latin typeface="Gill Sans MT"/>
                <a:cs typeface="Gill Sans MT"/>
              </a:rPr>
              <a:t>indeed</a:t>
            </a:r>
            <a:r>
              <a:rPr dirty="0" sz="3800" spc="-1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80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20">
                <a:solidFill>
                  <a:srgbClr val="454545"/>
                </a:solidFill>
                <a:latin typeface="Gill Sans MT"/>
                <a:cs typeface="Gill Sans MT"/>
              </a:rPr>
              <a:t>likely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800" spc="-1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00">
                <a:solidFill>
                  <a:srgbClr val="454545"/>
                </a:solidFill>
                <a:latin typeface="Gill Sans MT"/>
                <a:cs typeface="Gill Sans MT"/>
              </a:rPr>
              <a:t>endure </a:t>
            </a:r>
            <a:r>
              <a:rPr dirty="0" sz="3800" spc="4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800" spc="-1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80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0">
                <a:solidFill>
                  <a:srgbClr val="454545"/>
                </a:solidFill>
                <a:latin typeface="Gill Sans MT"/>
                <a:cs typeface="Gill Sans MT"/>
              </a:rPr>
              <a:t>difficult</a:t>
            </a:r>
            <a:r>
              <a:rPr dirty="0" sz="3800" spc="-1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50">
                <a:solidFill>
                  <a:srgbClr val="454545"/>
                </a:solidFill>
                <a:latin typeface="Gill Sans MT"/>
                <a:cs typeface="Gill Sans MT"/>
              </a:rPr>
              <a:t>life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800" spc="-1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14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75">
                <a:solidFill>
                  <a:srgbClr val="454545"/>
                </a:solidFill>
                <a:latin typeface="Gill Sans MT"/>
                <a:cs typeface="Gill Sans MT"/>
              </a:rPr>
              <a:t>United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235">
                <a:solidFill>
                  <a:srgbClr val="454545"/>
                </a:solidFill>
                <a:latin typeface="Gill Sans MT"/>
                <a:cs typeface="Gill Sans MT"/>
              </a:rPr>
              <a:t>States.</a:t>
            </a:r>
            <a:endParaRPr sz="3800">
              <a:latin typeface="Gill Sans MT"/>
              <a:cs typeface="Gill Sans MT"/>
            </a:endParaRPr>
          </a:p>
          <a:p>
            <a:pPr marL="12700" marR="69215">
              <a:lnSpc>
                <a:spcPct val="123500"/>
              </a:lnSpc>
            </a:pPr>
            <a:r>
              <a:rPr dirty="0" sz="3800">
                <a:solidFill>
                  <a:srgbClr val="454545"/>
                </a:solidFill>
                <a:latin typeface="Gill Sans MT"/>
                <a:cs typeface="Gill Sans MT"/>
              </a:rPr>
              <a:t>However,</a:t>
            </a:r>
            <a:r>
              <a:rPr dirty="0" sz="38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14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8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5">
                <a:solidFill>
                  <a:srgbClr val="454545"/>
                </a:solidFill>
                <a:latin typeface="Gill Sans MT"/>
                <a:cs typeface="Gill Sans MT"/>
              </a:rPr>
              <a:t>underlying</a:t>
            </a:r>
            <a:r>
              <a:rPr dirty="0" sz="38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80">
                <a:solidFill>
                  <a:srgbClr val="454545"/>
                </a:solidFill>
                <a:latin typeface="Gill Sans MT"/>
                <a:cs typeface="Gill Sans MT"/>
              </a:rPr>
              <a:t>factors</a:t>
            </a:r>
            <a:r>
              <a:rPr dirty="0" sz="38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95">
                <a:solidFill>
                  <a:srgbClr val="454545"/>
                </a:solidFill>
                <a:latin typeface="Gill Sans MT"/>
                <a:cs typeface="Gill Sans MT"/>
              </a:rPr>
              <a:t>proved</a:t>
            </a:r>
            <a:r>
              <a:rPr dirty="0" sz="38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-25">
                <a:solidFill>
                  <a:srgbClr val="454545"/>
                </a:solidFill>
                <a:latin typeface="Gill Sans MT"/>
                <a:cs typeface="Gill Sans MT"/>
              </a:rPr>
              <a:t>to </a:t>
            </a:r>
            <a:r>
              <a:rPr dirty="0" sz="3800" spc="185">
                <a:solidFill>
                  <a:srgbClr val="454545"/>
                </a:solidFill>
                <a:latin typeface="Gill Sans MT"/>
                <a:cs typeface="Gill Sans MT"/>
              </a:rPr>
              <a:t>be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14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229">
                <a:solidFill>
                  <a:srgbClr val="454545"/>
                </a:solidFill>
                <a:latin typeface="Gill Sans MT"/>
                <a:cs typeface="Gill Sans MT"/>
              </a:rPr>
              <a:t>lack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0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85">
                <a:solidFill>
                  <a:srgbClr val="454545"/>
                </a:solidFill>
                <a:latin typeface="Gill Sans MT"/>
                <a:cs typeface="Gill Sans MT"/>
              </a:rPr>
              <a:t>identity,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70">
                <a:solidFill>
                  <a:srgbClr val="454545"/>
                </a:solidFill>
                <a:latin typeface="Gill Sans MT"/>
                <a:cs typeface="Gill Sans MT"/>
              </a:rPr>
              <a:t>opportunity,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260">
                <a:solidFill>
                  <a:srgbClr val="454545"/>
                </a:solidFill>
                <a:latin typeface="Gill Sans MT"/>
                <a:cs typeface="Gill Sans MT"/>
              </a:rPr>
              <a:t>and </a:t>
            </a:r>
            <a:r>
              <a:rPr dirty="0" sz="3800" spc="190">
                <a:solidFill>
                  <a:srgbClr val="454545"/>
                </a:solidFill>
                <a:latin typeface="Gill Sans MT"/>
                <a:cs typeface="Gill Sans MT"/>
              </a:rPr>
              <a:t>benefits</a:t>
            </a:r>
            <a:r>
              <a:rPr dirty="0" sz="38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55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8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35">
                <a:solidFill>
                  <a:srgbClr val="454545"/>
                </a:solidFill>
                <a:latin typeface="Gill Sans MT"/>
                <a:cs typeface="Gill Sans MT"/>
              </a:rPr>
              <a:t>exist</a:t>
            </a:r>
            <a:r>
              <a:rPr dirty="0" sz="38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8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8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0">
                <a:solidFill>
                  <a:srgbClr val="454545"/>
                </a:solidFill>
                <a:latin typeface="Gill Sans MT"/>
                <a:cs typeface="Gill Sans MT"/>
              </a:rPr>
              <a:t>documented </a:t>
            </a:r>
            <a:r>
              <a:rPr dirty="0" sz="3800" spc="110">
                <a:solidFill>
                  <a:srgbClr val="454545"/>
                </a:solidFill>
                <a:latin typeface="Gill Sans MT"/>
                <a:cs typeface="Gill Sans MT"/>
              </a:rPr>
              <a:t>counterparts,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480">
                <a:solidFill>
                  <a:srgbClr val="454545"/>
                </a:solidFill>
                <a:latin typeface="Gill Sans MT"/>
                <a:cs typeface="Gill Sans MT"/>
              </a:rPr>
              <a:t>as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55">
                <a:solidFill>
                  <a:srgbClr val="454545"/>
                </a:solidFill>
                <a:latin typeface="Gill Sans MT"/>
                <a:cs typeface="Gill Sans MT"/>
              </a:rPr>
              <a:t>demonstrated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8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14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8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45">
                <a:solidFill>
                  <a:srgbClr val="454545"/>
                </a:solidFill>
                <a:latin typeface="Gill Sans MT"/>
                <a:cs typeface="Gill Sans MT"/>
              </a:rPr>
              <a:t>pulled </a:t>
            </a:r>
            <a:r>
              <a:rPr dirty="0" sz="3800" spc="170">
                <a:solidFill>
                  <a:srgbClr val="454545"/>
                </a:solidFill>
                <a:latin typeface="Gill Sans MT"/>
                <a:cs typeface="Gill Sans MT"/>
              </a:rPr>
              <a:t>conversational</a:t>
            </a:r>
            <a:r>
              <a:rPr dirty="0" sz="3800" spc="-11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800" spc="165">
                <a:solidFill>
                  <a:srgbClr val="454545"/>
                </a:solidFill>
                <a:latin typeface="Gill Sans MT"/>
                <a:cs typeface="Gill Sans MT"/>
              </a:rPr>
              <a:t>quotes.</a:t>
            </a:r>
            <a:endParaRPr sz="380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962524" y="9648825"/>
            <a:ext cx="127000" cy="863600"/>
          </a:xfrm>
          <a:custGeom>
            <a:avLst/>
            <a:gdLst/>
            <a:ahLst/>
            <a:cxnLst/>
            <a:rect l="l" t="t" r="r" b="b"/>
            <a:pathLst>
              <a:path w="127000" h="863600">
                <a:moveTo>
                  <a:pt x="127000" y="863600"/>
                </a:moveTo>
                <a:lnTo>
                  <a:pt x="0" y="863600"/>
                </a:lnTo>
                <a:lnTo>
                  <a:pt x="0" y="0"/>
                </a:lnTo>
                <a:lnTo>
                  <a:pt x="127000" y="0"/>
                </a:lnTo>
                <a:lnTo>
                  <a:pt x="127000" y="86360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075" y="631825"/>
            <a:ext cx="394017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480"/>
              <a:t>Premise</a:t>
            </a:r>
            <a:endParaRPr sz="7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0" y="714375"/>
            <a:ext cx="8724899" cy="540616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54075" y="2432685"/>
            <a:ext cx="5283200" cy="3238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8790" marR="883919" indent="-428625">
              <a:lnSpc>
                <a:spcPct val="125000"/>
              </a:lnSpc>
              <a:spcBef>
                <a:spcPts val="100"/>
              </a:spcBef>
            </a:pPr>
            <a:r>
              <a:rPr dirty="0" baseline="-31111" sz="1875" spc="982">
                <a:solidFill>
                  <a:srgbClr val="454545"/>
                </a:solidFill>
                <a:latin typeface="Times New Roman"/>
                <a:cs typeface="Times New Roman"/>
              </a:rPr>
              <a:t></a:t>
            </a:r>
            <a:r>
              <a:rPr dirty="0" sz="3400" spc="655">
                <a:solidFill>
                  <a:srgbClr val="454545"/>
                </a:solidFill>
                <a:latin typeface="Gill Sans MT"/>
                <a:cs typeface="Gill Sans MT"/>
              </a:rPr>
              <a:t>System</a:t>
            </a:r>
            <a:r>
              <a:rPr dirty="0" sz="34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130">
                <a:solidFill>
                  <a:srgbClr val="454545"/>
                </a:solidFill>
                <a:latin typeface="Gill Sans MT"/>
                <a:cs typeface="Gill Sans MT"/>
              </a:rPr>
              <a:t>Justification </a:t>
            </a:r>
            <a:r>
              <a:rPr dirty="0" sz="3400" spc="50">
                <a:solidFill>
                  <a:srgbClr val="454545"/>
                </a:solidFill>
                <a:latin typeface="Gill Sans MT"/>
                <a:cs typeface="Gill Sans MT"/>
              </a:rPr>
              <a:t>Theory</a:t>
            </a:r>
            <a:r>
              <a:rPr dirty="0" sz="34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220">
                <a:solidFill>
                  <a:srgbClr val="454545"/>
                </a:solidFill>
                <a:latin typeface="Gill Sans MT"/>
                <a:cs typeface="Gill Sans MT"/>
              </a:rPr>
              <a:t>(Jost,</a:t>
            </a:r>
            <a:r>
              <a:rPr dirty="0" sz="3400" spc="-1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135">
                <a:solidFill>
                  <a:srgbClr val="454545"/>
                </a:solidFill>
                <a:latin typeface="Gill Sans MT"/>
                <a:cs typeface="Gill Sans MT"/>
              </a:rPr>
              <a:t>1994)</a:t>
            </a:r>
            <a:endParaRPr sz="3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00">
              <a:latin typeface="Gill Sans MT"/>
              <a:cs typeface="Gill Sans MT"/>
            </a:endParaRPr>
          </a:p>
          <a:p>
            <a:pPr marL="478790" marR="43180" indent="-428625">
              <a:lnSpc>
                <a:spcPct val="125000"/>
              </a:lnSpc>
              <a:spcBef>
                <a:spcPts val="5"/>
              </a:spcBef>
            </a:pPr>
            <a:r>
              <a:rPr dirty="0" baseline="-31111" sz="1875" spc="675">
                <a:solidFill>
                  <a:srgbClr val="454545"/>
                </a:solidFill>
                <a:latin typeface="Times New Roman"/>
                <a:cs typeface="Times New Roman"/>
              </a:rPr>
              <a:t></a:t>
            </a:r>
            <a:r>
              <a:rPr dirty="0" sz="3400" spc="450">
                <a:solidFill>
                  <a:srgbClr val="454545"/>
                </a:solidFill>
                <a:latin typeface="Gill Sans MT"/>
                <a:cs typeface="Gill Sans MT"/>
              </a:rPr>
              <a:t>Strenuous</a:t>
            </a:r>
            <a:r>
              <a:rPr dirty="0" sz="34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135">
                <a:solidFill>
                  <a:srgbClr val="454545"/>
                </a:solidFill>
                <a:latin typeface="Gill Sans MT"/>
                <a:cs typeface="Gill Sans MT"/>
              </a:rPr>
              <a:t>Socio-</a:t>
            </a:r>
            <a:r>
              <a:rPr dirty="0" sz="3400" spc="70">
                <a:solidFill>
                  <a:srgbClr val="454545"/>
                </a:solidFill>
                <a:latin typeface="Gill Sans MT"/>
                <a:cs typeface="Gill Sans MT"/>
              </a:rPr>
              <a:t>Politcal </a:t>
            </a:r>
            <a:r>
              <a:rPr dirty="0" sz="3400" spc="75">
                <a:solidFill>
                  <a:srgbClr val="454545"/>
                </a:solidFill>
                <a:latin typeface="Gill Sans MT"/>
                <a:cs typeface="Gill Sans MT"/>
              </a:rPr>
              <a:t>Conditions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6775" y="6268085"/>
            <a:ext cx="5274310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6090" marR="30480" indent="-428625">
              <a:lnSpc>
                <a:spcPct val="125000"/>
              </a:lnSpc>
              <a:spcBef>
                <a:spcPts val="100"/>
              </a:spcBef>
            </a:pPr>
            <a:r>
              <a:rPr dirty="0" baseline="-31111" sz="1875" spc="547">
                <a:solidFill>
                  <a:srgbClr val="454545"/>
                </a:solidFill>
                <a:latin typeface="Times New Roman"/>
                <a:cs typeface="Times New Roman"/>
              </a:rPr>
              <a:t></a:t>
            </a:r>
            <a:r>
              <a:rPr dirty="0" sz="3400" spc="365">
                <a:solidFill>
                  <a:srgbClr val="454545"/>
                </a:solidFill>
                <a:latin typeface="Gill Sans MT"/>
                <a:cs typeface="Gill Sans MT"/>
              </a:rPr>
              <a:t>Intentional</a:t>
            </a:r>
            <a:r>
              <a:rPr dirty="0" sz="34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145">
                <a:solidFill>
                  <a:srgbClr val="454545"/>
                </a:solidFill>
                <a:latin typeface="Gill Sans MT"/>
                <a:cs typeface="Gill Sans MT"/>
              </a:rPr>
              <a:t>Obstacles</a:t>
            </a:r>
            <a:r>
              <a:rPr dirty="0" sz="34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-75">
                <a:solidFill>
                  <a:srgbClr val="454545"/>
                </a:solidFill>
                <a:latin typeface="Gill Sans MT"/>
                <a:cs typeface="Gill Sans MT"/>
              </a:rPr>
              <a:t>Set </a:t>
            </a:r>
            <a:r>
              <a:rPr dirty="0" sz="3400" spc="14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400" spc="-1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400" spc="235">
                <a:solidFill>
                  <a:srgbClr val="454545"/>
                </a:solidFill>
                <a:latin typeface="Gill Sans MT"/>
                <a:cs typeface="Gill Sans MT"/>
              </a:rPr>
              <a:t>Place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8199098" y="6858000"/>
            <a:ext cx="127635" cy="1931035"/>
          </a:xfrm>
          <a:custGeom>
            <a:avLst/>
            <a:gdLst/>
            <a:ahLst/>
            <a:cxnLst/>
            <a:rect l="l" t="t" r="r" b="b"/>
            <a:pathLst>
              <a:path w="127634" h="1931034">
                <a:moveTo>
                  <a:pt x="127077" y="1930588"/>
                </a:moveTo>
                <a:lnTo>
                  <a:pt x="0" y="1930588"/>
                </a:lnTo>
                <a:lnTo>
                  <a:pt x="0" y="0"/>
                </a:lnTo>
                <a:lnTo>
                  <a:pt x="127077" y="0"/>
                </a:lnTo>
                <a:lnTo>
                  <a:pt x="127077" y="1930588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537700" y="6941513"/>
            <a:ext cx="6082665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 spc="-90" b="1">
                <a:solidFill>
                  <a:srgbClr val="454545"/>
                </a:solidFill>
                <a:latin typeface="Gill Sans MT"/>
                <a:cs typeface="Gill Sans MT"/>
              </a:rPr>
              <a:t>Graphic:</a:t>
            </a:r>
            <a:r>
              <a:rPr dirty="0" sz="2350" spc="-30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165">
                <a:solidFill>
                  <a:srgbClr val="454545"/>
                </a:solidFill>
                <a:latin typeface="Gill Sans MT"/>
                <a:cs typeface="Gill Sans MT"/>
              </a:rPr>
              <a:t>WYNC,</a:t>
            </a:r>
            <a:r>
              <a:rPr dirty="0" sz="2350" spc="-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30">
                <a:solidFill>
                  <a:srgbClr val="454545"/>
                </a:solidFill>
                <a:latin typeface="Gill Sans MT"/>
                <a:cs typeface="Gill Sans MT"/>
              </a:rPr>
              <a:t>Americans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>
                <a:solidFill>
                  <a:srgbClr val="454545"/>
                </a:solidFill>
                <a:latin typeface="Gill Sans MT"/>
                <a:cs typeface="Gill Sans MT"/>
              </a:rPr>
              <a:t>All</a:t>
            </a:r>
            <a:r>
              <a:rPr dirty="0" sz="2350" spc="-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55">
                <a:solidFill>
                  <a:srgbClr val="454545"/>
                </a:solidFill>
                <a:latin typeface="Gill Sans MT"/>
                <a:cs typeface="Gill Sans MT"/>
              </a:rPr>
              <a:t>Immigrants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All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37700" y="7742036"/>
            <a:ext cx="8039100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dirty="0" sz="2350" spc="-40" b="1">
                <a:solidFill>
                  <a:srgbClr val="454545"/>
                </a:solidFill>
                <a:latin typeface="Gill Sans MT"/>
                <a:cs typeface="Gill Sans MT"/>
              </a:rPr>
              <a:t>Source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: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260">
                <a:solidFill>
                  <a:srgbClr val="454545"/>
                </a:solidFill>
                <a:latin typeface="Gill Sans MT"/>
                <a:cs typeface="Gill Sans MT"/>
              </a:rPr>
              <a:t>John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>
                <a:solidFill>
                  <a:srgbClr val="454545"/>
                </a:solidFill>
                <a:latin typeface="Gill Sans MT"/>
                <a:cs typeface="Gill Sans MT"/>
              </a:rPr>
              <a:t>T.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200">
                <a:solidFill>
                  <a:srgbClr val="454545"/>
                </a:solidFill>
                <a:latin typeface="Gill Sans MT"/>
                <a:cs typeface="Gill Sans MT"/>
              </a:rPr>
              <a:t>Jost,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55">
                <a:solidFill>
                  <a:srgbClr val="454545"/>
                </a:solidFill>
                <a:latin typeface="Gill Sans MT"/>
                <a:cs typeface="Gill Sans MT"/>
              </a:rPr>
              <a:t>PhD,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10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>
                <a:solidFill>
                  <a:srgbClr val="454545"/>
                </a:solidFill>
                <a:latin typeface="Gill Sans MT"/>
                <a:cs typeface="Gill Sans MT"/>
              </a:rPr>
              <a:t>Theory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10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235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90">
                <a:solidFill>
                  <a:srgbClr val="454545"/>
                </a:solidFill>
                <a:latin typeface="Gill Sans MT"/>
                <a:cs typeface="Gill Sans MT"/>
              </a:rPr>
              <a:t>System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40">
                <a:solidFill>
                  <a:srgbClr val="454545"/>
                </a:solidFill>
                <a:latin typeface="Gill Sans MT"/>
                <a:cs typeface="Gill Sans MT"/>
              </a:rPr>
              <a:t>Justification, </a:t>
            </a:r>
            <a:r>
              <a:rPr dirty="0" sz="2350" spc="100">
                <a:solidFill>
                  <a:srgbClr val="454545"/>
                </a:solidFill>
                <a:latin typeface="Gill Sans MT"/>
                <a:cs typeface="Gill Sans MT"/>
              </a:rPr>
              <a:t>American</a:t>
            </a:r>
            <a:r>
              <a:rPr dirty="0" sz="235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70">
                <a:solidFill>
                  <a:srgbClr val="454545"/>
                </a:solidFill>
                <a:latin typeface="Gill Sans MT"/>
                <a:cs typeface="Gill Sans MT"/>
              </a:rPr>
              <a:t>Psychological</a:t>
            </a:r>
            <a:r>
              <a:rPr dirty="0" sz="235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14">
                <a:solidFill>
                  <a:srgbClr val="454545"/>
                </a:solidFill>
                <a:latin typeface="Gill Sans MT"/>
                <a:cs typeface="Gill Sans MT"/>
              </a:rPr>
              <a:t>Association,</a:t>
            </a:r>
            <a:r>
              <a:rPr dirty="0" sz="235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20">
                <a:solidFill>
                  <a:srgbClr val="454545"/>
                </a:solidFill>
                <a:latin typeface="Gill Sans MT"/>
                <a:cs typeface="Gill Sans MT"/>
              </a:rPr>
              <a:t>1994</a:t>
            </a:r>
            <a:endParaRPr sz="2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22049" y="2320926"/>
            <a:ext cx="6569075" cy="573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120" b="1">
                <a:solidFill>
                  <a:srgbClr val="454545"/>
                </a:solidFill>
                <a:latin typeface="Century Gothic"/>
                <a:cs typeface="Century Gothic"/>
              </a:rPr>
              <a:t>Hypothesis:</a:t>
            </a:r>
            <a:endParaRPr sz="2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25000"/>
              </a:lnSpc>
            </a:pPr>
            <a:r>
              <a:rPr dirty="0" sz="3600" spc="12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6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25">
                <a:solidFill>
                  <a:srgbClr val="454545"/>
                </a:solidFill>
                <a:latin typeface="Gill Sans MT"/>
                <a:cs typeface="Gill Sans MT"/>
              </a:rPr>
              <a:t>expect</a:t>
            </a:r>
            <a:r>
              <a:rPr dirty="0" sz="36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6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80">
                <a:solidFill>
                  <a:srgbClr val="454545"/>
                </a:solidFill>
                <a:latin typeface="Gill Sans MT"/>
                <a:cs typeface="Gill Sans MT"/>
              </a:rPr>
              <a:t>conclude</a:t>
            </a:r>
            <a:r>
              <a:rPr dirty="0" sz="36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40">
                <a:solidFill>
                  <a:srgbClr val="454545"/>
                </a:solidFill>
                <a:latin typeface="Gill Sans MT"/>
                <a:cs typeface="Gill Sans MT"/>
              </a:rPr>
              <a:t>that </a:t>
            </a:r>
            <a:r>
              <a:rPr dirty="0" sz="3600" spc="180">
                <a:solidFill>
                  <a:srgbClr val="454545"/>
                </a:solidFill>
                <a:latin typeface="Gill Sans MT"/>
                <a:cs typeface="Gill Sans MT"/>
              </a:rPr>
              <a:t>undocumented</a:t>
            </a:r>
            <a:r>
              <a:rPr dirty="0" sz="36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40">
                <a:solidFill>
                  <a:srgbClr val="454545"/>
                </a:solidFill>
                <a:latin typeface="Gill Sans MT"/>
                <a:cs typeface="Gill Sans MT"/>
              </a:rPr>
              <a:t>Latinx </a:t>
            </a:r>
            <a:r>
              <a:rPr dirty="0" sz="3600" spc="225">
                <a:solidFill>
                  <a:srgbClr val="454545"/>
                </a:solidFill>
                <a:latin typeface="Gill Sans MT"/>
                <a:cs typeface="Gill Sans MT"/>
              </a:rPr>
              <a:t>immigrants</a:t>
            </a:r>
            <a:r>
              <a:rPr dirty="0" sz="36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30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6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85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6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14">
                <a:solidFill>
                  <a:srgbClr val="454545"/>
                </a:solidFill>
                <a:latin typeface="Gill Sans MT"/>
                <a:cs typeface="Gill Sans MT"/>
              </a:rPr>
              <a:t>likely</a:t>
            </a:r>
            <a:r>
              <a:rPr dirty="0" sz="36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-25">
                <a:solidFill>
                  <a:srgbClr val="454545"/>
                </a:solidFill>
                <a:latin typeface="Gill Sans MT"/>
                <a:cs typeface="Gill Sans MT"/>
              </a:rPr>
              <a:t>to </a:t>
            </a:r>
            <a:r>
              <a:rPr dirty="0" sz="3600" spc="120">
                <a:solidFill>
                  <a:srgbClr val="454545"/>
                </a:solidFill>
                <a:latin typeface="Gill Sans MT"/>
                <a:cs typeface="Gill Sans MT"/>
              </a:rPr>
              <a:t>endure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445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85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60">
                <a:solidFill>
                  <a:srgbClr val="454545"/>
                </a:solidFill>
                <a:latin typeface="Gill Sans MT"/>
                <a:cs typeface="Gill Sans MT"/>
              </a:rPr>
              <a:t>difficult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45">
                <a:solidFill>
                  <a:srgbClr val="454545"/>
                </a:solidFill>
                <a:latin typeface="Gill Sans MT"/>
                <a:cs typeface="Gill Sans MT"/>
              </a:rPr>
              <a:t>life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6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00">
                <a:solidFill>
                  <a:srgbClr val="454545"/>
                </a:solidFill>
                <a:latin typeface="Gill Sans MT"/>
                <a:cs typeface="Gill Sans MT"/>
              </a:rPr>
              <a:t>the </a:t>
            </a:r>
            <a:r>
              <a:rPr dirty="0" sz="3600" spc="85">
                <a:solidFill>
                  <a:srgbClr val="454545"/>
                </a:solidFill>
                <a:latin typeface="Gill Sans MT"/>
                <a:cs typeface="Gill Sans MT"/>
              </a:rPr>
              <a:t>United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260">
                <a:solidFill>
                  <a:srgbClr val="454545"/>
                </a:solidFill>
                <a:latin typeface="Gill Sans MT"/>
                <a:cs typeface="Gill Sans MT"/>
              </a:rPr>
              <a:t>States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90">
                <a:solidFill>
                  <a:srgbClr val="454545"/>
                </a:solidFill>
                <a:latin typeface="Gill Sans MT"/>
                <a:cs typeface="Gill Sans MT"/>
              </a:rPr>
              <a:t>due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25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220">
                <a:solidFill>
                  <a:srgbClr val="454545"/>
                </a:solidFill>
                <a:latin typeface="Gill Sans MT"/>
                <a:cs typeface="Gill Sans MT"/>
              </a:rPr>
              <a:t>lack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30">
                <a:solidFill>
                  <a:srgbClr val="454545"/>
                </a:solidFill>
                <a:latin typeface="Gill Sans MT"/>
                <a:cs typeface="Gill Sans MT"/>
              </a:rPr>
              <a:t>of </a:t>
            </a:r>
            <a:r>
              <a:rPr dirty="0" sz="3600" spc="140">
                <a:solidFill>
                  <a:srgbClr val="454545"/>
                </a:solidFill>
                <a:latin typeface="Gill Sans MT"/>
                <a:cs typeface="Gill Sans MT"/>
              </a:rPr>
              <a:t>political</a:t>
            </a:r>
            <a:r>
              <a:rPr dirty="0" sz="36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25">
                <a:solidFill>
                  <a:srgbClr val="454545"/>
                </a:solidFill>
                <a:latin typeface="Gill Sans MT"/>
                <a:cs typeface="Gill Sans MT"/>
              </a:rPr>
              <a:t>clout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280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6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600" spc="190">
                <a:solidFill>
                  <a:srgbClr val="454545"/>
                </a:solidFill>
                <a:latin typeface="Gill Sans MT"/>
                <a:cs typeface="Gill Sans MT"/>
              </a:rPr>
              <a:t>legislative </a:t>
            </a:r>
            <a:r>
              <a:rPr dirty="0" sz="3600" spc="75">
                <a:solidFill>
                  <a:srgbClr val="454545"/>
                </a:solidFill>
                <a:latin typeface="Gill Sans MT"/>
                <a:cs typeface="Gill Sans MT"/>
              </a:rPr>
              <a:t>protection.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70246" y="669926"/>
            <a:ext cx="592518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35"/>
              <a:t>Background</a:t>
            </a:r>
            <a:endParaRPr sz="7200"/>
          </a:p>
        </p:txBody>
      </p:sp>
      <p:sp>
        <p:nvSpPr>
          <p:cNvPr id="4" name="object 4" descr=""/>
          <p:cNvSpPr/>
          <p:nvPr/>
        </p:nvSpPr>
        <p:spPr>
          <a:xfrm>
            <a:off x="9458325" y="1"/>
            <a:ext cx="127000" cy="1406525"/>
          </a:xfrm>
          <a:custGeom>
            <a:avLst/>
            <a:gdLst/>
            <a:ahLst/>
            <a:cxnLst/>
            <a:rect l="l" t="t" r="r" b="b"/>
            <a:pathLst>
              <a:path w="127000" h="1406525">
                <a:moveTo>
                  <a:pt x="0" y="0"/>
                </a:moveTo>
                <a:lnTo>
                  <a:pt x="126999" y="0"/>
                </a:lnTo>
                <a:lnTo>
                  <a:pt x="126999" y="1406525"/>
                </a:lnTo>
                <a:lnTo>
                  <a:pt x="0" y="1406525"/>
                </a:lnTo>
                <a:lnTo>
                  <a:pt x="0" y="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" y="584299"/>
            <a:ext cx="7667624" cy="7178577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9458325" y="9267826"/>
            <a:ext cx="127000" cy="1437005"/>
          </a:xfrm>
          <a:custGeom>
            <a:avLst/>
            <a:gdLst/>
            <a:ahLst/>
            <a:cxnLst/>
            <a:rect l="l" t="t" r="r" b="b"/>
            <a:pathLst>
              <a:path w="127000" h="1437004">
                <a:moveTo>
                  <a:pt x="0" y="0"/>
                </a:moveTo>
                <a:lnTo>
                  <a:pt x="127000" y="0"/>
                </a:lnTo>
                <a:lnTo>
                  <a:pt x="127000" y="1436749"/>
                </a:lnTo>
                <a:lnTo>
                  <a:pt x="0" y="1436749"/>
                </a:lnTo>
                <a:lnTo>
                  <a:pt x="0" y="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235074" y="8318786"/>
            <a:ext cx="4979670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dirty="0" sz="2350" spc="-90" b="1">
                <a:solidFill>
                  <a:srgbClr val="454545"/>
                </a:solidFill>
                <a:latin typeface="Gill Sans MT"/>
                <a:cs typeface="Gill Sans MT"/>
              </a:rPr>
              <a:t>Graphic:</a:t>
            </a:r>
            <a:r>
              <a:rPr dirty="0" sz="2350" spc="-50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70">
                <a:solidFill>
                  <a:srgbClr val="454545"/>
                </a:solidFill>
                <a:latin typeface="Gill Sans MT"/>
                <a:cs typeface="Gill Sans MT"/>
              </a:rPr>
              <a:t>Ray</a:t>
            </a:r>
            <a:r>
              <a:rPr dirty="0" sz="235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85">
                <a:solidFill>
                  <a:srgbClr val="454545"/>
                </a:solidFill>
                <a:latin typeface="Gill Sans MT"/>
                <a:cs typeface="Gill Sans MT"/>
              </a:rPr>
              <a:t>Hernandez,</a:t>
            </a:r>
            <a:r>
              <a:rPr dirty="0" sz="235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20">
                <a:solidFill>
                  <a:srgbClr val="454545"/>
                </a:solidFill>
                <a:latin typeface="Gill Sans MT"/>
                <a:cs typeface="Gill Sans MT"/>
              </a:rPr>
              <a:t>Migration</a:t>
            </a:r>
            <a:r>
              <a:rPr dirty="0" sz="235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70">
                <a:solidFill>
                  <a:srgbClr val="454545"/>
                </a:solidFill>
                <a:latin typeface="Gill Sans MT"/>
                <a:cs typeface="Gill Sans MT"/>
              </a:rPr>
              <a:t>is </a:t>
            </a:r>
            <a:r>
              <a:rPr dirty="0" sz="2350" spc="125">
                <a:solidFill>
                  <a:srgbClr val="454545"/>
                </a:solidFill>
                <a:latin typeface="Gill Sans MT"/>
                <a:cs typeface="Gill Sans MT"/>
              </a:rPr>
              <a:t>Beautiful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28675" y="8391526"/>
            <a:ext cx="127000" cy="863600"/>
          </a:xfrm>
          <a:custGeom>
            <a:avLst/>
            <a:gdLst/>
            <a:ahLst/>
            <a:cxnLst/>
            <a:rect l="l" t="t" r="r" b="b"/>
            <a:pathLst>
              <a:path w="127000" h="863600">
                <a:moveTo>
                  <a:pt x="127000" y="863600"/>
                </a:moveTo>
                <a:lnTo>
                  <a:pt x="0" y="863600"/>
                </a:lnTo>
                <a:lnTo>
                  <a:pt x="0" y="0"/>
                </a:lnTo>
                <a:lnTo>
                  <a:pt x="127000" y="0"/>
                </a:lnTo>
                <a:lnTo>
                  <a:pt x="127000" y="86360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294" y="479424"/>
            <a:ext cx="419989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65"/>
              <a:t>Methods</a:t>
            </a:r>
            <a:endParaRPr sz="7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1150" y="393650"/>
            <a:ext cx="7035700" cy="98755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1375" y="2006600"/>
            <a:ext cx="6167755" cy="599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3700" spc="70">
                <a:solidFill>
                  <a:srgbClr val="454545"/>
                </a:solidFill>
                <a:latin typeface="Gill Sans MT"/>
                <a:cs typeface="Gill Sans MT"/>
              </a:rPr>
              <a:t>(4)</a:t>
            </a:r>
            <a:r>
              <a:rPr dirty="0" sz="3700" spc="-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245">
                <a:solidFill>
                  <a:srgbClr val="454545"/>
                </a:solidFill>
                <a:latin typeface="Gill Sans MT"/>
                <a:cs typeface="Gill Sans MT"/>
              </a:rPr>
              <a:t>In-</a:t>
            </a:r>
            <a:r>
              <a:rPr dirty="0" sz="3700" spc="50">
                <a:solidFill>
                  <a:srgbClr val="454545"/>
                </a:solidFill>
                <a:latin typeface="Gill Sans MT"/>
                <a:cs typeface="Gill Sans MT"/>
              </a:rPr>
              <a:t>Depth</a:t>
            </a:r>
            <a:r>
              <a:rPr dirty="0" sz="37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110">
                <a:solidFill>
                  <a:srgbClr val="454545"/>
                </a:solidFill>
                <a:latin typeface="Gill Sans MT"/>
                <a:cs typeface="Gill Sans MT"/>
              </a:rPr>
              <a:t>Interviews</a:t>
            </a:r>
            <a:endParaRPr sz="3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505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</a:pPr>
            <a:r>
              <a:rPr dirty="0" baseline="-32921" sz="2025" spc="630">
                <a:solidFill>
                  <a:srgbClr val="454545"/>
                </a:solidFill>
                <a:latin typeface="Times New Roman"/>
                <a:cs typeface="Times New Roman"/>
              </a:rPr>
              <a:t></a:t>
            </a:r>
            <a:r>
              <a:rPr dirty="0" sz="3700" spc="420">
                <a:solidFill>
                  <a:srgbClr val="454545"/>
                </a:solidFill>
                <a:latin typeface="Gill Sans MT"/>
                <a:cs typeface="Gill Sans MT"/>
              </a:rPr>
              <a:t>Priority</a:t>
            </a:r>
            <a:r>
              <a:rPr dirty="0" sz="37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110">
                <a:solidFill>
                  <a:srgbClr val="454545"/>
                </a:solidFill>
                <a:latin typeface="Gill Sans MT"/>
                <a:cs typeface="Gill Sans MT"/>
              </a:rPr>
              <a:t>Questions</a:t>
            </a:r>
            <a:endParaRPr sz="37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1060"/>
              </a:spcBef>
            </a:pPr>
            <a:r>
              <a:rPr dirty="0" baseline="-32921" sz="2025" spc="907">
                <a:solidFill>
                  <a:srgbClr val="454545"/>
                </a:solidFill>
                <a:latin typeface="Times New Roman"/>
                <a:cs typeface="Times New Roman"/>
              </a:rPr>
              <a:t></a:t>
            </a:r>
            <a:r>
              <a:rPr dirty="0" sz="3700" spc="605">
                <a:solidFill>
                  <a:srgbClr val="454545"/>
                </a:solidFill>
                <a:latin typeface="Gill Sans MT"/>
                <a:cs typeface="Gill Sans MT"/>
              </a:rPr>
              <a:t>Core</a:t>
            </a:r>
            <a:r>
              <a:rPr dirty="0" sz="37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110">
                <a:solidFill>
                  <a:srgbClr val="454545"/>
                </a:solidFill>
                <a:latin typeface="Gill Sans MT"/>
                <a:cs typeface="Gill Sans MT"/>
              </a:rPr>
              <a:t>Questions</a:t>
            </a:r>
            <a:endParaRPr sz="37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1060"/>
              </a:spcBef>
            </a:pPr>
            <a:r>
              <a:rPr dirty="0" baseline="-32921" sz="2025" spc="1200">
                <a:solidFill>
                  <a:srgbClr val="454545"/>
                </a:solidFill>
                <a:latin typeface="Times New Roman"/>
                <a:cs typeface="Times New Roman"/>
              </a:rPr>
              <a:t></a:t>
            </a:r>
            <a:r>
              <a:rPr dirty="0" sz="3700" spc="800">
                <a:solidFill>
                  <a:srgbClr val="454545"/>
                </a:solidFill>
                <a:latin typeface="Gill Sans MT"/>
                <a:cs typeface="Gill Sans MT"/>
              </a:rPr>
              <a:t>Back-</a:t>
            </a:r>
            <a:r>
              <a:rPr dirty="0" sz="3700" spc="225">
                <a:solidFill>
                  <a:srgbClr val="454545"/>
                </a:solidFill>
                <a:latin typeface="Gill Sans MT"/>
                <a:cs typeface="Gill Sans MT"/>
              </a:rPr>
              <a:t>up</a:t>
            </a:r>
            <a:r>
              <a:rPr dirty="0" sz="3700" spc="-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110">
                <a:solidFill>
                  <a:srgbClr val="454545"/>
                </a:solidFill>
                <a:latin typeface="Gill Sans MT"/>
                <a:cs typeface="Gill Sans MT"/>
              </a:rPr>
              <a:t>Questions</a:t>
            </a:r>
            <a:endParaRPr sz="3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Gill Sans MT"/>
              <a:cs typeface="Gill Sans MT"/>
            </a:endParaRPr>
          </a:p>
          <a:p>
            <a:pPr marL="63500" marR="17780">
              <a:lnSpc>
                <a:spcPct val="123900"/>
              </a:lnSpc>
            </a:pPr>
            <a:r>
              <a:rPr dirty="0" sz="3700" spc="110">
                <a:solidFill>
                  <a:srgbClr val="454545"/>
                </a:solidFill>
                <a:latin typeface="Gill Sans MT"/>
                <a:cs typeface="Gill Sans MT"/>
              </a:rPr>
              <a:t>Confidential</a:t>
            </a:r>
            <a:r>
              <a:rPr dirty="0" sz="37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90">
                <a:solidFill>
                  <a:srgbClr val="454545"/>
                </a:solidFill>
                <a:latin typeface="Gill Sans MT"/>
                <a:cs typeface="Gill Sans MT"/>
              </a:rPr>
              <a:t>(Consent</a:t>
            </a:r>
            <a:r>
              <a:rPr dirty="0" sz="37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145">
                <a:solidFill>
                  <a:srgbClr val="454545"/>
                </a:solidFill>
                <a:latin typeface="Gill Sans MT"/>
                <a:cs typeface="Gill Sans MT"/>
              </a:rPr>
              <a:t>Forms) </a:t>
            </a:r>
            <a:r>
              <a:rPr dirty="0" sz="3700" spc="80">
                <a:solidFill>
                  <a:srgbClr val="454545"/>
                </a:solidFill>
                <a:latin typeface="Gill Sans MT"/>
                <a:cs typeface="Gill Sans MT"/>
              </a:rPr>
              <a:t>Open-</a:t>
            </a:r>
            <a:r>
              <a:rPr dirty="0" sz="3700" spc="155">
                <a:solidFill>
                  <a:srgbClr val="454545"/>
                </a:solidFill>
                <a:latin typeface="Gill Sans MT"/>
                <a:cs typeface="Gill Sans MT"/>
              </a:rPr>
              <a:t>Ended</a:t>
            </a:r>
            <a:r>
              <a:rPr dirty="0" sz="3700" spc="9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700" spc="185">
                <a:solidFill>
                  <a:srgbClr val="454545"/>
                </a:solidFill>
                <a:latin typeface="Gill Sans MT"/>
                <a:cs typeface="Gill Sans MT"/>
              </a:rPr>
              <a:t>Phenomenology</a:t>
            </a:r>
            <a:endParaRPr sz="37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06012" y="9328435"/>
            <a:ext cx="5746750" cy="906144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r" marR="78740">
              <a:lnSpc>
                <a:spcPct val="100000"/>
              </a:lnSpc>
              <a:spcBef>
                <a:spcPts val="745"/>
              </a:spcBef>
            </a:pPr>
            <a:r>
              <a:rPr dirty="0" sz="2350" spc="-90" b="1">
                <a:solidFill>
                  <a:srgbClr val="454545"/>
                </a:solidFill>
                <a:latin typeface="Gill Sans MT"/>
                <a:cs typeface="Gill Sans MT"/>
              </a:rPr>
              <a:t>Graphic:</a:t>
            </a:r>
            <a:r>
              <a:rPr dirty="0" sz="2350" spc="-40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200">
                <a:solidFill>
                  <a:srgbClr val="454545"/>
                </a:solidFill>
                <a:latin typeface="Gill Sans MT"/>
                <a:cs typeface="Gill Sans MT"/>
              </a:rPr>
              <a:t>Paul</a:t>
            </a:r>
            <a:r>
              <a:rPr dirty="0" sz="235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75">
                <a:solidFill>
                  <a:srgbClr val="454545"/>
                </a:solidFill>
                <a:latin typeface="Gill Sans MT"/>
                <a:cs typeface="Gill Sans MT"/>
              </a:rPr>
              <a:t>Miele-</a:t>
            </a:r>
            <a:r>
              <a:rPr dirty="0" sz="2350" spc="90">
                <a:solidFill>
                  <a:srgbClr val="454545"/>
                </a:solidFill>
                <a:latin typeface="Gill Sans MT"/>
                <a:cs typeface="Gill Sans MT"/>
              </a:rPr>
              <a:t>Herndon,</a:t>
            </a:r>
            <a:r>
              <a:rPr dirty="0" sz="235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10">
                <a:solidFill>
                  <a:srgbClr val="454545"/>
                </a:solidFill>
                <a:latin typeface="Gill Sans MT"/>
                <a:cs typeface="Gill Sans MT"/>
              </a:rPr>
              <a:t>Immigration</a:t>
            </a:r>
            <a:endParaRPr sz="235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2350" spc="125">
                <a:solidFill>
                  <a:srgbClr val="454545"/>
                </a:solidFill>
                <a:latin typeface="Gill Sans MT"/>
                <a:cs typeface="Gill Sans MT"/>
              </a:rPr>
              <a:t>Awareness</a:t>
            </a:r>
            <a:r>
              <a:rPr dirty="0" sz="235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90">
                <a:solidFill>
                  <a:srgbClr val="454545"/>
                </a:solidFill>
                <a:latin typeface="Gill Sans MT"/>
                <a:cs typeface="Gill Sans MT"/>
              </a:rPr>
              <a:t>Poster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429874" y="9401175"/>
            <a:ext cx="127000" cy="863600"/>
          </a:xfrm>
          <a:custGeom>
            <a:avLst/>
            <a:gdLst/>
            <a:ahLst/>
            <a:cxnLst/>
            <a:rect l="l" t="t" r="r" b="b"/>
            <a:pathLst>
              <a:path w="127000" h="863600">
                <a:moveTo>
                  <a:pt x="127000" y="863600"/>
                </a:moveTo>
                <a:lnTo>
                  <a:pt x="0" y="863600"/>
                </a:lnTo>
                <a:lnTo>
                  <a:pt x="0" y="0"/>
                </a:lnTo>
                <a:lnTo>
                  <a:pt x="127000" y="0"/>
                </a:lnTo>
                <a:lnTo>
                  <a:pt x="127000" y="86360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0464" y="408358"/>
            <a:ext cx="2785745" cy="1524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97205">
              <a:lnSpc>
                <a:spcPct val="124500"/>
              </a:lnSpc>
              <a:spcBef>
                <a:spcPts val="95"/>
              </a:spcBef>
            </a:pPr>
            <a:r>
              <a:rPr dirty="0" sz="3950" spc="135"/>
              <a:t>Example </a:t>
            </a:r>
            <a:r>
              <a:rPr dirty="0" sz="3950" spc="165"/>
              <a:t>Questions:</a:t>
            </a:r>
            <a:endParaRPr sz="39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13" y="257178"/>
            <a:ext cx="7131569" cy="972172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50350" y="2432064"/>
            <a:ext cx="7896225" cy="5670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95"/>
              </a:spcBef>
            </a:pPr>
            <a:r>
              <a:rPr dirty="0" sz="3000" spc="-150" b="1">
                <a:solidFill>
                  <a:srgbClr val="454545"/>
                </a:solidFill>
                <a:latin typeface="Gill Sans MT"/>
                <a:cs typeface="Gill Sans MT"/>
              </a:rPr>
              <a:t>Priority</a:t>
            </a:r>
            <a:r>
              <a:rPr dirty="0" sz="3000" spc="-1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60" b="1">
                <a:solidFill>
                  <a:srgbClr val="454545"/>
                </a:solidFill>
                <a:latin typeface="Gill Sans MT"/>
                <a:cs typeface="Gill Sans MT"/>
              </a:rPr>
              <a:t>(5):</a:t>
            </a:r>
            <a:r>
              <a:rPr dirty="0" sz="3000" spc="-1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What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some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barriers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believe exist</a:t>
            </a:r>
            <a:r>
              <a:rPr dirty="0" sz="3000" spc="-11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-11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1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undocumented</a:t>
            </a:r>
            <a:r>
              <a:rPr dirty="0" sz="3000" spc="-114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Latinx</a:t>
            </a:r>
            <a:r>
              <a:rPr dirty="0" sz="3000" spc="7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community?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Gill Sans MT"/>
              <a:cs typeface="Gill Sans MT"/>
            </a:endParaRPr>
          </a:p>
          <a:p>
            <a:pPr marL="12700" marR="647065">
              <a:lnSpc>
                <a:spcPct val="125200"/>
              </a:lnSpc>
            </a:pPr>
            <a:r>
              <a:rPr dirty="0" sz="3000" spc="-254" b="1">
                <a:solidFill>
                  <a:srgbClr val="454545"/>
                </a:solidFill>
                <a:latin typeface="Gill Sans MT"/>
                <a:cs typeface="Gill Sans MT"/>
              </a:rPr>
              <a:t>Core</a:t>
            </a:r>
            <a:r>
              <a:rPr dirty="0" sz="3000" spc="-1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35" b="1">
                <a:solidFill>
                  <a:srgbClr val="454545"/>
                </a:solidFill>
                <a:latin typeface="Gill Sans MT"/>
                <a:cs typeface="Gill Sans MT"/>
              </a:rPr>
              <a:t>(20):</a:t>
            </a:r>
            <a:r>
              <a:rPr dirty="0" sz="3000" spc="-1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65">
                <a:solidFill>
                  <a:srgbClr val="454545"/>
                </a:solidFill>
                <a:latin typeface="Gill Sans MT"/>
                <a:cs typeface="Gill Sans MT"/>
              </a:rPr>
              <a:t>or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any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your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relatives 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ever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been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held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detention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95">
                <a:solidFill>
                  <a:srgbClr val="454545"/>
                </a:solidFill>
                <a:latin typeface="Gill Sans MT"/>
                <a:cs typeface="Gill Sans MT"/>
              </a:rPr>
              <a:t>camps/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been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deported?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Explain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your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experience.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Gill Sans MT"/>
              <a:cs typeface="Gill Sans MT"/>
            </a:endParaRPr>
          </a:p>
          <a:p>
            <a:pPr marL="12700" marR="219710">
              <a:lnSpc>
                <a:spcPct val="125200"/>
              </a:lnSpc>
            </a:pPr>
            <a:r>
              <a:rPr dirty="0" sz="3000" spc="-10" b="1">
                <a:solidFill>
                  <a:srgbClr val="454545"/>
                </a:solidFill>
                <a:latin typeface="Gill Sans MT"/>
                <a:cs typeface="Gill Sans MT"/>
              </a:rPr>
              <a:t>Back-</a:t>
            </a:r>
            <a:r>
              <a:rPr dirty="0" sz="3000" spc="-254" b="1">
                <a:solidFill>
                  <a:srgbClr val="454545"/>
                </a:solidFill>
                <a:latin typeface="Gill Sans MT"/>
                <a:cs typeface="Gill Sans MT"/>
              </a:rPr>
              <a:t>Up</a:t>
            </a:r>
            <a:r>
              <a:rPr dirty="0" sz="3000" spc="-1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60" b="1">
                <a:solidFill>
                  <a:srgbClr val="454545"/>
                </a:solidFill>
                <a:latin typeface="Gill Sans MT"/>
                <a:cs typeface="Gill Sans MT"/>
              </a:rPr>
              <a:t>(5):</a:t>
            </a:r>
            <a:r>
              <a:rPr dirty="0" sz="3000" spc="-1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What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something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wish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you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could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tell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those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against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immigration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reform?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26450" y="9033163"/>
            <a:ext cx="5797550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dirty="0" sz="2350" spc="-90" b="1">
                <a:solidFill>
                  <a:srgbClr val="454545"/>
                </a:solidFill>
                <a:latin typeface="Gill Sans MT"/>
                <a:cs typeface="Gill Sans MT"/>
              </a:rPr>
              <a:t>Graphic:</a:t>
            </a:r>
            <a:r>
              <a:rPr dirty="0" sz="2350" spc="-45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135">
                <a:solidFill>
                  <a:srgbClr val="454545"/>
                </a:solidFill>
                <a:latin typeface="Gill Sans MT"/>
                <a:cs typeface="Gill Sans MT"/>
              </a:rPr>
              <a:t>Raychelle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75">
                <a:solidFill>
                  <a:srgbClr val="454545"/>
                </a:solidFill>
                <a:latin typeface="Gill Sans MT"/>
                <a:cs typeface="Gill Sans MT"/>
              </a:rPr>
              <a:t>Duazo,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75">
                <a:solidFill>
                  <a:srgbClr val="454545"/>
                </a:solidFill>
                <a:latin typeface="Gill Sans MT"/>
                <a:cs typeface="Gill Sans MT"/>
              </a:rPr>
              <a:t>Together</a:t>
            </a:r>
            <a:r>
              <a:rPr dirty="0" sz="235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17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235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Are </a:t>
            </a:r>
            <a:r>
              <a:rPr dirty="0" sz="2350" spc="50">
                <a:solidFill>
                  <a:srgbClr val="454545"/>
                </a:solidFill>
                <a:latin typeface="Gill Sans MT"/>
                <a:cs typeface="Gill Sans MT"/>
              </a:rPr>
              <a:t>Home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143875" y="9105903"/>
            <a:ext cx="127000" cy="863600"/>
          </a:xfrm>
          <a:custGeom>
            <a:avLst/>
            <a:gdLst/>
            <a:ahLst/>
            <a:cxnLst/>
            <a:rect l="l" t="t" r="r" b="b"/>
            <a:pathLst>
              <a:path w="127000" h="863600">
                <a:moveTo>
                  <a:pt x="127000" y="863600"/>
                </a:moveTo>
                <a:lnTo>
                  <a:pt x="0" y="863600"/>
                </a:lnTo>
                <a:lnTo>
                  <a:pt x="0" y="0"/>
                </a:lnTo>
                <a:lnTo>
                  <a:pt x="127000" y="0"/>
                </a:lnTo>
                <a:lnTo>
                  <a:pt x="127000" y="86360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610" y="517524"/>
            <a:ext cx="423164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45"/>
              <a:t>Results...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4311650" y="8833135"/>
            <a:ext cx="5870575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dirty="0" sz="2350" spc="-90" b="1">
                <a:solidFill>
                  <a:srgbClr val="454545"/>
                </a:solidFill>
                <a:latin typeface="Gill Sans MT"/>
                <a:cs typeface="Gill Sans MT"/>
              </a:rPr>
              <a:t>Graphic:</a:t>
            </a:r>
            <a:r>
              <a:rPr dirty="0" sz="2350" spc="-20" b="1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315">
                <a:solidFill>
                  <a:srgbClr val="454545"/>
                </a:solidFill>
                <a:latin typeface="Gill Sans MT"/>
                <a:cs typeface="Gill Sans MT"/>
              </a:rPr>
              <a:t>Jesus</a:t>
            </a:r>
            <a:r>
              <a:rPr dirty="0" sz="235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>
                <a:solidFill>
                  <a:srgbClr val="454545"/>
                </a:solidFill>
                <a:latin typeface="Gill Sans MT"/>
                <a:cs typeface="Gill Sans MT"/>
              </a:rPr>
              <a:t>"Cimi"</a:t>
            </a:r>
            <a:r>
              <a:rPr dirty="0" sz="235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80">
                <a:solidFill>
                  <a:srgbClr val="454545"/>
                </a:solidFill>
                <a:latin typeface="Gill Sans MT"/>
                <a:cs typeface="Gill Sans MT"/>
              </a:rPr>
              <a:t>Alvarado,</a:t>
            </a:r>
            <a:r>
              <a:rPr dirty="0" sz="235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10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235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50">
                <a:solidFill>
                  <a:srgbClr val="454545"/>
                </a:solidFill>
                <a:latin typeface="Gill Sans MT"/>
                <a:cs typeface="Gill Sans MT"/>
              </a:rPr>
              <a:t>Tribute</a:t>
            </a:r>
            <a:r>
              <a:rPr dirty="0" sz="235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-25">
                <a:solidFill>
                  <a:srgbClr val="454545"/>
                </a:solidFill>
                <a:latin typeface="Gill Sans MT"/>
                <a:cs typeface="Gill Sans MT"/>
              </a:rPr>
              <a:t>to </a:t>
            </a:r>
            <a:r>
              <a:rPr dirty="0" sz="2350" spc="-100">
                <a:solidFill>
                  <a:srgbClr val="454545"/>
                </a:solidFill>
                <a:latin typeface="Gill Sans MT"/>
                <a:cs typeface="Gill Sans MT"/>
              </a:rPr>
              <a:t>Our</a:t>
            </a:r>
            <a:r>
              <a:rPr dirty="0" sz="2350" spc="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>
                <a:solidFill>
                  <a:srgbClr val="454545"/>
                </a:solidFill>
                <a:latin typeface="Gill Sans MT"/>
                <a:cs typeface="Gill Sans MT"/>
              </a:rPr>
              <a:t>Border</a:t>
            </a:r>
            <a:r>
              <a:rPr dirty="0" sz="2350" spc="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2350" spc="90">
                <a:solidFill>
                  <a:srgbClr val="454545"/>
                </a:solidFill>
                <a:latin typeface="Gill Sans MT"/>
                <a:cs typeface="Gill Sans MT"/>
              </a:rPr>
              <a:t>Community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029075" y="8905875"/>
            <a:ext cx="127000" cy="863600"/>
          </a:xfrm>
          <a:custGeom>
            <a:avLst/>
            <a:gdLst/>
            <a:ahLst/>
            <a:cxnLst/>
            <a:rect l="l" t="t" r="r" b="b"/>
            <a:pathLst>
              <a:path w="127000" h="863600">
                <a:moveTo>
                  <a:pt x="127000" y="863600"/>
                </a:moveTo>
                <a:lnTo>
                  <a:pt x="0" y="863600"/>
                </a:lnTo>
                <a:lnTo>
                  <a:pt x="0" y="0"/>
                </a:lnTo>
                <a:lnTo>
                  <a:pt x="127000" y="0"/>
                </a:lnTo>
                <a:lnTo>
                  <a:pt x="127000" y="863600"/>
                </a:lnTo>
                <a:close/>
              </a:path>
            </a:pathLst>
          </a:custGeom>
          <a:solidFill>
            <a:srgbClr val="FF000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9075" y="2070177"/>
            <a:ext cx="10982176" cy="6343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2624" y="1558925"/>
            <a:ext cx="17668240" cy="835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6600">
              <a:lnSpc>
                <a:spcPct val="100000"/>
              </a:lnSpc>
              <a:spcBef>
                <a:spcPts val="100"/>
              </a:spcBef>
            </a:pPr>
            <a:r>
              <a:rPr dirty="0" sz="3000" spc="80" b="1">
                <a:solidFill>
                  <a:srgbClr val="FF0005"/>
                </a:solidFill>
                <a:latin typeface="Century Gothic"/>
                <a:cs typeface="Century Gothic"/>
              </a:rPr>
              <a:t>38,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70" b="1">
                <a:solidFill>
                  <a:srgbClr val="FF0005"/>
                </a:solidFill>
                <a:latin typeface="Century Gothic"/>
                <a:cs typeface="Century Gothic"/>
              </a:rPr>
              <a:t>Female,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Mexican,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210" b="1">
                <a:solidFill>
                  <a:srgbClr val="FF0005"/>
                </a:solidFill>
                <a:latin typeface="Century Gothic"/>
                <a:cs typeface="Century Gothic"/>
              </a:rPr>
              <a:t>High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90" b="1">
                <a:solidFill>
                  <a:srgbClr val="FF0005"/>
                </a:solidFill>
                <a:latin typeface="Century Gothic"/>
                <a:cs typeface="Century Gothic"/>
              </a:rPr>
              <a:t>School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90" b="1">
                <a:solidFill>
                  <a:srgbClr val="FF0005"/>
                </a:solidFill>
                <a:latin typeface="Century Gothic"/>
                <a:cs typeface="Century Gothic"/>
              </a:rPr>
              <a:t>Diploma,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80" b="1">
                <a:solidFill>
                  <a:srgbClr val="FF0005"/>
                </a:solidFill>
                <a:latin typeface="Century Gothic"/>
                <a:cs typeface="Century Gothic"/>
              </a:rPr>
              <a:t>Middle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Class,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14" b="1">
                <a:solidFill>
                  <a:srgbClr val="FF0005"/>
                </a:solidFill>
                <a:latin typeface="Century Gothic"/>
                <a:cs typeface="Century Gothic"/>
              </a:rPr>
              <a:t>Undocumented,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55" b="1">
                <a:solidFill>
                  <a:srgbClr val="FF0005"/>
                </a:solidFill>
                <a:latin typeface="Century Gothic"/>
                <a:cs typeface="Century Gothic"/>
              </a:rPr>
              <a:t>Bilingual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Century Gothic"/>
              <a:cs typeface="Century Gothic"/>
            </a:endParaRPr>
          </a:p>
          <a:p>
            <a:pPr algn="just" marL="12700" marR="5080">
              <a:lnSpc>
                <a:spcPct val="125200"/>
              </a:lnSpc>
            </a:pP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"My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family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had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cars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taken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at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various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times,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three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different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occasions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having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license.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Once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5">
                <a:solidFill>
                  <a:srgbClr val="454545"/>
                </a:solidFill>
                <a:latin typeface="Gill Sans MT"/>
                <a:cs typeface="Gill Sans MT"/>
              </a:rPr>
              <a:t>as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newlyweds,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my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husband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were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driving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with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all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new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stuff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had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just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bought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our</a:t>
            </a:r>
            <a:r>
              <a:rPr dirty="0" sz="3000" spc="-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45">
                <a:solidFill>
                  <a:srgbClr val="454545"/>
                </a:solidFill>
                <a:latin typeface="Gill Sans MT"/>
                <a:cs typeface="Gill Sans MT"/>
              </a:rPr>
              <a:t>very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first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apartment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together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when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were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pulled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over.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I 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was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pregnant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at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time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took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everything </a:t>
            </a:r>
            <a:r>
              <a:rPr dirty="0" sz="3000" spc="375">
                <a:solidFill>
                  <a:srgbClr val="454545"/>
                </a:solidFill>
                <a:latin typeface="Gill Sans MT"/>
                <a:cs typeface="Gill Sans MT"/>
              </a:rPr>
              <a:t>as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left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95">
                <a:solidFill>
                  <a:srgbClr val="454545"/>
                </a:solidFill>
                <a:latin typeface="Gill Sans MT"/>
                <a:cs typeface="Gill Sans MT"/>
              </a:rPr>
              <a:t>us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side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road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watch."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Gill Sans MT"/>
              <a:cs typeface="Gill Sans MT"/>
            </a:endParaRPr>
          </a:p>
          <a:p>
            <a:pPr algn="just" marL="12700" marR="5080">
              <a:lnSpc>
                <a:spcPct val="125200"/>
              </a:lnSpc>
            </a:pP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"I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15">
                <a:solidFill>
                  <a:srgbClr val="454545"/>
                </a:solidFill>
                <a:latin typeface="Gill Sans MT"/>
                <a:cs typeface="Gill Sans MT"/>
              </a:rPr>
              <a:t>am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able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get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good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job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because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my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current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status.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I’ve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gone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interviews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where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I’ve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been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immediately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denied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position.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It’s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always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so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embarrassing.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I'm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almost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forty</a:t>
            </a:r>
            <a:r>
              <a:rPr dirty="0" sz="3000" spc="-1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years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old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I’m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only</a:t>
            </a:r>
            <a:r>
              <a:rPr dirty="0" sz="3000" spc="-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able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make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$18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an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hour,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even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though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offer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bilingual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services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at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location."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Gill Sans MT"/>
              <a:cs typeface="Gill Sans MT"/>
            </a:endParaRPr>
          </a:p>
          <a:p>
            <a:pPr algn="just" marL="12700" marR="6985">
              <a:lnSpc>
                <a:spcPct val="125200"/>
              </a:lnSpc>
              <a:spcBef>
                <a:spcPts val="5"/>
              </a:spcBef>
            </a:pP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"Undocumented</a:t>
            </a:r>
            <a:r>
              <a:rPr dirty="0" sz="3000" spc="-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-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inherently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bad,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criminals.</a:t>
            </a:r>
            <a:r>
              <a:rPr dirty="0" sz="300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33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work,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pay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taxes,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have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families,</a:t>
            </a:r>
            <a:r>
              <a:rPr dirty="0" sz="3000" spc="-2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just</a:t>
            </a:r>
            <a:r>
              <a:rPr dirty="0" sz="3000" spc="-1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like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everybody</a:t>
            </a:r>
            <a:r>
              <a:rPr dirty="0" sz="3000" spc="-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else.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0">
                <a:solidFill>
                  <a:srgbClr val="454545"/>
                </a:solidFill>
                <a:latin typeface="Gill Sans MT"/>
                <a:cs typeface="Gill Sans MT"/>
              </a:rPr>
              <a:t>Also,</a:t>
            </a:r>
            <a:r>
              <a:rPr dirty="0" sz="3000" spc="-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Latinos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-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drug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dealers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or</a:t>
            </a:r>
            <a:r>
              <a:rPr dirty="0" sz="3000" spc="-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rapists.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36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come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country</a:t>
            </a:r>
            <a:r>
              <a:rPr dirty="0" sz="3000" spc="-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in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search</a:t>
            </a:r>
            <a:r>
              <a:rPr dirty="0" sz="3000" spc="-5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better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life,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our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only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crime.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275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good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with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principles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ethics,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good citizens,</a:t>
            </a:r>
            <a:r>
              <a:rPr dirty="0" sz="30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even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though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15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undocumented."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72031" y="454024"/>
            <a:ext cx="489648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Participant</a:t>
            </a:r>
            <a:r>
              <a:rPr dirty="0" spc="-30"/>
              <a:t> </a:t>
            </a:r>
            <a:r>
              <a:rPr dirty="0" spc="235"/>
              <a:t>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4670" y="358774"/>
            <a:ext cx="522986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Participant</a:t>
            </a:r>
            <a:r>
              <a:rPr dirty="0" spc="-30"/>
              <a:t> </a:t>
            </a:r>
            <a:r>
              <a:rPr dirty="0" spc="80"/>
              <a:t>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2624" y="1463675"/>
            <a:ext cx="17667605" cy="814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8060">
              <a:lnSpc>
                <a:spcPct val="100000"/>
              </a:lnSpc>
              <a:spcBef>
                <a:spcPts val="100"/>
              </a:spcBef>
            </a:pPr>
            <a:r>
              <a:rPr dirty="0" sz="3000" spc="60" b="1">
                <a:solidFill>
                  <a:srgbClr val="FF0005"/>
                </a:solidFill>
                <a:latin typeface="Century Gothic"/>
                <a:cs typeface="Century Gothic"/>
              </a:rPr>
              <a:t>36,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70" b="1">
                <a:solidFill>
                  <a:srgbClr val="FF0005"/>
                </a:solidFill>
                <a:latin typeface="Century Gothic"/>
                <a:cs typeface="Century Gothic"/>
              </a:rPr>
              <a:t>Female,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Mexican,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215" b="1">
                <a:solidFill>
                  <a:srgbClr val="FF0005"/>
                </a:solidFill>
                <a:latin typeface="Century Gothic"/>
                <a:cs typeface="Century Gothic"/>
              </a:rPr>
              <a:t>Juris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10" b="1">
                <a:solidFill>
                  <a:srgbClr val="FF0005"/>
                </a:solidFill>
                <a:latin typeface="Century Gothic"/>
                <a:cs typeface="Century Gothic"/>
              </a:rPr>
              <a:t>Doctorate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60" b="1">
                <a:solidFill>
                  <a:srgbClr val="FF0005"/>
                </a:solidFill>
                <a:latin typeface="Century Gothic"/>
                <a:cs typeface="Century Gothic"/>
              </a:rPr>
              <a:t>Degree,</a:t>
            </a:r>
            <a:r>
              <a:rPr dirty="0" sz="3000" spc="-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80" b="1">
                <a:solidFill>
                  <a:srgbClr val="FF0005"/>
                </a:solidFill>
                <a:latin typeface="Century Gothic"/>
                <a:cs typeface="Century Gothic"/>
              </a:rPr>
              <a:t>Middle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Class,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40" b="1">
                <a:solidFill>
                  <a:srgbClr val="FF0005"/>
                </a:solidFill>
                <a:latin typeface="Century Gothic"/>
                <a:cs typeface="Century Gothic"/>
              </a:rPr>
              <a:t>U.S.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00" b="1">
                <a:solidFill>
                  <a:srgbClr val="FF0005"/>
                </a:solidFill>
                <a:latin typeface="Century Gothic"/>
                <a:cs typeface="Century Gothic"/>
              </a:rPr>
              <a:t>Citizen,</a:t>
            </a:r>
            <a:r>
              <a:rPr dirty="0" sz="3000" spc="-1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55" b="1">
                <a:solidFill>
                  <a:srgbClr val="FF0005"/>
                </a:solidFill>
                <a:latin typeface="Century Gothic"/>
                <a:cs typeface="Century Gothic"/>
              </a:rPr>
              <a:t>Bilingual</a:t>
            </a:r>
            <a:endParaRPr sz="3000">
              <a:latin typeface="Century Gothic"/>
              <a:cs typeface="Century Gothic"/>
            </a:endParaRPr>
          </a:p>
          <a:p>
            <a:pPr algn="just" marL="12700" marR="5080">
              <a:lnSpc>
                <a:spcPct val="125200"/>
              </a:lnSpc>
              <a:spcBef>
                <a:spcPts val="2070"/>
              </a:spcBef>
            </a:pP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"Undocumented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immigrants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don’t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qualify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full-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scale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medical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coverage,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50">
                <a:solidFill>
                  <a:srgbClr val="454545"/>
                </a:solidFill>
                <a:latin typeface="Gill Sans MT"/>
                <a:cs typeface="Gill Sans MT"/>
              </a:rPr>
              <a:t>can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only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get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emergency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services,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 and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that’s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only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if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they’ve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been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resident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state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certain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period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time.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don’t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qualify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welfare,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any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85">
                <a:solidFill>
                  <a:srgbClr val="454545"/>
                </a:solidFill>
                <a:latin typeface="Gill Sans MT"/>
                <a:cs typeface="Gill Sans MT"/>
              </a:rPr>
              <a:t>cash-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aid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programs,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65">
                <a:solidFill>
                  <a:srgbClr val="454545"/>
                </a:solidFill>
                <a:latin typeface="Gill Sans MT"/>
                <a:cs typeface="Gill Sans MT"/>
              </a:rPr>
              <a:t>or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Section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8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housing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programs.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Gill Sans MT"/>
              <a:cs typeface="Gill Sans MT"/>
            </a:endParaRPr>
          </a:p>
          <a:p>
            <a:pPr algn="just" marL="12700" marR="8255">
              <a:lnSpc>
                <a:spcPct val="125200"/>
              </a:lnSpc>
            </a:pP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"Immigration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law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05">
                <a:solidFill>
                  <a:srgbClr val="454545"/>
                </a:solidFill>
                <a:latin typeface="Gill Sans MT"/>
                <a:cs typeface="Gill Sans MT"/>
              </a:rPr>
              <a:t>has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never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been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logical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05">
                <a:solidFill>
                  <a:srgbClr val="454545"/>
                </a:solidFill>
                <a:latin typeface="Gill Sans MT"/>
                <a:cs typeface="Gill Sans MT"/>
              </a:rPr>
              <a:t>has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lot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bad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rules,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which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most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Americans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don’t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actually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know.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example,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50">
                <a:solidFill>
                  <a:srgbClr val="454545"/>
                </a:solidFill>
                <a:latin typeface="Gill Sans MT"/>
                <a:cs typeface="Gill Sans MT"/>
              </a:rPr>
              <a:t>can</a:t>
            </a:r>
            <a:r>
              <a:rPr dirty="0" sz="3000" spc="-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be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penalized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5">
                <a:solidFill>
                  <a:srgbClr val="454545"/>
                </a:solidFill>
                <a:latin typeface="Gill Sans MT"/>
                <a:cs typeface="Gill Sans MT"/>
              </a:rPr>
              <a:t>stuff</a:t>
            </a:r>
            <a:r>
              <a:rPr dirty="0" sz="3000" spc="-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happened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when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were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little</a:t>
            </a:r>
            <a:r>
              <a:rPr dirty="0" sz="3000" spc="-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kid.</a:t>
            </a:r>
            <a:r>
              <a:rPr dirty="0" sz="3000" spc="-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67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reality</a:t>
            </a:r>
            <a:r>
              <a:rPr dirty="0" sz="3000" spc="-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is,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most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would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prefer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0">
                <a:solidFill>
                  <a:srgbClr val="454545"/>
                </a:solidFill>
                <a:latin typeface="Gill Sans MT"/>
                <a:cs typeface="Gill Sans MT"/>
              </a:rPr>
              <a:t>stay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home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countries,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granted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provided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with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basic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quality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life.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However,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when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experience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certain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level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poverty,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it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creates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motivation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better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000" spc="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circumstances."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Gill Sans MT"/>
              <a:cs typeface="Gill Sans MT"/>
            </a:endParaRPr>
          </a:p>
          <a:p>
            <a:pPr algn="just" marL="12700" marR="13970">
              <a:lnSpc>
                <a:spcPct val="125200"/>
              </a:lnSpc>
            </a:pP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"There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prominent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fear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surrounding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“living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shadows.”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Your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employability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impacted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there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lot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getting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exploited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by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their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jobs.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then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makes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undocumented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people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feel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like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they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not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allowed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basic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human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rights."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6914" y="406406"/>
            <a:ext cx="513334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Participant</a:t>
            </a:r>
            <a:r>
              <a:rPr dirty="0" spc="-30"/>
              <a:t> </a:t>
            </a:r>
            <a:r>
              <a:rPr dirty="0" spc="900"/>
              <a:t>F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92149" y="1511306"/>
            <a:ext cx="17668875" cy="8747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6075">
              <a:lnSpc>
                <a:spcPct val="100000"/>
              </a:lnSpc>
              <a:spcBef>
                <a:spcPts val="100"/>
              </a:spcBef>
            </a:pPr>
            <a:r>
              <a:rPr dirty="0" sz="3000" spc="60" b="1">
                <a:solidFill>
                  <a:srgbClr val="FF0005"/>
                </a:solidFill>
                <a:latin typeface="Century Gothic"/>
                <a:cs typeface="Century Gothic"/>
              </a:rPr>
              <a:t>63,</a:t>
            </a:r>
            <a:r>
              <a:rPr dirty="0" sz="3000" spc="-4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Male,</a:t>
            </a:r>
            <a:r>
              <a:rPr dirty="0" sz="3000" spc="-3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0005"/>
                </a:solidFill>
                <a:latin typeface="Century Gothic"/>
                <a:cs typeface="Century Gothic"/>
              </a:rPr>
              <a:t>Mexican,</a:t>
            </a:r>
            <a:r>
              <a:rPr dirty="0" sz="3000" spc="-4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40" b="1">
                <a:solidFill>
                  <a:srgbClr val="FF0005"/>
                </a:solidFill>
                <a:latin typeface="Century Gothic"/>
                <a:cs typeface="Century Gothic"/>
              </a:rPr>
              <a:t>Some</a:t>
            </a:r>
            <a:r>
              <a:rPr dirty="0" sz="3000" spc="-3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210" b="1">
                <a:solidFill>
                  <a:srgbClr val="FF0005"/>
                </a:solidFill>
                <a:latin typeface="Century Gothic"/>
                <a:cs typeface="Century Gothic"/>
              </a:rPr>
              <a:t>High</a:t>
            </a:r>
            <a:r>
              <a:rPr dirty="0" sz="3000" spc="-3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90" b="1">
                <a:solidFill>
                  <a:srgbClr val="FF0005"/>
                </a:solidFill>
                <a:latin typeface="Century Gothic"/>
                <a:cs typeface="Century Gothic"/>
              </a:rPr>
              <a:t>School</a:t>
            </a:r>
            <a:r>
              <a:rPr dirty="0" sz="3000" spc="-4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05" b="1">
                <a:solidFill>
                  <a:srgbClr val="FF0005"/>
                </a:solidFill>
                <a:latin typeface="Century Gothic"/>
                <a:cs typeface="Century Gothic"/>
              </a:rPr>
              <a:t>Education,</a:t>
            </a:r>
            <a:r>
              <a:rPr dirty="0" sz="3000" spc="-3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75" b="1">
                <a:solidFill>
                  <a:srgbClr val="FF0005"/>
                </a:solidFill>
                <a:latin typeface="Century Gothic"/>
                <a:cs typeface="Century Gothic"/>
              </a:rPr>
              <a:t>Low-</a:t>
            </a:r>
            <a:r>
              <a:rPr dirty="0" sz="3000" spc="45" b="1">
                <a:solidFill>
                  <a:srgbClr val="FF0005"/>
                </a:solidFill>
                <a:latin typeface="Century Gothic"/>
                <a:cs typeface="Century Gothic"/>
              </a:rPr>
              <a:t>Income,</a:t>
            </a:r>
            <a:r>
              <a:rPr dirty="0" sz="3000" spc="-40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14" b="1">
                <a:solidFill>
                  <a:srgbClr val="FF0005"/>
                </a:solidFill>
                <a:latin typeface="Century Gothic"/>
                <a:cs typeface="Century Gothic"/>
              </a:rPr>
              <a:t>Undocumented,</a:t>
            </a:r>
            <a:r>
              <a:rPr dirty="0" sz="3000" spc="-35" b="1">
                <a:solidFill>
                  <a:srgbClr val="FF0005"/>
                </a:solidFill>
                <a:latin typeface="Century Gothic"/>
                <a:cs typeface="Century Gothic"/>
              </a:rPr>
              <a:t> </a:t>
            </a:r>
            <a:r>
              <a:rPr dirty="0" sz="3000" spc="155" b="1">
                <a:solidFill>
                  <a:srgbClr val="FF0005"/>
                </a:solidFill>
                <a:latin typeface="Century Gothic"/>
                <a:cs typeface="Century Gothic"/>
              </a:rPr>
              <a:t>Bilingual</a:t>
            </a:r>
            <a:endParaRPr sz="3000">
              <a:latin typeface="Century Gothic"/>
              <a:cs typeface="Century Gothic"/>
            </a:endParaRPr>
          </a:p>
          <a:p>
            <a:pPr algn="just" marL="12700" marR="6985">
              <a:lnSpc>
                <a:spcPct val="125200"/>
              </a:lnSpc>
              <a:spcBef>
                <a:spcPts val="2295"/>
              </a:spcBef>
            </a:pP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"Too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40">
                <a:solidFill>
                  <a:srgbClr val="454545"/>
                </a:solidFill>
                <a:latin typeface="Gill Sans MT"/>
                <a:cs typeface="Gill Sans MT"/>
              </a:rPr>
              <a:t>many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obstacles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exist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for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9">
                <a:solidFill>
                  <a:srgbClr val="454545"/>
                </a:solidFill>
                <a:latin typeface="Gill Sans MT"/>
                <a:cs typeface="Gill Sans MT"/>
              </a:rPr>
              <a:t>us.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Firstly,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don’t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social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security,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don’t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receive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proper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454545"/>
                </a:solidFill>
                <a:latin typeface="Gill Sans MT"/>
                <a:cs typeface="Gill Sans MT"/>
              </a:rPr>
              <a:t>medical 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attention,</a:t>
            </a:r>
            <a:r>
              <a:rPr dirty="0" sz="3000" spc="5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don’t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receive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fair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wages,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there</a:t>
            </a:r>
            <a:r>
              <a:rPr dirty="0" sz="3000" spc="5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prominent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45">
                <a:solidFill>
                  <a:srgbClr val="454545"/>
                </a:solidFill>
                <a:latin typeface="Gill Sans MT"/>
                <a:cs typeface="Gill Sans MT"/>
              </a:rPr>
              <a:t>language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barrier,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5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aren’t</a:t>
            </a:r>
            <a:r>
              <a:rPr dirty="0" sz="3000" spc="5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granted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enough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educational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opportunities.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Immigrants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come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country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work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hard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5">
                <a:solidFill>
                  <a:srgbClr val="454545"/>
                </a:solidFill>
                <a:latin typeface="Gill Sans MT"/>
                <a:cs typeface="Gill Sans MT"/>
              </a:rPr>
              <a:t>as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454545"/>
                </a:solidFill>
                <a:latin typeface="Gill Sans MT"/>
                <a:cs typeface="Gill Sans MT"/>
              </a:rPr>
              <a:t>result,</a:t>
            </a:r>
            <a:r>
              <a:rPr dirty="0" sz="3000" spc="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people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tend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exploit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95">
                <a:solidFill>
                  <a:srgbClr val="454545"/>
                </a:solidFill>
                <a:latin typeface="Gill Sans MT"/>
                <a:cs typeface="Gill Sans MT"/>
              </a:rPr>
              <a:t>us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because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know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we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exist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shadows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-1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-14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454545"/>
                </a:solidFill>
                <a:latin typeface="Gill Sans MT"/>
                <a:cs typeface="Gill Sans MT"/>
              </a:rPr>
              <a:t>country."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Gill Sans MT"/>
              <a:cs typeface="Gill Sans MT"/>
            </a:endParaRPr>
          </a:p>
          <a:p>
            <a:pPr algn="just" marL="12700" marR="5715">
              <a:lnSpc>
                <a:spcPct val="125200"/>
              </a:lnSpc>
            </a:pP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"Psychologically,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I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wasn't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aware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how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15">
                <a:solidFill>
                  <a:srgbClr val="454545"/>
                </a:solidFill>
                <a:latin typeface="Gill Sans MT"/>
                <a:cs typeface="Gill Sans MT"/>
              </a:rPr>
              <a:t>much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70">
                <a:solidFill>
                  <a:srgbClr val="454545"/>
                </a:solidFill>
                <a:latin typeface="Gill Sans MT"/>
                <a:cs typeface="Gill Sans MT"/>
              </a:rPr>
              <a:t>an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impact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living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undocumented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would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have</a:t>
            </a:r>
            <a:r>
              <a:rPr dirty="0" sz="3000" spc="4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on</a:t>
            </a:r>
            <a:r>
              <a:rPr dirty="0" sz="3000" spc="4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4">
                <a:solidFill>
                  <a:srgbClr val="454545"/>
                </a:solidFill>
                <a:latin typeface="Gill Sans MT"/>
                <a:cs typeface="Gill Sans MT"/>
              </a:rPr>
              <a:t>my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livelihood.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You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are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definitely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more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susceptible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mental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illness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due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fact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454545"/>
                </a:solidFill>
                <a:latin typeface="Gill Sans MT"/>
                <a:cs typeface="Gill Sans MT"/>
              </a:rPr>
              <a:t>you’re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far</a:t>
            </a:r>
            <a:r>
              <a:rPr dirty="0" sz="3000" spc="-1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from</a:t>
            </a:r>
            <a:r>
              <a:rPr dirty="0" sz="3000" spc="-1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loved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ones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constantly</a:t>
            </a:r>
            <a:r>
              <a:rPr dirty="0" sz="3000" spc="-1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fearing</a:t>
            </a:r>
            <a:r>
              <a:rPr dirty="0" sz="3000" spc="-13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deportation."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Gill Sans MT"/>
              <a:cs typeface="Gill Sans MT"/>
            </a:endParaRPr>
          </a:p>
          <a:p>
            <a:pPr algn="just" marL="12700" marR="5080">
              <a:lnSpc>
                <a:spcPct val="125200"/>
              </a:lnSpc>
            </a:pP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"Immigration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05">
                <a:solidFill>
                  <a:srgbClr val="454545"/>
                </a:solidFill>
                <a:latin typeface="Gill Sans MT"/>
                <a:cs typeface="Gill Sans MT"/>
              </a:rPr>
              <a:t>has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been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great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service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country,</a:t>
            </a:r>
            <a:r>
              <a:rPr dirty="0" sz="3000" spc="18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0">
                <a:solidFill>
                  <a:srgbClr val="454545"/>
                </a:solidFill>
                <a:latin typeface="Gill Sans MT"/>
                <a:cs typeface="Gill Sans MT"/>
              </a:rPr>
              <a:t>something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they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can't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afford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lose,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it’s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454545"/>
                </a:solidFill>
                <a:latin typeface="Gill Sans MT"/>
                <a:cs typeface="Gill Sans MT"/>
              </a:rPr>
              <a:t>like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recruiting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workforce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454545"/>
                </a:solidFill>
                <a:latin typeface="Gill Sans MT"/>
                <a:cs typeface="Gill Sans MT"/>
              </a:rPr>
              <a:t>from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around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world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able-</a:t>
            </a:r>
            <a:r>
              <a:rPr dirty="0" sz="3000" spc="105">
                <a:solidFill>
                  <a:srgbClr val="454545"/>
                </a:solidFill>
                <a:latin typeface="Gill Sans MT"/>
                <a:cs typeface="Gill Sans MT"/>
              </a:rPr>
              <a:t>bodied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454545"/>
                </a:solidFill>
                <a:latin typeface="Gill Sans MT"/>
                <a:cs typeface="Gill Sans MT"/>
              </a:rPr>
              <a:t>ready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0">
                <a:solidFill>
                  <a:srgbClr val="454545"/>
                </a:solidFill>
                <a:latin typeface="Gill Sans MT"/>
                <a:cs typeface="Gill Sans MT"/>
              </a:rPr>
              <a:t>commit.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2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United</a:t>
            </a:r>
            <a:r>
              <a:rPr dirty="0" sz="3000" spc="-2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90">
                <a:solidFill>
                  <a:srgbClr val="454545"/>
                </a:solidFill>
                <a:latin typeface="Gill Sans MT"/>
                <a:cs typeface="Gill Sans MT"/>
              </a:rPr>
              <a:t>States </a:t>
            </a:r>
            <a:r>
              <a:rPr dirty="0" sz="3000" spc="100">
                <a:solidFill>
                  <a:srgbClr val="454545"/>
                </a:solidFill>
                <a:latin typeface="Gill Sans MT"/>
                <a:cs typeface="Gill Sans MT"/>
              </a:rPr>
              <a:t>contributes</a:t>
            </a:r>
            <a:r>
              <a:rPr dirty="0" sz="300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45">
                <a:solidFill>
                  <a:srgbClr val="454545"/>
                </a:solidFill>
                <a:latin typeface="Gill Sans MT"/>
                <a:cs typeface="Gill Sans MT"/>
              </a:rPr>
              <a:t>corruption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454545"/>
                </a:solidFill>
                <a:latin typeface="Gill Sans MT"/>
                <a:cs typeface="Gill Sans MT"/>
              </a:rPr>
              <a:t>in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our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85">
                <a:solidFill>
                  <a:srgbClr val="454545"/>
                </a:solidFill>
                <a:latin typeface="Gill Sans MT"/>
                <a:cs typeface="Gill Sans MT"/>
              </a:rPr>
              <a:t>homelands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25">
                <a:solidFill>
                  <a:srgbClr val="454545"/>
                </a:solidFill>
                <a:latin typeface="Gill Sans MT"/>
                <a:cs typeface="Gill Sans MT"/>
              </a:rPr>
              <a:t>and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then</a:t>
            </a:r>
            <a:r>
              <a:rPr dirty="0" sz="3000" spc="-4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454545"/>
                </a:solidFill>
                <a:latin typeface="Gill Sans MT"/>
                <a:cs typeface="Gill Sans MT"/>
              </a:rPr>
              <a:t>refuses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let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95">
                <a:solidFill>
                  <a:srgbClr val="454545"/>
                </a:solidFill>
                <a:latin typeface="Gill Sans MT"/>
                <a:cs typeface="Gill Sans MT"/>
              </a:rPr>
              <a:t>us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0">
                <a:solidFill>
                  <a:srgbClr val="454545"/>
                </a:solidFill>
                <a:latin typeface="Gill Sans MT"/>
                <a:cs typeface="Gill Sans MT"/>
              </a:rPr>
              <a:t>immigrate.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However,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</a:t>
            </a:r>
            <a:r>
              <a:rPr dirty="0" sz="3000" spc="-3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65">
                <a:solidFill>
                  <a:srgbClr val="454545"/>
                </a:solidFill>
                <a:latin typeface="Gill Sans MT"/>
                <a:cs typeface="Gill Sans MT"/>
              </a:rPr>
              <a:t>reality </a:t>
            </a:r>
            <a:r>
              <a:rPr dirty="0" sz="3000" spc="235">
                <a:solidFill>
                  <a:srgbClr val="454545"/>
                </a:solidFill>
                <a:latin typeface="Gill Sans MT"/>
                <a:cs typeface="Gill Sans MT"/>
              </a:rPr>
              <a:t>is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the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454545"/>
                </a:solidFill>
                <a:latin typeface="Gill Sans MT"/>
                <a:cs typeface="Gill Sans MT"/>
              </a:rPr>
              <a:t>United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200">
                <a:solidFill>
                  <a:srgbClr val="454545"/>
                </a:solidFill>
                <a:latin typeface="Gill Sans MT"/>
                <a:cs typeface="Gill Sans MT"/>
              </a:rPr>
              <a:t>States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454545"/>
                </a:solidFill>
                <a:latin typeface="Gill Sans MT"/>
                <a:cs typeface="Gill Sans MT"/>
              </a:rPr>
              <a:t>will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454545"/>
                </a:solidFill>
                <a:latin typeface="Gill Sans MT"/>
                <a:cs typeface="Gill Sans MT"/>
              </a:rPr>
              <a:t>never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454545"/>
                </a:solidFill>
                <a:latin typeface="Gill Sans MT"/>
                <a:cs typeface="Gill Sans MT"/>
              </a:rPr>
              <a:t>be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able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454545"/>
                </a:solidFill>
                <a:latin typeface="Gill Sans MT"/>
                <a:cs typeface="Gill Sans MT"/>
              </a:rPr>
              <a:t>stop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the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influx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immigrants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454545"/>
                </a:solidFill>
                <a:latin typeface="Gill Sans MT"/>
                <a:cs typeface="Gill Sans MT"/>
              </a:rPr>
              <a:t>that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come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to</a:t>
            </a:r>
            <a:r>
              <a:rPr dirty="0" sz="3000" spc="9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454545"/>
                </a:solidFill>
                <a:latin typeface="Gill Sans MT"/>
                <a:cs typeface="Gill Sans MT"/>
              </a:rPr>
              <a:t>this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country</a:t>
            </a:r>
            <a:r>
              <a:rPr dirty="0" sz="3000" spc="9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454545"/>
                </a:solidFill>
                <a:latin typeface="Gill Sans MT"/>
                <a:cs typeface="Gill Sans MT"/>
              </a:rPr>
              <a:t>in </a:t>
            </a:r>
            <a:r>
              <a:rPr dirty="0" sz="3000" spc="175">
                <a:solidFill>
                  <a:srgbClr val="454545"/>
                </a:solidFill>
                <a:latin typeface="Gill Sans MT"/>
                <a:cs typeface="Gill Sans MT"/>
              </a:rPr>
              <a:t>search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454545"/>
                </a:solidFill>
                <a:latin typeface="Gill Sans MT"/>
                <a:cs typeface="Gill Sans MT"/>
              </a:rPr>
              <a:t>of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370">
                <a:solidFill>
                  <a:srgbClr val="454545"/>
                </a:solidFill>
                <a:latin typeface="Gill Sans MT"/>
                <a:cs typeface="Gill Sans MT"/>
              </a:rPr>
              <a:t>a</a:t>
            </a:r>
            <a:r>
              <a:rPr dirty="0" sz="3000" spc="-105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454545"/>
                </a:solidFill>
                <a:latin typeface="Gill Sans MT"/>
                <a:cs typeface="Gill Sans MT"/>
              </a:rPr>
              <a:t>better</a:t>
            </a:r>
            <a:r>
              <a:rPr dirty="0" sz="3000" spc="-100">
                <a:solidFill>
                  <a:srgbClr val="454545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454545"/>
                </a:solidFill>
                <a:latin typeface="Gill Sans MT"/>
                <a:cs typeface="Gill Sans MT"/>
              </a:rPr>
              <a:t>life."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2022-04-22T18:21:36Z</dcterms:created>
  <dcterms:modified xsi:type="dcterms:W3CDTF">2022-04-22T18:21:36Z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2022-04-16T00:00:00Z</vt:filetime>
  </property>
  <property fmtid="{D5CDD505-2E9C-101B-9397-08002B2CF9AE}" pid="3" name="Creator">
    <vt:lpwstr>Chromium</vt:lpwstr>
  </property>
  <property fmtid="{D5CDD505-2E9C-101B-9397-08002B2CF9AE}" pid="4" name="LastSaved">
    <vt:filetime>2022-04-22T00:00:00Z</vt:filetime>
  </property>
</Properties>
</file>