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4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302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3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4" r:id="rId4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da Munoz" initials="" lastIdx="1" clrIdx="0"/>
  <p:cmAuthor id="1" name="Noelle W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74900"/>
  </p:normalViewPr>
  <p:slideViewPr>
    <p:cSldViewPr snapToGrid="0">
      <p:cViewPr varScale="1">
        <p:scale>
          <a:sx n="94" d="100"/>
          <a:sy n="94" d="100"/>
        </p:scale>
        <p:origin x="263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07T20:53:07.199" idx="1">
    <p:pos x="6000" y="0"/>
    <p:text>+noellewon@gmail.com 
Which sub-dimension do we want to focus on?  I can add a box around it.</p:text>
  </p:cm>
  <p:cm authorId="1" dt="2019-01-07T20:53:07.199" idx="1">
    <p:pos x="6000" y="0"/>
    <p:text>I think we had said we were going to use P5.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Read framework and overview of 5D+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CT’s: What does CEC2 look like in your classroom?  </a:t>
            </a:r>
            <a:endParaRPr dirty="0"/>
          </a:p>
        </p:txBody>
      </p:sp>
      <p:sp>
        <p:nvSpPr>
          <p:cNvPr id="258" name="Google Shape;258;p12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/>
              <a:t>Ronda’s slide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/>
              <a:t>Ronda’s slide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Candidates must understand that they will be provided with the opportunity to solo teach and have full responsibility for the classroom. They are also expected to develop a collaborative working relationship with their cooperating teacher and university supervisor.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9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dirty="0"/>
          </a:p>
        </p:txBody>
      </p:sp>
      <p:sp>
        <p:nvSpPr>
          <p:cNvPr id="322" name="Google Shape;3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d3fa8d3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d3fa8d3f3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4d3fa8d3f3_0_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Review what the observing teacher (either cooperating teacher or teacher candidate) can be observing for.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Co-Teaching Actions handout.</a:t>
            </a:r>
            <a:endParaRPr dirty="0"/>
          </a:p>
        </p:txBody>
      </p:sp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student teaching, a cooperating teacher and a university supervisor support the development of a teacher candidate.  These three individuals form a triad.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member of the triad has particular roles that provide the foundation for a successful student teaching experience. Because the triad works together it is important to know the responsibilities and expectations for each member. </a:t>
            </a:r>
            <a:endParaRPr/>
          </a:p>
        </p:txBody>
      </p:sp>
      <p:sp>
        <p:nvSpPr>
          <p:cNvPr id="363" name="Google Shape;363;p2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c14e1a4d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c14e1a4d8_0_3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4c14e1a4d8_0_3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84" name="Google Shape;384;p2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85" name="Google Shape;385;p28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UTILIZE YOUR STUDENT TEACHERS- WHAT SKILLS CAN BE PRACTICED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99" name="Google Shape;399;p3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400" name="Google Shape;400;p3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27" name="Google Shape;427;p3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UNPACK “DISCIPLINE SPECIFIC MEANING MAKING.”</a:t>
            </a:r>
            <a:endParaRPr/>
          </a:p>
        </p:txBody>
      </p:sp>
      <p:sp>
        <p:nvSpPr>
          <p:cNvPr id="428" name="Google Shape;428;p34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43" name="Google Shape;443;p3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RONDA WILL ADD SCREEN SHOT OF VIDEO AND ASK CTs APPLICATION QUESTIONS</a:t>
            </a:r>
            <a:endParaRPr/>
          </a:p>
        </p:txBody>
      </p:sp>
      <p:sp>
        <p:nvSpPr>
          <p:cNvPr id="444" name="Google Shape;444;p36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DO THIS EFFECTIVELY AND WHAT MIGHT BE THE BENEFITS?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c14e1a4d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c14e1a4d8_0_5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4c14e1a4d8_0_5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c14e1a4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4c14e1a4d8_0_5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4c14e1a4d8_0_5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Explain TPAs</a:t>
            </a:r>
            <a:endParaRPr/>
          </a:p>
        </p:txBody>
      </p:sp>
      <p:sp>
        <p:nvSpPr>
          <p:cNvPr id="238" name="Google Shape;238;p9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3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c14e1a4d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c14e1a4d8_0_1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4c14e1a4d8_0_1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550" tIns="46775" rIns="93550" bIns="46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1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4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031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8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357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387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eUa_cdaC6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eUa_cdaC6w" TargetMode="Externa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rprg1r7kS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LhdUYnK6Ss" TargetMode="Externa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Li4LiUopw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stan.edu/teachered/teaching-performance-assessm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ctrTitle"/>
          </p:nvPr>
        </p:nvSpPr>
        <p:spPr>
          <a:xfrm>
            <a:off x="-1" y="1845405"/>
            <a:ext cx="9144001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omic Sans MS"/>
              <a:buNone/>
            </a:pPr>
            <a:br>
              <a:rPr lang="en-US" sz="3959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77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Cooperating Teacher Training:</a:t>
            </a:r>
            <a:br>
              <a:rPr lang="en-US" sz="477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77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Overview of Co-teaching and the Phase-in Schedule</a:t>
            </a:r>
            <a:endParaRPr sz="4770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0" y="6328596"/>
            <a:ext cx="8610599" cy="12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"/>
              <a:buFont typeface="Comic Sans MS"/>
              <a:buNone/>
            </a:pPr>
            <a:r>
              <a:rPr lang="en-US" sz="1400" b="0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Adapted from The Academy for Co-Teaching and Collaboration at St. Cloud State University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-1074787" y="4657154"/>
            <a:ext cx="4763810" cy="1428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400"/>
              <a:buFont typeface="Comic Sans M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600"/>
              <a:buFont typeface="Comic Sans MS"/>
              <a:buNone/>
            </a:pPr>
            <a:endParaRPr sz="2400" b="0" i="0" u="none" strike="noStrike" cap="none" dirty="0">
              <a:solidFill>
                <a:srgbClr val="0E01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2400"/>
              <a:buFont typeface="Comic Sans MS"/>
              <a:buNone/>
            </a:pPr>
            <a:r>
              <a:rPr lang="en-US" sz="2400" b="0" i="0" u="none" strike="noStrike" cap="none" dirty="0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(MSCP)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2400"/>
              <a:buFont typeface="Comic Sans MS"/>
              <a:buNone/>
            </a:pPr>
            <a:r>
              <a:rPr lang="en-US" sz="2400" dirty="0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Completion time: 2 hours</a:t>
            </a:r>
            <a:endParaRPr sz="2400" b="0" i="0" u="none" strike="noStrike" cap="none" dirty="0">
              <a:solidFill>
                <a:srgbClr val="0E01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964" y="144862"/>
            <a:ext cx="3499291" cy="1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9442267-8351-FC4B-84F1-8D8D0F2F598E}"/>
              </a:ext>
            </a:extLst>
          </p:cNvPr>
          <p:cNvSpPr/>
          <p:nvPr/>
        </p:nvSpPr>
        <p:spPr>
          <a:xfrm>
            <a:off x="3759200" y="5212049"/>
            <a:ext cx="4978400" cy="87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refer to your copies of the Phase-In Schedule, 5D+ Framework, and 5D+ Rubric throughout this training.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1386090" y="0"/>
            <a:ext cx="6571343" cy="10492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dirty="0"/>
              <a:t>Formal Observation</a:t>
            </a:r>
            <a:endParaRPr dirty="0"/>
          </a:p>
        </p:txBody>
      </p:sp>
      <p:pic>
        <p:nvPicPr>
          <p:cNvPr id="254" name="Google Shape;2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04" y="1049235"/>
            <a:ext cx="8051620" cy="580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5D+ Focus</a:t>
            </a:r>
            <a:endParaRPr/>
          </a:p>
        </p:txBody>
      </p:sp>
      <p:pic>
        <p:nvPicPr>
          <p:cNvPr id="261" name="Google Shape;261;p23" descr="Screen Shot 2017-08-11 at 4.35.04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093" y="1015750"/>
            <a:ext cx="7624987" cy="58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/>
          <p:nvPr/>
        </p:nvSpPr>
        <p:spPr>
          <a:xfrm>
            <a:off x="4460000" y="3051725"/>
            <a:ext cx="1787100" cy="687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64D16F-956B-5542-A64B-D906DADF95BA}"/>
              </a:ext>
            </a:extLst>
          </p:cNvPr>
          <p:cNvSpPr/>
          <p:nvPr/>
        </p:nvSpPr>
        <p:spPr>
          <a:xfrm>
            <a:off x="4612944" y="228600"/>
            <a:ext cx="4223208" cy="758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200"/>
            </a:pPr>
            <a:r>
              <a:rPr lang="en-US" dirty="0"/>
              <a:t>Read framework and overview of 5D+</a:t>
            </a:r>
          </a:p>
          <a:p>
            <a:pPr lvl="0">
              <a:buClr>
                <a:schemeClr val="dk1"/>
              </a:buClr>
              <a:buSzPts val="1200"/>
            </a:pPr>
            <a:r>
              <a:rPr lang="en-US" dirty="0"/>
              <a:t>CT’s: What does CEC2 look like in your classroom?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628650" y="228601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200"/>
              <a:buFont typeface="Comic Sans MS"/>
              <a:buNone/>
            </a:pPr>
            <a:r>
              <a:rPr lang="en-US" sz="4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Co-Teaching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idx="1"/>
          </p:nvPr>
        </p:nvSpPr>
        <p:spPr>
          <a:xfrm>
            <a:off x="237750" y="1516425"/>
            <a:ext cx="86685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0988" marR="0" lvl="0" indent="-158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…is defined as two teachers (cooperating teacher and teacher candidate) working together with groups of students</a:t>
            </a:r>
            <a:r>
              <a:rPr lang="en-US" sz="2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--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sharing the planning, organization, delivery and assessment  of instruction, as well as the</a:t>
            </a:r>
            <a:r>
              <a:rPr lang="en-US" sz="2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space.</a:t>
            </a:r>
            <a:endParaRPr sz="2400"/>
          </a:p>
          <a:p>
            <a:pPr marL="171450" marR="0" lvl="0" indent="-6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3825" marR="0" lvl="0" indent="-9525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700"/>
              <a:buFont typeface="Arial"/>
              <a:buNone/>
            </a:pPr>
            <a:r>
              <a:rPr lang="en-US" sz="2400" b="0" i="1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Both teachers are </a:t>
            </a:r>
            <a:r>
              <a:rPr lang="en-US" sz="2400" b="1" i="1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actively</a:t>
            </a:r>
            <a:r>
              <a:rPr lang="en-US" sz="2400" b="0" i="1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involved and engaged      </a:t>
            </a:r>
            <a:endParaRPr sz="2400"/>
          </a:p>
          <a:p>
            <a:pPr marL="123825" marR="0" lvl="0" indent="-9525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700"/>
              <a:buFont typeface="Arial"/>
              <a:buNone/>
            </a:pPr>
            <a:r>
              <a:rPr lang="en-US" sz="2400" b="0" i="1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</a:t>
            </a:r>
            <a:r>
              <a:rPr lang="en-US" sz="2400" b="1" i="1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aspects</a:t>
            </a:r>
            <a:r>
              <a:rPr lang="en-US" sz="2400" b="0" i="1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instruction</a:t>
            </a:r>
            <a:endParaRPr sz="2400"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  <p:pic>
        <p:nvPicPr>
          <p:cNvPr id="270" name="Google Shape;2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763" y="4263425"/>
            <a:ext cx="311467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title"/>
          </p:nvPr>
        </p:nvSpPr>
        <p:spPr>
          <a:xfrm>
            <a:off x="0" y="320675"/>
            <a:ext cx="9144000" cy="97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omic Sans MS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Co-Teaching is an Attitude</a:t>
            </a:r>
            <a:endParaRPr/>
          </a:p>
        </p:txBody>
      </p:sp>
      <p:sp>
        <p:nvSpPr>
          <p:cNvPr id="276" name="Google Shape;276;p25"/>
          <p:cNvSpPr/>
          <p:nvPr/>
        </p:nvSpPr>
        <p:spPr>
          <a:xfrm>
            <a:off x="0" y="1478800"/>
            <a:ext cx="9144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Comic Sans MS"/>
              <a:buNone/>
            </a:pPr>
            <a:r>
              <a:rPr lang="en-US" sz="24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r>
              <a:rPr lang="en-US" sz="2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sharing the</a:t>
            </a:r>
            <a:r>
              <a:rPr lang="en-US" sz="2400"/>
              <a:t>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classroom and students!</a:t>
            </a:r>
            <a:endParaRPr sz="3000"/>
          </a:p>
        </p:txBody>
      </p:sp>
      <p:sp>
        <p:nvSpPr>
          <p:cNvPr id="277" name="Google Shape;277;p25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725" y="3429005"/>
            <a:ext cx="4713375" cy="24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/>
          <p:nvPr/>
        </p:nvSpPr>
        <p:spPr>
          <a:xfrm>
            <a:off x="237550" y="2085650"/>
            <a:ext cx="49368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Comic Sans MS"/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Co-Teachers must always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Comic Sans MS"/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thinking…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"/>
              <a:buFont typeface="Comic Sans MS"/>
              <a:buNone/>
            </a:pPr>
            <a:r>
              <a:rPr lang="en-US" sz="3000" b="0" i="0" u="none" strike="noStrike" cap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omic Sans MS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WE’RE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omic Sans MS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BOTH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Comic Sans MS"/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TEACHING!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341669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1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Co-Teach?</a:t>
            </a:r>
            <a:endParaRPr/>
          </a:p>
        </p:txBody>
      </p:sp>
      <p:sp>
        <p:nvSpPr>
          <p:cNvPr id="285" name="Google Shape;285;p26"/>
          <p:cNvSpPr txBox="1">
            <a:spLocks noGrp="1"/>
          </p:cNvSpPr>
          <p:nvPr>
            <p:ph idx="1"/>
          </p:nvPr>
        </p:nvSpPr>
        <p:spPr>
          <a:xfrm>
            <a:off x="604246" y="1829282"/>
            <a:ext cx="83820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Consistent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lassroom 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anagement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endParaRPr sz="2400" dirty="0"/>
          </a:p>
          <a:p>
            <a:pPr marL="548640" marR="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Greater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 participation and engagement,</a:t>
            </a:r>
            <a:endParaRPr sz="2400" b="1" dirty="0"/>
          </a:p>
          <a:p>
            <a:pPr marL="548640" marR="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•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Enhanced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collaboration skills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</a:t>
            </a:r>
            <a:endParaRPr sz="2400" dirty="0"/>
          </a:p>
          <a:p>
            <a:pPr marL="548640" marR="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•"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 instructional options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all students</a:t>
            </a:r>
            <a:endParaRPr sz="2400" dirty="0"/>
          </a:p>
          <a:p>
            <a:pPr marL="514350" marR="0" lvl="1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ts val="300"/>
              <a:buFont typeface="Noto Sans Symbols"/>
              <a:buNone/>
            </a:pPr>
            <a:endParaRPr sz="1200" b="0" i="0" u="none" strike="noStrike" cap="none" dirty="0">
              <a:solidFill>
                <a:srgbClr val="0E01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  <p:pic>
        <p:nvPicPr>
          <p:cNvPr id="287" name="Google Shape;2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538" y="3325875"/>
            <a:ext cx="4384923" cy="282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9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025E"/>
              </a:buClr>
              <a:buSzPts val="990"/>
              <a:buFont typeface="Comic Sans MS"/>
              <a:buNone/>
            </a:pPr>
            <a:r>
              <a:rPr lang="en-US" sz="3959" b="0" i="0" u="none" strike="noStrike" cap="none">
                <a:solidFill>
                  <a:srgbClr val="29025E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Benefits to Cooperating Teachers</a:t>
            </a:r>
            <a:br>
              <a:rPr lang="en-US" sz="3959" b="0" i="0" u="none" strike="noStrike" cap="none">
                <a:solidFill>
                  <a:srgbClr val="29025E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b="0" i="0" u="none" strike="noStrike" cap="none">
                <a:solidFill>
                  <a:srgbClr val="29025E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of Experience Survey</a:t>
            </a:r>
            <a:br>
              <a:rPr lang="en-US" sz="1800" b="0" i="0" u="none" strike="noStrike" cap="none">
                <a:solidFill>
                  <a:srgbClr val="29025E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260" b="0" i="0" u="none" strike="noStrike" cap="none">
                <a:solidFill>
                  <a:srgbClr val="29025E"/>
                </a:solidFill>
                <a:latin typeface="Comic Sans MS"/>
                <a:ea typeface="Comic Sans MS"/>
                <a:cs typeface="Comic Sans MS"/>
                <a:sym typeface="Comic Sans MS"/>
              </a:rPr>
              <a:t>(N=279)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idx="1"/>
          </p:nvPr>
        </p:nvSpPr>
        <p:spPr>
          <a:xfrm>
            <a:off x="190500" y="1487797"/>
            <a:ext cx="8763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48"/>
              <a:buFont typeface="Noto Sans Symbols"/>
              <a:buNone/>
            </a:pPr>
            <a:r>
              <a:rPr lang="en-US" sz="259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Cooperating Teachers indicate that Co-Teaching led to: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8"/>
              <a:buFont typeface="Noto Sans Symbols"/>
              <a:buNone/>
            </a:pPr>
            <a:endParaRPr sz="832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2762" marR="0" lvl="0" indent="-3222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61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Ability to reach more students, particularly those with high needs (93.5%)</a:t>
            </a:r>
            <a:endParaRPr dirty="0"/>
          </a:p>
          <a:p>
            <a:pPr marL="512762" marR="0" lvl="0" indent="-3476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5"/>
              <a:buFont typeface="Arial"/>
              <a:buNone/>
            </a:pPr>
            <a:endParaRPr sz="1820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2762" marR="0" lvl="0" indent="-3222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61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Better relationship with their teacher candidate (91%)</a:t>
            </a:r>
            <a:endParaRPr dirty="0"/>
          </a:p>
          <a:p>
            <a:pPr marL="512762" marR="0" lvl="0" indent="-3476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5"/>
              <a:buFont typeface="Arial"/>
              <a:buNone/>
            </a:pPr>
            <a:endParaRPr sz="1820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2762" marR="0" lvl="0" indent="-3222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61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Experienced professional growth (89.2%)</a:t>
            </a:r>
            <a:endParaRPr dirty="0"/>
          </a:p>
          <a:p>
            <a:pPr marL="512762" marR="0" lvl="0" indent="-3476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5"/>
              <a:buFont typeface="Arial"/>
              <a:buNone/>
            </a:pPr>
            <a:endParaRPr sz="1820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2762" marR="0" lvl="0" indent="-3222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61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Enhanced energy for teaching (87.8%)</a:t>
            </a:r>
            <a:endParaRPr dirty="0"/>
          </a:p>
          <a:p>
            <a:pPr marL="512762" marR="0" lvl="0" indent="-3476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5"/>
              <a:buFont typeface="Arial"/>
              <a:buNone/>
            </a:pPr>
            <a:endParaRPr sz="1820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2762" marR="0" lvl="0" indent="-3222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61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Hosting a candidate without giving up my classroom (87.1%)</a:t>
            </a:r>
            <a:endParaRPr dirty="0"/>
          </a:p>
          <a:p>
            <a:pPr marL="512762" marR="0" lvl="0" indent="-3476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5"/>
              <a:buFont typeface="Arial"/>
              <a:buNone/>
            </a:pPr>
            <a:endParaRPr sz="1820" b="0" i="0" u="none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12762" marR="0" lvl="0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61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 candidate had a better experience than they would have through with a traditional model (81.7%)</a:t>
            </a:r>
            <a:endParaRPr dirty="0"/>
          </a:p>
        </p:txBody>
      </p:sp>
      <p:sp>
        <p:nvSpPr>
          <p:cNvPr id="303" name="Google Shape;303;p28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97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025E"/>
              </a:buClr>
              <a:buSzPts val="1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29025E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Benefits to K-12 Students</a:t>
            </a:r>
            <a:br>
              <a:rPr lang="en-US" sz="4000" b="0" i="0" u="none" strike="noStrike" cap="none">
                <a:solidFill>
                  <a:srgbClr val="29025E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Focus Groups (N=546)</a:t>
            </a:r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idx="1"/>
          </p:nvPr>
        </p:nvSpPr>
        <p:spPr>
          <a:xfrm>
            <a:off x="265643" y="1830113"/>
            <a:ext cx="6819300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●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Increased student engaged time</a:t>
            </a:r>
            <a:endParaRPr sz="2400"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●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Able to work in smaller groups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●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Receive more individual attention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●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questions answered faster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●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papers and grades back faster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●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behave better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●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Fewer class disruptions (for passing out papers, having projects checked, other housekeeping tasks)</a:t>
            </a:r>
            <a:endParaRPr dirty="0"/>
          </a:p>
        </p:txBody>
      </p:sp>
      <p:sp>
        <p:nvSpPr>
          <p:cNvPr id="310" name="Google Shape;310;p29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  <p:pic>
        <p:nvPicPr>
          <p:cNvPr id="311" name="Google Shape;3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988" y="1830113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150"/>
              <a:buFont typeface="Comic Sans MS"/>
              <a:buNone/>
            </a:pPr>
            <a:r>
              <a:rPr lang="en-US" sz="3000" b="1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</a:t>
            </a:r>
            <a:r>
              <a:rPr lang="en-US" sz="3000" b="1" i="1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CO-TEACHING </a:t>
            </a:r>
            <a:r>
              <a:rPr lang="en-US" sz="3000" b="1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like…</a:t>
            </a:r>
            <a:endParaRPr sz="3000"/>
          </a:p>
        </p:txBody>
      </p:sp>
      <p:sp>
        <p:nvSpPr>
          <p:cNvPr id="318" name="Google Shape;318;p30"/>
          <p:cNvSpPr txBox="1">
            <a:spLocks noGrp="1"/>
          </p:cNvSpPr>
          <p:nvPr>
            <p:ph idx="1"/>
          </p:nvPr>
        </p:nvSpPr>
        <p:spPr>
          <a:xfrm>
            <a:off x="0" y="1223749"/>
            <a:ext cx="9144000" cy="461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Noto Sans Symbols"/>
              <a:buNone/>
            </a:pPr>
            <a:r>
              <a:rPr lang="en-US" sz="3200" b="1" i="1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 Candidates </a:t>
            </a:r>
            <a:r>
              <a:rPr lang="en-US" sz="3200" b="1" i="1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</a:t>
            </a:r>
            <a:r>
              <a:rPr lang="en-US" sz="3200" b="1" i="1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 expected to: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225"/>
              <a:buFont typeface="Noto Sans Symbols"/>
              <a:buNone/>
            </a:pPr>
            <a:endParaRPr sz="900" b="1" i="0" u="none" strike="noStrike" cap="none">
              <a:solidFill>
                <a:srgbClr val="833C0B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92150" marR="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Contribute ideas</a:t>
            </a:r>
            <a:r>
              <a:rPr lang="en-US" sz="2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from the very beginning of the experience,</a:t>
            </a:r>
            <a:endParaRPr/>
          </a:p>
          <a:p>
            <a:pPr marL="692150" marR="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Engage with students,</a:t>
            </a:r>
            <a:r>
              <a:rPr lang="en-US" sz="2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assisting with their learning  from the very first day,</a:t>
            </a:r>
            <a:endParaRPr/>
          </a:p>
          <a:p>
            <a:pPr marL="692150" marR="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expected to </a:t>
            </a:r>
            <a:r>
              <a:rPr lang="en-US" sz="2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on full leadership in all 3 areas</a:t>
            </a:r>
            <a:r>
              <a:rPr lang="en-US" sz="2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(planning, instruction &amp; assessment),</a:t>
            </a:r>
            <a:endParaRPr/>
          </a:p>
          <a:p>
            <a:pPr marL="692150" marR="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Demonstrate competencies </a:t>
            </a:r>
            <a:r>
              <a:rPr lang="en-US" sz="2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a teacher, and </a:t>
            </a:r>
            <a:endParaRPr/>
          </a:p>
          <a:p>
            <a:pPr marL="692150" marR="0" lvl="0" indent="-349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</a:t>
            </a:r>
            <a:r>
              <a:rPr lang="en-US" sz="2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opportunities to teach alone</a:t>
            </a:r>
            <a:endParaRPr b="1"/>
          </a:p>
        </p:txBody>
      </p:sp>
      <p:sp>
        <p:nvSpPr>
          <p:cNvPr id="319" name="Google Shape;319;p30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>
            <a:spLocks noGrp="1"/>
          </p:cNvSpPr>
          <p:nvPr>
            <p:ph type="title"/>
          </p:nvPr>
        </p:nvSpPr>
        <p:spPr>
          <a:xfrm>
            <a:off x="181075" y="228600"/>
            <a:ext cx="8736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000"/>
              <a:buFont typeface="Comic Sans MS"/>
              <a:buNone/>
            </a:pPr>
            <a:r>
              <a:rPr lang="en-US" sz="34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Co-Teaching</a:t>
            </a:r>
            <a:r>
              <a:rPr lang="en-US" sz="3400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4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Strategies/Approaches</a:t>
            </a:r>
            <a:endParaRPr sz="3400"/>
          </a:p>
        </p:txBody>
      </p:sp>
      <p:sp>
        <p:nvSpPr>
          <p:cNvPr id="325" name="Google Shape;325;p31"/>
          <p:cNvSpPr txBox="1">
            <a:spLocks noGrp="1"/>
          </p:cNvSpPr>
          <p:nvPr>
            <p:ph idx="1"/>
          </p:nvPr>
        </p:nvSpPr>
        <p:spPr>
          <a:xfrm>
            <a:off x="0" y="1894764"/>
            <a:ext cx="9144000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69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Teach, One Observe</a:t>
            </a:r>
            <a:endParaRPr dirty="0"/>
          </a:p>
          <a:p>
            <a:pPr marL="796925" marR="0" lvl="0" indent="-339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Teach, One Assist</a:t>
            </a:r>
            <a:endParaRPr dirty="0"/>
          </a:p>
          <a:p>
            <a:pPr marL="796925" marR="0" lvl="0" indent="-339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Station Teaching</a:t>
            </a:r>
            <a:endParaRPr dirty="0"/>
          </a:p>
          <a:p>
            <a:pPr marL="796925" marR="0" lvl="0" indent="-339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Parallel Teaching</a:t>
            </a:r>
            <a:endParaRPr dirty="0"/>
          </a:p>
          <a:p>
            <a:pPr marL="796925" marR="0" lvl="0" indent="-339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Alternative/Differentiated Teaching</a:t>
            </a:r>
            <a:endParaRPr dirty="0"/>
          </a:p>
          <a:p>
            <a:pPr marL="796925" marR="0" lvl="0" indent="-339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Teaching</a:t>
            </a:r>
            <a:endParaRPr dirty="0"/>
          </a:p>
        </p:txBody>
      </p:sp>
      <p:sp>
        <p:nvSpPr>
          <p:cNvPr id="326" name="Google Shape;326;p31"/>
          <p:cNvSpPr txBox="1"/>
          <p:nvPr/>
        </p:nvSpPr>
        <p:spPr>
          <a:xfrm>
            <a:off x="2133600" y="6457950"/>
            <a:ext cx="70104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2014, The Academy for Co-Teaching and Collaboration at St. Cloud State University,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495300" y="219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350"/>
              <a:buFont typeface="Comic Sans MS"/>
              <a:buNone/>
            </a:pPr>
            <a:r>
              <a:rPr lang="en-US" sz="5400" b="0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Teach, One Assist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idx="1"/>
          </p:nvPr>
        </p:nvSpPr>
        <p:spPr>
          <a:xfrm>
            <a:off x="457200" y="1981199"/>
            <a:ext cx="8305799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teacher has primary instructional responsibility while the other assists students’ with their work, monitors behaviors, or corrects assignments.  </a:t>
            </a:r>
            <a:endParaRPr/>
          </a:p>
        </p:txBody>
      </p:sp>
      <p:sp>
        <p:nvSpPr>
          <p:cNvPr id="333" name="Google Shape;333;p32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ROLES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425" y="2223875"/>
            <a:ext cx="5408450" cy="30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Georgia"/>
              <a:buNone/>
            </a:pPr>
            <a:r>
              <a:rPr lang="en-US" sz="3600" i="1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Teach, One Assist</a:t>
            </a:r>
            <a:endParaRPr/>
          </a:p>
        </p:txBody>
      </p:sp>
      <p:pic>
        <p:nvPicPr>
          <p:cNvPr id="339" name="Google Shape;339;p33" title="One Teach, One Assi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4850" y="272016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3"/>
          <p:cNvSpPr txBox="1"/>
          <p:nvPr/>
        </p:nvSpPr>
        <p:spPr>
          <a:xfrm>
            <a:off x="1171447" y="1984407"/>
            <a:ext cx="6328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One Teach, One Assist</a:t>
            </a: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AA9846D-A8FD-0F41-A6EC-306EAC92ACC9}"/>
              </a:ext>
            </a:extLst>
          </p:cNvPr>
          <p:cNvSpPr/>
          <p:nvPr/>
        </p:nvSpPr>
        <p:spPr>
          <a:xfrm>
            <a:off x="4729162" y="1995340"/>
            <a:ext cx="3425371" cy="60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Watch this video.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533400" y="257600"/>
            <a:ext cx="82296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350"/>
              <a:buFont typeface="Comic Sans MS"/>
              <a:buNone/>
            </a:pPr>
            <a:r>
              <a:rPr lang="en-US" sz="5400" b="0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Teach, One Observe</a:t>
            </a:r>
            <a:endParaRPr/>
          </a:p>
        </p:txBody>
      </p:sp>
      <p:sp>
        <p:nvSpPr>
          <p:cNvPr id="346" name="Google Shape;346;p34"/>
          <p:cNvSpPr txBox="1">
            <a:spLocks noGrp="1"/>
          </p:cNvSpPr>
          <p:nvPr>
            <p:ph idx="1"/>
          </p:nvPr>
        </p:nvSpPr>
        <p:spPr>
          <a:xfrm>
            <a:off x="457200" y="1981200"/>
            <a:ext cx="8229600" cy="358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teacher has primary instructional responsibility while the other gathers specific observational information on students or the (instructing) teacher.  </a:t>
            </a:r>
            <a:endParaRPr/>
          </a:p>
        </p:txBody>
      </p:sp>
      <p:sp>
        <p:nvSpPr>
          <p:cNvPr id="347" name="Google Shape;347;p34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Georgia"/>
              <a:buNone/>
            </a:pPr>
            <a:r>
              <a:rPr lang="en-US" sz="3600" i="1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Teach, One Observe</a:t>
            </a:r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dirty="0"/>
              <a:t> ST can collect TPA focus student descriptions</a:t>
            </a:r>
            <a:endParaRPr dirty="0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dirty="0"/>
              <a:t> ST observes specific teacher moves: routines, pair-share, transitions, questioning, formative assessment…</a:t>
            </a:r>
            <a:endParaRPr dirty="0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dirty="0"/>
              <a:t>Other?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Phase-In Schedule:  Weeks 5-6</a:t>
            </a:r>
            <a:endParaRPr dirty="0"/>
          </a:p>
        </p:txBody>
      </p:sp>
      <p:sp>
        <p:nvSpPr>
          <p:cNvPr id="359" name="Google Shape;359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Old TPA Task 3: due 3/3 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Char char="●"/>
            </a:pPr>
            <a:r>
              <a:rPr lang="en-US" b="1"/>
              <a:t>Formative Assessment (1)</a:t>
            </a:r>
            <a:endParaRPr b="1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Char char="●"/>
            </a:pPr>
            <a:r>
              <a:rPr lang="en-US" b="1"/>
              <a:t>Triad Meeting</a:t>
            </a:r>
            <a:endParaRPr b="1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Co-Teaching: Station Teaching and Supplemental or Differentiated Teaching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5D+ Domain: Purpose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>
            <a:spLocks noGrp="1"/>
          </p:cNvSpPr>
          <p:nvPr>
            <p:ph type="title"/>
          </p:nvPr>
        </p:nvSpPr>
        <p:spPr>
          <a:xfrm>
            <a:off x="-46837" y="196860"/>
            <a:ext cx="91440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825"/>
              <a:buFont typeface="Comic Sans MS"/>
              <a:buNone/>
            </a:pPr>
            <a:r>
              <a:rPr lang="en-US" sz="33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Student Teaching Triad Meeting</a:t>
            </a: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6553200" y="3276600"/>
            <a:ext cx="19811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450"/>
              <a:buFont typeface="Comic Sans MS"/>
              <a:buNone/>
            </a:pPr>
            <a:r>
              <a:rPr lang="en-US" sz="1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University Supervisor</a:t>
            </a: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533400" y="3254514"/>
            <a:ext cx="2209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450"/>
              <a:buFont typeface="Comic Sans MS"/>
              <a:buNone/>
            </a:pPr>
            <a:r>
              <a:rPr lang="en-US" sz="1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Cooperating Teacher</a:t>
            </a: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3885410" y="1501912"/>
            <a:ext cx="12795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450"/>
              <a:buFont typeface="Comic Sans MS"/>
              <a:buNone/>
            </a:pPr>
            <a:r>
              <a:rPr lang="en-US" sz="1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450"/>
              <a:buFont typeface="Comic Sans MS"/>
              <a:buNone/>
            </a:pPr>
            <a:r>
              <a:rPr lang="en-US" sz="18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Candidate</a:t>
            </a:r>
            <a:endParaRPr/>
          </a:p>
        </p:txBody>
      </p:sp>
      <p:sp>
        <p:nvSpPr>
          <p:cNvPr id="369" name="Google Shape;369;p37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role does each person play?</a:t>
            </a: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3200400" y="2396927"/>
            <a:ext cx="2819400" cy="2960658"/>
          </a:xfrm>
          <a:prstGeom prst="ellipse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1" name="Google Shape;371;p37" descr="C:\Users\twheck\Desktop\animation factory\clipart\moving arrow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2890373"/>
            <a:ext cx="1981199" cy="212151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7"/>
          <p:cNvSpPr txBox="1"/>
          <p:nvPr/>
        </p:nvSpPr>
        <p:spPr>
          <a:xfrm>
            <a:off x="3276600" y="4600210"/>
            <a:ext cx="2743199" cy="400109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  <a:endParaRPr/>
          </a:p>
        </p:txBody>
      </p:sp>
      <p:sp>
        <p:nvSpPr>
          <p:cNvPr id="373" name="Google Shape;373;p37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DC81-F211-EE42-9F3E-C85E71AB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Evaluation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A3A19-644F-6A49-BD80-9A761E17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53" y="2015733"/>
            <a:ext cx="7114082" cy="409846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This evaluation is completed at Weeks 5 and 10 at the same time as the Triad Meetings.</a:t>
            </a:r>
          </a:p>
          <a:p>
            <a:r>
              <a:rPr lang="en-US" sz="2000" dirty="0"/>
              <a:t>CT drafts scores based on a holistic evaluation of the past 5 weeks. </a:t>
            </a:r>
            <a:r>
              <a:rPr lang="en-US" sz="2000" b="1" u="sng" dirty="0"/>
              <a:t>Please reference the 5D+ rubric while completing your scores. </a:t>
            </a:r>
            <a:r>
              <a:rPr lang="en-US" sz="2000" dirty="0"/>
              <a:t>A score of 3 on a subdimension means that you observe this action consistently</a:t>
            </a:r>
          </a:p>
          <a:p>
            <a:r>
              <a:rPr lang="en-US" sz="2000" dirty="0"/>
              <a:t>A score of 1 means that the ST is not doing it.</a:t>
            </a:r>
          </a:p>
          <a:p>
            <a:r>
              <a:rPr lang="en-US" sz="2000" dirty="0"/>
              <a:t>A score of 2 means that the ST is trying, but will need more work/effort to be consistent/successful.</a:t>
            </a:r>
          </a:p>
          <a:p>
            <a:r>
              <a:rPr lang="en-US" sz="2000" dirty="0"/>
              <a:t>The US will finalize the scores on the evaluation with the CT’s input. </a:t>
            </a:r>
          </a:p>
          <a:p>
            <a:r>
              <a:rPr lang="en-US" sz="2000" dirty="0"/>
              <a:t>Complete the GROWTH Plan together as a triad.</a:t>
            </a:r>
          </a:p>
        </p:txBody>
      </p:sp>
    </p:spTree>
    <p:extLst>
      <p:ext uri="{BB962C8B-B14F-4D97-AF65-F5344CB8AC3E}">
        <p14:creationId xmlns:p14="http://schemas.microsoft.com/office/powerpoint/2010/main" val="238039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Formative Assessment</a:t>
            </a:r>
            <a:endParaRPr/>
          </a:p>
        </p:txBody>
      </p:sp>
      <p:pic>
        <p:nvPicPr>
          <p:cNvPr id="380" name="Google Shape;3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03" y="1949858"/>
            <a:ext cx="3722375" cy="46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2383" y="1949857"/>
            <a:ext cx="3759103" cy="46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5D+ Focus</a:t>
            </a:r>
            <a:endParaRPr/>
          </a:p>
        </p:txBody>
      </p:sp>
      <p:pic>
        <p:nvPicPr>
          <p:cNvPr id="388" name="Google Shape;388;p39" descr="Screen Shot 2017-08-11 at 4.38.4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" y="1336072"/>
            <a:ext cx="8174466" cy="50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 txBox="1"/>
          <p:nvPr/>
        </p:nvSpPr>
        <p:spPr>
          <a:xfrm>
            <a:off x="4128250" y="5768800"/>
            <a:ext cx="1990200" cy="640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3F4B8D8-8E6D-5440-8A22-D5D3EF560F53}"/>
              </a:ext>
            </a:extLst>
          </p:cNvPr>
          <p:cNvSpPr/>
          <p:nvPr/>
        </p:nvSpPr>
        <p:spPr>
          <a:xfrm>
            <a:off x="6118450" y="228600"/>
            <a:ext cx="2717701" cy="110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Very important to talk about success criteria for learning goals. This guides the assessment plan.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350"/>
              <a:buFont typeface="Comic Sans MS"/>
              <a:buNone/>
            </a:pPr>
            <a:r>
              <a:rPr lang="en-US" sz="5400" b="0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Station Teaching</a:t>
            </a:r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idx="1"/>
          </p:nvPr>
        </p:nvSpPr>
        <p:spPr>
          <a:xfrm>
            <a:off x="0" y="1981200"/>
            <a:ext cx="9144000" cy="396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co-teaching pair divide the instructional content into parts.</a:t>
            </a:r>
            <a:endParaRPr/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E015F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teacher instructs one of</a:t>
            </a:r>
            <a:endParaRPr/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E015F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groups, groups then rotate</a:t>
            </a:r>
            <a:endParaRPr/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E015F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spend a designated amount</a:t>
            </a:r>
            <a:endParaRPr/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E015F"/>
              </a:buClr>
              <a:buSzPts val="900"/>
              <a:buFont typeface="Arial"/>
              <a:buNone/>
            </a:pP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time at each station.</a:t>
            </a:r>
            <a:endParaRPr/>
          </a:p>
        </p:txBody>
      </p:sp>
      <p:sp>
        <p:nvSpPr>
          <p:cNvPr id="396" name="Google Shape;396;p40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Georgia"/>
              <a:buNone/>
            </a:pPr>
            <a:r>
              <a:rPr lang="en-US" sz="3600" i="1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Station Teaching</a:t>
            </a:r>
            <a:endParaRPr/>
          </a:p>
        </p:txBody>
      </p:sp>
      <p:pic>
        <p:nvPicPr>
          <p:cNvPr id="403" name="Google Shape;403;p41" title="Station Teach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200" y="1654875"/>
            <a:ext cx="5816850" cy="43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06D800-46A6-AC4A-948A-BFCB40B8DA71}"/>
              </a:ext>
            </a:extLst>
          </p:cNvPr>
          <p:cNvSpPr/>
          <p:nvPr/>
        </p:nvSpPr>
        <p:spPr>
          <a:xfrm>
            <a:off x="750242" y="5629573"/>
            <a:ext cx="8118765" cy="775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  <a:hlinkClick r:id="rId5"/>
              </a:rPr>
              <a:t>https://www.youtube.com/watch?v=nLhdUYnK6Ss</a:t>
            </a:r>
            <a:r>
              <a:rPr lang="en-US" dirty="0"/>
              <a:t> Watch this video to see an example.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1600200" y="228600"/>
            <a:ext cx="5943598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825"/>
              <a:buFont typeface="Comic Sans MS"/>
              <a:buNone/>
            </a:pPr>
            <a:r>
              <a:rPr lang="en-US" sz="33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Cooperating Teacher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idx="1"/>
          </p:nvPr>
        </p:nvSpPr>
        <p:spPr>
          <a:xfrm>
            <a:off x="182225" y="1425750"/>
            <a:ext cx="88035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616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the teacher candidate feel comfortable and welcome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school policies and procedures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teacher candidate to get involved in school activities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 materials and ideas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Assist the candidate in developing standards based lessons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Observe and provide constructive feedback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and implement the co-teaching strategies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Mentor and guide the teacher candidate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 effective teaching strategies and professional behavior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flexible; allow the teacher candidate to try new ideas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Communicate expectations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understanding and patient</a:t>
            </a:r>
            <a:endParaRPr sz="1800"/>
          </a:p>
          <a:p>
            <a:pPr marL="274320" marR="0" lvl="0" indent="-2616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Maintain consistency and accountability</a:t>
            </a:r>
            <a:endParaRPr sz="1800"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75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75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Google Shape;200;p16" descr="MCj0351597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5399650"/>
            <a:ext cx="1157496" cy="82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 descr="MCj0351597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198517">
            <a:off x="483234" y="147773"/>
            <a:ext cx="983926" cy="70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 descr="MCj0351597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83421">
            <a:off x="4886297" y="5509812"/>
            <a:ext cx="1047803" cy="7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 descr="MCj0351597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162718"/>
            <a:ext cx="1143000" cy="81359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576075" y="181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350"/>
              <a:buFont typeface="Comic Sans MS"/>
              <a:buNone/>
            </a:pPr>
            <a:r>
              <a:rPr lang="en-US" sz="5400" b="0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Supplemental Teaching</a:t>
            </a:r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idx="1"/>
          </p:nvPr>
        </p:nvSpPr>
        <p:spPr>
          <a:xfrm>
            <a:off x="301752" y="1752600"/>
            <a:ext cx="8503920" cy="434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strategy allows one teacher to work with students at their expected grade level, while the other teacher works with those students who need the information and/or materials extended or remediated</a:t>
            </a:r>
            <a:r>
              <a:rPr lang="en-US" sz="3600" b="1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410" name="Google Shape;410;p42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457200" y="194375"/>
            <a:ext cx="8229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350"/>
              <a:buFont typeface="Comic Sans MS"/>
              <a:buNone/>
            </a:pPr>
            <a:r>
              <a:rPr lang="en-US" sz="3000" b="0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Alternative or Differentiated Teaching</a:t>
            </a:r>
            <a:endParaRPr sz="3000"/>
          </a:p>
        </p:txBody>
      </p:sp>
      <p:sp>
        <p:nvSpPr>
          <p:cNvPr id="416" name="Google Shape;416;p43"/>
          <p:cNvSpPr txBox="1">
            <a:spLocks noGrp="1"/>
          </p:cNvSpPr>
          <p:nvPr>
            <p:ph idx="1"/>
          </p:nvPr>
        </p:nvSpPr>
        <p:spPr>
          <a:xfrm>
            <a:off x="457200" y="1797700"/>
            <a:ext cx="8229600" cy="18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b="0" i="0" u="none" strike="noStrike" cap="none" dirty="0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Alternative teaching strategies provide two different approaches to teaching the same information.  The learning outcome is the same for all students however the avenue for getting there is different.</a:t>
            </a:r>
            <a:endParaRPr sz="2400" dirty="0"/>
          </a:p>
        </p:txBody>
      </p:sp>
      <p:sp>
        <p:nvSpPr>
          <p:cNvPr id="417" name="Google Shape;417;p43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  <p:pic>
        <p:nvPicPr>
          <p:cNvPr id="418" name="Google Shape;4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663" y="3840925"/>
            <a:ext cx="311467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Weeks 7-8, 9-10</a:t>
            </a:r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New TPA Cycle 1 due 3/7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US"/>
              <a:t>Old TPA task 4 due 4/7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Formal Observation #3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Char char="●"/>
            </a:pPr>
            <a:r>
              <a:rPr lang="en-US" b="1"/>
              <a:t>Formative Assessment (2)</a:t>
            </a:r>
            <a:endParaRPr b="1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Char char="●"/>
            </a:pPr>
            <a:r>
              <a:rPr lang="en-US" b="1"/>
              <a:t>Triad Meeting</a:t>
            </a:r>
            <a:endParaRPr b="1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Co Teaching: Parallel Teaching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5D+ Domain: Student Engagement</a:t>
            </a:r>
            <a:endParaRPr/>
          </a:p>
          <a:p>
            <a:pPr marL="27432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5D+ Focus</a:t>
            </a:r>
            <a:endParaRPr/>
          </a:p>
        </p:txBody>
      </p:sp>
      <p:sp>
        <p:nvSpPr>
          <p:cNvPr id="431" name="Google Shape;431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/>
          </a:p>
        </p:txBody>
      </p:sp>
      <p:pic>
        <p:nvPicPr>
          <p:cNvPr id="432" name="Google Shape;432;p45" descr="Screen Shot 2017-08-11 at 4.43.5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00" y="1205675"/>
            <a:ext cx="7842474" cy="53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5"/>
          <p:cNvSpPr/>
          <p:nvPr/>
        </p:nvSpPr>
        <p:spPr>
          <a:xfrm>
            <a:off x="4215541" y="5765997"/>
            <a:ext cx="1935300" cy="89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FD4ED4-A051-D543-BF06-792AA2FD6F86}"/>
              </a:ext>
            </a:extLst>
          </p:cNvPr>
          <p:cNvSpPr/>
          <p:nvPr/>
        </p:nvSpPr>
        <p:spPr>
          <a:xfrm>
            <a:off x="6023429" y="228600"/>
            <a:ext cx="2812722" cy="97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Read over this dimension. Note the progression from Basic to Proficient.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350"/>
              <a:buFont typeface="Comic Sans MS"/>
              <a:buNone/>
            </a:pPr>
            <a:r>
              <a:rPr lang="en-US" sz="5400" b="0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Parallel Teaching</a:t>
            </a:r>
            <a:endParaRPr/>
          </a:p>
        </p:txBody>
      </p:sp>
      <p:sp>
        <p:nvSpPr>
          <p:cNvPr id="439" name="Google Shape;439;p46"/>
          <p:cNvSpPr txBox="1">
            <a:spLocks noGrp="1"/>
          </p:cNvSpPr>
          <p:nvPr>
            <p:ph idx="1"/>
          </p:nvPr>
        </p:nvSpPr>
        <p:spPr>
          <a:xfrm>
            <a:off x="304800" y="2286000"/>
            <a:ext cx="8503920" cy="358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36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this approach, each teacher instructs half the students.  The two teachers are addressing the same instructional material using the same teaching strategies.</a:t>
            </a:r>
            <a:endParaRPr/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</a:pPr>
            <a:endParaRPr/>
          </a:p>
        </p:txBody>
      </p:sp>
      <p:sp>
        <p:nvSpPr>
          <p:cNvPr id="440" name="Google Shape;440;p46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7"/>
          <p:cNvSpPr txBox="1">
            <a:spLocks noGrp="1"/>
          </p:cNvSpPr>
          <p:nvPr>
            <p:ph type="title"/>
          </p:nvPr>
        </p:nvSpPr>
        <p:spPr>
          <a:xfrm>
            <a:off x="304802" y="205975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Georgia"/>
              <a:buNone/>
            </a:pPr>
            <a:r>
              <a:rPr lang="en-US" sz="3600" i="1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Parallel Teaching</a:t>
            </a:r>
            <a:endParaRPr/>
          </a:p>
        </p:txBody>
      </p:sp>
      <p:pic>
        <p:nvPicPr>
          <p:cNvPr id="447" name="Google Shape;447;p47" title="Parallel Teach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700" y="1699025"/>
            <a:ext cx="6020550" cy="45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F0290F-C432-5B4A-A231-B04E7E9E9C27}"/>
              </a:ext>
            </a:extLst>
          </p:cNvPr>
          <p:cNvSpPr/>
          <p:nvPr/>
        </p:nvSpPr>
        <p:spPr>
          <a:xfrm>
            <a:off x="6052457" y="1146629"/>
            <a:ext cx="2946400" cy="40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Click on the image to watch the video.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Weeks 11-12, 13-14</a:t>
            </a:r>
            <a:endParaRPr/>
          </a:p>
        </p:txBody>
      </p:sp>
      <p:sp>
        <p:nvSpPr>
          <p:cNvPr id="453" name="Google Shape;453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New TPA Cycle 2 due 4/18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Formal Observation #5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Co-Teaching: Team Teaching</a:t>
            </a:r>
            <a:endParaRPr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5D+ Domain: Curriculum &amp; Pedagogy and Assessment for Student Learning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5D+ Focus</a:t>
            </a:r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/>
          </a:p>
        </p:txBody>
      </p:sp>
      <p:pic>
        <p:nvPicPr>
          <p:cNvPr id="460" name="Google Shape;460;p49" descr="Screen Shot 2017-08-11 at 4.45.5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081" y="987551"/>
            <a:ext cx="7974756" cy="554877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9"/>
          <p:cNvSpPr txBox="1"/>
          <p:nvPr/>
        </p:nvSpPr>
        <p:spPr>
          <a:xfrm>
            <a:off x="2649075" y="2729700"/>
            <a:ext cx="1734600" cy="699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9"/>
          <p:cNvSpPr txBox="1"/>
          <p:nvPr/>
        </p:nvSpPr>
        <p:spPr>
          <a:xfrm>
            <a:off x="2649075" y="3648625"/>
            <a:ext cx="1734600" cy="829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A57C99-299F-724D-BFC3-175287E8EA26}"/>
              </a:ext>
            </a:extLst>
          </p:cNvPr>
          <p:cNvSpPr/>
          <p:nvPr/>
        </p:nvSpPr>
        <p:spPr>
          <a:xfrm>
            <a:off x="5846618" y="228600"/>
            <a:ext cx="2989533" cy="758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200"/>
            </a:pPr>
            <a:r>
              <a:rPr lang="en-US" dirty="0"/>
              <a:t>Read framework and overview of 5D+. What does CP2, CP3 look like in your classroom?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5D+ Focus</a:t>
            </a:r>
            <a:endParaRPr/>
          </a:p>
        </p:txBody>
      </p:sp>
      <p:sp>
        <p:nvSpPr>
          <p:cNvPr id="468" name="Google Shape;468;p50"/>
          <p:cNvSpPr txBox="1">
            <a:spLocks noGrp="1"/>
          </p:cNvSpPr>
          <p:nvPr>
            <p:ph idx="1"/>
          </p:nvPr>
        </p:nvSpPr>
        <p:spPr>
          <a:xfrm>
            <a:off x="301752" y="1367195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/>
          </a:p>
        </p:txBody>
      </p:sp>
      <p:pic>
        <p:nvPicPr>
          <p:cNvPr id="469" name="Google Shape;469;p50" descr="Screen Shot 2017-08-11 at 4.49.3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60" y="1367195"/>
            <a:ext cx="7947445" cy="549080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0"/>
          <p:cNvSpPr txBox="1"/>
          <p:nvPr/>
        </p:nvSpPr>
        <p:spPr>
          <a:xfrm>
            <a:off x="4316525" y="2084275"/>
            <a:ext cx="1990200" cy="699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0"/>
          <p:cNvSpPr txBox="1"/>
          <p:nvPr/>
        </p:nvSpPr>
        <p:spPr>
          <a:xfrm>
            <a:off x="4316525" y="5100925"/>
            <a:ext cx="1990200" cy="699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CF811B7-9C6D-2943-974A-1F6148D772D1}"/>
              </a:ext>
            </a:extLst>
          </p:cNvPr>
          <p:cNvSpPr/>
          <p:nvPr/>
        </p:nvSpPr>
        <p:spPr>
          <a:xfrm>
            <a:off x="5733144" y="228600"/>
            <a:ext cx="3410856" cy="1298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200"/>
            </a:pPr>
            <a:r>
              <a:rPr lang="en-US" dirty="0"/>
              <a:t>Read framework and overview of 5D+</a:t>
            </a:r>
          </a:p>
          <a:p>
            <a:pPr lvl="0">
              <a:buClr>
                <a:schemeClr val="dk1"/>
              </a:buClr>
              <a:buSzPts val="1200"/>
            </a:pPr>
            <a:r>
              <a:rPr lang="en-US" dirty="0"/>
              <a:t>Please note that your STs will be evaluated on these areas. So please provide opportunities for them to practice these skills.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1350"/>
              <a:buFont typeface="Comic Sans MS"/>
              <a:buNone/>
            </a:pPr>
            <a:r>
              <a:rPr lang="en-US" sz="5400" b="0" i="1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Teaching</a:t>
            </a:r>
            <a:endParaRPr/>
          </a:p>
        </p:txBody>
      </p:sp>
      <p:sp>
        <p:nvSpPr>
          <p:cNvPr id="483" name="Google Shape;483;p52"/>
          <p:cNvSpPr txBox="1">
            <a:spLocks noGrp="1"/>
          </p:cNvSpPr>
          <p:nvPr>
            <p:ph idx="1"/>
          </p:nvPr>
        </p:nvSpPr>
        <p:spPr>
          <a:xfrm>
            <a:off x="203700" y="1447800"/>
            <a:ext cx="87705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400" b="0" i="0" u="none" strike="noStrike" cap="none" dirty="0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 planned, team taught lessons, exhibit an invisible flow of instruction with no prescribed division of authority. Both teachers are actively involved in the lesson.</a:t>
            </a:r>
            <a:endParaRPr sz="2400" dirty="0"/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2400" b="0" i="0" u="none" strike="noStrike" cap="none" dirty="0">
              <a:solidFill>
                <a:srgbClr val="0E015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E015F"/>
              </a:buClr>
              <a:buSzPts val="825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a student’s perspective, there is no clearly defined leader, as both teachers share the instruction, are free to interject information, and available to assist students and answer questions. </a:t>
            </a:r>
            <a:endParaRPr sz="2400" dirty="0"/>
          </a:p>
        </p:txBody>
      </p:sp>
      <p:sp>
        <p:nvSpPr>
          <p:cNvPr id="484" name="Google Shape;484;p52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  <p:sp>
        <p:nvSpPr>
          <p:cNvPr id="485" name="Google Shape;485;p52"/>
          <p:cNvSpPr txBox="1"/>
          <p:nvPr/>
        </p:nvSpPr>
        <p:spPr>
          <a:xfrm>
            <a:off x="396100" y="4911500"/>
            <a:ext cx="8442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How will you effectively implement “Team Teaching?”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What might be the benefits of “Team Teaching” for all?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655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825"/>
              <a:buFont typeface="Comic Sans MS"/>
              <a:buNone/>
            </a:pPr>
            <a:r>
              <a:rPr lang="en-US" sz="33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University Supervisor</a:t>
            </a: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idx="1"/>
          </p:nvPr>
        </p:nvSpPr>
        <p:spPr>
          <a:xfrm>
            <a:off x="141150" y="1593938"/>
            <a:ext cx="88617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a systematic and consistent presence during the student teaching experience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program information to the cooperating teacher and teacher candidate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Observe and provide feedback on a regular basis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 as a confidant for both the cooperating teacher and teacher candidate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an advocate for the teacher candidate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the team build good communication and facilitate positive interactions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 clear expectations; be honest about a student’s performance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Handle the difficult situations that might come up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Schedule three-way conferences at the beginning and end of the experience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800"/>
              <a:buFont typeface="Noto Sans Symbols"/>
              <a:buChar char="✓"/>
            </a:pPr>
            <a:r>
              <a:rPr lang="en-US" sz="18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knowledgeable in and supportive of the use of co-teaching strategies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5"/>
              <a:buFont typeface="Noto Sans Symbols"/>
              <a:buNone/>
            </a:pPr>
            <a:endParaRPr sz="17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1" name="Google Shape;211;p17" descr="MCj0351597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39181">
            <a:off x="7882551" y="2178655"/>
            <a:ext cx="1165989" cy="82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 descr="MCj0351597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769859">
            <a:off x="147556" y="5905009"/>
            <a:ext cx="1036522" cy="73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 descr="MCj0351597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247519">
            <a:off x="70842" y="141433"/>
            <a:ext cx="935672" cy="66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 descr="MCj0351597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682" y="228601"/>
            <a:ext cx="107051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Week 15-16</a:t>
            </a:r>
            <a:endParaRPr/>
          </a:p>
        </p:txBody>
      </p:sp>
      <p:sp>
        <p:nvSpPr>
          <p:cNvPr id="491" name="Google Shape;491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Char char="●"/>
            </a:pPr>
            <a:r>
              <a:rPr lang="en-US" b="1"/>
              <a:t>Summative Assessment</a:t>
            </a:r>
            <a:endParaRPr b="1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Char char="●"/>
            </a:pPr>
            <a:r>
              <a:rPr lang="en-US" b="1"/>
              <a:t>Triad Meeting</a:t>
            </a:r>
            <a:endParaRPr b="1"/>
          </a:p>
          <a:p>
            <a:pPr marL="274320" marR="0" lvl="0" indent="-1457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/>
              <a:t>Growth Plan for Induction- ST completes this. </a:t>
            </a:r>
            <a:endParaRPr/>
          </a:p>
        </p:txBody>
      </p:sp>
      <p:pic>
        <p:nvPicPr>
          <p:cNvPr id="492" name="Google Shape;492;p53" descr="Image result for make a cop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713" y="3275850"/>
            <a:ext cx="254000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4"/>
          <p:cNvSpPr txBox="1">
            <a:spLocks noGrp="1"/>
          </p:cNvSpPr>
          <p:nvPr>
            <p:ph type="title"/>
          </p:nvPr>
        </p:nvSpPr>
        <p:spPr>
          <a:xfrm>
            <a:off x="1429843" y="0"/>
            <a:ext cx="6571343" cy="10492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Summative Assessment</a:t>
            </a:r>
            <a:endParaRPr dirty="0"/>
          </a:p>
        </p:txBody>
      </p:sp>
      <p:pic>
        <p:nvPicPr>
          <p:cNvPr id="499" name="Google Shape;4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699" y="1049235"/>
            <a:ext cx="4941526" cy="584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5"/>
          <p:cNvSpPr txBox="1">
            <a:spLocks noGrp="1"/>
          </p:cNvSpPr>
          <p:nvPr>
            <p:ph type="title"/>
          </p:nvPr>
        </p:nvSpPr>
        <p:spPr>
          <a:xfrm>
            <a:off x="1443491" y="-63839"/>
            <a:ext cx="6571343" cy="10492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Growth Plan for Induction</a:t>
            </a:r>
            <a:endParaRPr dirty="0"/>
          </a:p>
        </p:txBody>
      </p:sp>
      <p:pic>
        <p:nvPicPr>
          <p:cNvPr id="506" name="Google Shape;50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262" y="911517"/>
            <a:ext cx="4487562" cy="580318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5"/>
          <p:cNvSpPr txBox="1"/>
          <p:nvPr/>
        </p:nvSpPr>
        <p:spPr>
          <a:xfrm rot="-752140">
            <a:off x="192406" y="1957763"/>
            <a:ext cx="2172797" cy="47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ST to complete and keep a copy for themselves.</a:t>
            </a:r>
            <a:endParaRPr sz="18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8" name="Google Shape;508;p55"/>
          <p:cNvSpPr txBox="1"/>
          <p:nvPr/>
        </p:nvSpPr>
        <p:spPr>
          <a:xfrm rot="1240306">
            <a:off x="6716450" y="2777882"/>
            <a:ext cx="2173002" cy="75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 will NEED this for Induction!</a:t>
            </a:r>
            <a:endParaRPr sz="18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6FF0-8084-4143-900F-880B8020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</a:t>
            </a:r>
            <a:r>
              <a:rPr lang="en-US"/>
              <a:t>to remember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A5791-D2EE-B340-A82C-CDD030AC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Co-planning is an essential aspect of co-teaching.</a:t>
            </a:r>
          </a:p>
          <a:p>
            <a:r>
              <a:rPr lang="en-US" dirty="0"/>
              <a:t>Refer to the 5D+ rubric for evaluations and feedback.</a:t>
            </a:r>
          </a:p>
          <a:p>
            <a:r>
              <a:rPr lang="en-US" dirty="0"/>
              <a:t>Provide specific feedback to help your ST get to the next level.</a:t>
            </a:r>
          </a:p>
          <a:p>
            <a:r>
              <a:rPr lang="en-US" dirty="0"/>
              <a:t>Try various co-teaching strategies and really take advantage of the opportunities to meet the needs of your students.</a:t>
            </a:r>
          </a:p>
          <a:p>
            <a:r>
              <a:rPr lang="en-US" dirty="0"/>
              <a:t>Gradually release the instructional lead in coteaching (co-planning, teaching, and assessment)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1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1409700" y="296250"/>
            <a:ext cx="6324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015F"/>
              </a:buClr>
              <a:buSzPts val="825"/>
              <a:buFont typeface="Comic Sans MS"/>
              <a:buNone/>
            </a:pPr>
            <a:r>
              <a:rPr lang="en-US" sz="33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Teacher Candidate</a:t>
            </a:r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idx="1"/>
          </p:nvPr>
        </p:nvSpPr>
        <p:spPr>
          <a:xfrm>
            <a:off x="196950" y="1445150"/>
            <a:ext cx="87501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679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Come ready to learn; be enthusiastic and show initiative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Introduce yourself to team members and school personnel 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questions and discuss professional issues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 ideas and work cooperatively; be flexible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with all classroom responsibilities…record keeping, grading, etc.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your content and be a continuous learner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 engaging, standards based lessons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and implement co-teaching strategies 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Accept feedback and put suggestions for improvement into practice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proactive in initiating communication with your triad members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Demonstrate respectful behaviors 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reflective about your practice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patient with yourself and your cooperating teacher</a:t>
            </a:r>
            <a:endParaRPr sz="1700"/>
          </a:p>
          <a:p>
            <a:pPr marL="274320" marR="0" lvl="0" indent="-2679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FF"/>
              </a:buClr>
              <a:buSzPts val="1700"/>
              <a:buFont typeface="Noto Sans Symbols"/>
              <a:buChar char="✓"/>
            </a:pPr>
            <a:r>
              <a:rPr lang="en-US" sz="1700" b="0" i="0" u="none" strike="noStrike" cap="none">
                <a:solidFill>
                  <a:srgbClr val="0E015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a sponge; learn all you can from everyone in the building</a:t>
            </a:r>
            <a:endParaRPr sz="1700"/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5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2" name="Google Shape;222;p18" descr="MCj0351597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39176">
            <a:off x="7825439" y="5242122"/>
            <a:ext cx="1113078" cy="79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 descr="MCj0351597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689450">
            <a:off x="41394" y="250834"/>
            <a:ext cx="984012" cy="70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 descr="MCj0351597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29149">
            <a:off x="7904583" y="3179391"/>
            <a:ext cx="954780" cy="67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 descr="MCj0351597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0" y="685800"/>
            <a:ext cx="1066799" cy="75935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/>
        </p:nvSpPr>
        <p:spPr>
          <a:xfrm>
            <a:off x="1676400" y="6457950"/>
            <a:ext cx="7467600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Copyright 2015, The Academy for Co-Teaching and Collaboration at St. Cloud State University and TWH Consulting,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"/>
              <a:buFont typeface="Comic Sans MS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Funded by a US Department of Education, Teacher Quality Enhancement Partnership Grant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Co-Teaching Phase-in Schedule</a:t>
            </a:r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Font typeface="Georgia"/>
              <a:buChar char="●"/>
            </a:pPr>
            <a:r>
              <a:rPr lang="en-US" dirty="0"/>
              <a:t>Read over the Phase-in Schedule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Font typeface="Georgia"/>
              <a:buChar char="●"/>
            </a:pPr>
            <a:r>
              <a:rPr lang="en-US" dirty="0"/>
              <a:t>TPAs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Font typeface="Georgia"/>
              <a:buChar char="●"/>
            </a:pPr>
            <a:r>
              <a:rPr lang="en-US" dirty="0"/>
              <a:t>Forms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Font typeface="Georgia"/>
              <a:buChar char="●"/>
            </a:pPr>
            <a:r>
              <a:rPr lang="en-US" dirty="0"/>
              <a:t>Roles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Font typeface="Georgia"/>
              <a:buChar char="●"/>
            </a:pPr>
            <a:r>
              <a:rPr lang="en-US" dirty="0"/>
              <a:t>5D+ Focus for Instructional Growth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Font typeface="Georgia"/>
              <a:buChar char="●"/>
            </a:pPr>
            <a:r>
              <a:rPr lang="en-US" dirty="0"/>
              <a:t>Co-teaching Strategies</a:t>
            </a:r>
            <a:endParaRPr dirty="0"/>
          </a:p>
        </p:txBody>
      </p:sp>
      <p:pic>
        <p:nvPicPr>
          <p:cNvPr id="233" name="Google Shape;2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900" y="4512400"/>
            <a:ext cx="1248025" cy="17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225" y="2581750"/>
            <a:ext cx="2530478" cy="193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Cal TPA</a:t>
            </a: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1457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http://www.csustan.edu/teachered/teaching-performance-assessment</a:t>
            </a:r>
            <a:endParaRPr dirty="0"/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Student teachers must complete the Cal TPA this semester. Please see the link above to find out more.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471055" y="804520"/>
            <a:ext cx="7543779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dirty="0"/>
              <a:t>Phase-In Schedule: Weeks 1-2, 3-4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US" dirty="0"/>
              <a:t>Old TPA Task 1: 1/27; Old TPA Task 2: 2/10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US" dirty="0"/>
              <a:t>Triad Meeting/Meet and Greet- Introduction to MSCP and Student Teaching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US" dirty="0"/>
              <a:t>Formal Observations #1, #2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US" dirty="0"/>
              <a:t>5D+ Focus: Classroom Environment and Culture</a:t>
            </a:r>
            <a:endParaRPr dirty="0"/>
          </a:p>
          <a:p>
            <a:pPr marL="457200" marR="0" lvl="0" indent="-374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US" dirty="0"/>
              <a:t>Co-Teaching: One Teach/One Assist, One Teach/One Observe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6DE6-D0AC-0944-9697-0F05D5DA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Observations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68456-FA6F-4A4D-83EB-0A92A41E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765" y="2015733"/>
            <a:ext cx="6882070" cy="405752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6 Formal observations are completed by the University Supervisor (US). </a:t>
            </a:r>
          </a:p>
          <a:p>
            <a:r>
              <a:rPr lang="en-US" sz="2000" dirty="0"/>
              <a:t>Student teacher (ST) sends US lesson plan 48 hours before the scheduled observation. </a:t>
            </a:r>
          </a:p>
          <a:p>
            <a:r>
              <a:rPr lang="en-US" sz="2000" dirty="0"/>
              <a:t>US provides feedback on the lesson, or asks questions.</a:t>
            </a:r>
          </a:p>
          <a:p>
            <a:r>
              <a:rPr lang="en-US" sz="2000" dirty="0"/>
              <a:t>ST responds back to US</a:t>
            </a:r>
          </a:p>
          <a:p>
            <a:r>
              <a:rPr lang="en-US" sz="2000" dirty="0"/>
              <a:t>US observes entire lesson taught by the ST. Cooperating teacher may remain in the classroom to observe at the same time and provide feedback, or use that time to work with a small group of students. </a:t>
            </a:r>
          </a:p>
          <a:p>
            <a:r>
              <a:rPr lang="en-US" sz="2000" dirty="0"/>
              <a:t>US and ST have a post-conference reflection of the lesson (20-30 min.) while the CT takes over the class.</a:t>
            </a:r>
          </a:p>
          <a:p>
            <a:r>
              <a:rPr lang="en-US" sz="2000" dirty="0"/>
              <a:t>CT should receive a copy of the formal observation from the US within 1-2 days.</a:t>
            </a:r>
          </a:p>
        </p:txBody>
      </p:sp>
    </p:spTree>
    <p:extLst>
      <p:ext uri="{BB962C8B-B14F-4D97-AF65-F5344CB8AC3E}">
        <p14:creationId xmlns:p14="http://schemas.microsoft.com/office/powerpoint/2010/main" val="20361407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{3CF34361-B221-5E42-AA98-0C5051907830}tf10001119</Template>
  <TotalTime>221</TotalTime>
  <Words>2273</Words>
  <Application>Microsoft Macintosh PowerPoint</Application>
  <PresentationFormat>On-screen Show (4:3)</PresentationFormat>
  <Paragraphs>291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Noto Sans Symbols</vt:lpstr>
      <vt:lpstr>Comic Sans MS</vt:lpstr>
      <vt:lpstr>Georgia</vt:lpstr>
      <vt:lpstr>Gill Sans MT</vt:lpstr>
      <vt:lpstr>Gallery</vt:lpstr>
      <vt:lpstr>  Cooperating Teacher Training: Overview of Co-teaching and the Phase-in Schedule</vt:lpstr>
      <vt:lpstr>ROLES</vt:lpstr>
      <vt:lpstr>The Cooperating Teacher</vt:lpstr>
      <vt:lpstr>The University Supervisor</vt:lpstr>
      <vt:lpstr>The Teacher Candidate</vt:lpstr>
      <vt:lpstr>Co-Teaching Phase-in Schedule</vt:lpstr>
      <vt:lpstr>Cal TPA</vt:lpstr>
      <vt:lpstr>Phase-In Schedule: Weeks 1-2, 3-4</vt:lpstr>
      <vt:lpstr>Formal Observations</vt:lpstr>
      <vt:lpstr>Formal Observation</vt:lpstr>
      <vt:lpstr>5D+ Focus</vt:lpstr>
      <vt:lpstr>Co-Teaching</vt:lpstr>
      <vt:lpstr>Co-Teaching is an Attitude</vt:lpstr>
      <vt:lpstr>Why Co-Teach?</vt:lpstr>
      <vt:lpstr>Benefits to Cooperating Teachers End of Experience Survey (N=279)</vt:lpstr>
      <vt:lpstr>Benefits to K-12 Students Focus Groups (N=546)</vt:lpstr>
      <vt:lpstr>What does CO-TEACHING look like…</vt:lpstr>
      <vt:lpstr>Co-Teaching Strategies/Approaches</vt:lpstr>
      <vt:lpstr>One Teach, One Assist</vt:lpstr>
      <vt:lpstr>One Teach, One Assist</vt:lpstr>
      <vt:lpstr>One Teach, One Observe</vt:lpstr>
      <vt:lpstr>One Teach, One Observe</vt:lpstr>
      <vt:lpstr>Phase-In Schedule:  Weeks 5-6</vt:lpstr>
      <vt:lpstr>The Student Teaching Triad Meeting</vt:lpstr>
      <vt:lpstr>Formative Evaluation </vt:lpstr>
      <vt:lpstr>Formative Assessment</vt:lpstr>
      <vt:lpstr>5D+ Focus</vt:lpstr>
      <vt:lpstr>Station Teaching</vt:lpstr>
      <vt:lpstr>Station Teaching</vt:lpstr>
      <vt:lpstr>Supplemental Teaching</vt:lpstr>
      <vt:lpstr>Alternative or Differentiated Teaching</vt:lpstr>
      <vt:lpstr>Weeks 7-8, 9-10</vt:lpstr>
      <vt:lpstr>5D+ Focus</vt:lpstr>
      <vt:lpstr>Parallel Teaching</vt:lpstr>
      <vt:lpstr>Parallel Teaching</vt:lpstr>
      <vt:lpstr>Weeks 11-12, 13-14</vt:lpstr>
      <vt:lpstr>5D+ Focus</vt:lpstr>
      <vt:lpstr>5D+ Focus</vt:lpstr>
      <vt:lpstr>Team Teaching</vt:lpstr>
      <vt:lpstr>Week 15-16</vt:lpstr>
      <vt:lpstr>Summative Assessment</vt:lpstr>
      <vt:lpstr>Growth Plan for Induction</vt:lpstr>
      <vt:lpstr>Key points to remember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CT Training: Co-Teaching and 5D+</dc:title>
  <cp:lastModifiedBy>Noelle Won</cp:lastModifiedBy>
  <cp:revision>13</cp:revision>
  <dcterms:modified xsi:type="dcterms:W3CDTF">2019-01-22T22:20:46Z</dcterms:modified>
</cp:coreProperties>
</file>