
<file path=[Content_Types].xml><?xml version="1.0" encoding="utf-8"?>
<Types xmlns="http://schemas.openxmlformats.org/package/2006/content-types">
  <Default Extension="bin" ContentType="audio/unknown"/>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79" r:id="rId3"/>
    <p:sldId id="260" r:id="rId4"/>
    <p:sldId id="261" r:id="rId5"/>
    <p:sldId id="258" r:id="rId6"/>
    <p:sldId id="263" r:id="rId7"/>
    <p:sldId id="262"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317"/>
    <a:srgbClr val="FFC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p:restoredTop sz="93034"/>
  </p:normalViewPr>
  <p:slideViewPr>
    <p:cSldViewPr snapToGrid="0" snapToObjects="1">
      <p:cViewPr varScale="1">
        <p:scale>
          <a:sx n="69" d="100"/>
          <a:sy n="69" d="100"/>
        </p:scale>
        <p:origin x="216" y="12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lle Won" userId="229c7204-b893-42fe-ba4b-ae775af139cc" providerId="ADAL" clId="{4BA09797-C412-A547-8FA8-C93746908D00}"/>
    <pc:docChg chg="custSel modSld">
      <pc:chgData name="Noelle Won" userId="229c7204-b893-42fe-ba4b-ae775af139cc" providerId="ADAL" clId="{4BA09797-C412-A547-8FA8-C93746908D00}" dt="2019-01-22T18:19:17.064" v="134" actId="20577"/>
      <pc:docMkLst>
        <pc:docMk/>
      </pc:docMkLst>
      <pc:sldChg chg="modSp">
        <pc:chgData name="Noelle Won" userId="229c7204-b893-42fe-ba4b-ae775af139cc" providerId="ADAL" clId="{4BA09797-C412-A547-8FA8-C93746908D00}" dt="2019-01-22T18:16:43.101" v="63" actId="27636"/>
        <pc:sldMkLst>
          <pc:docMk/>
          <pc:sldMk cId="588528645" sldId="257"/>
        </pc:sldMkLst>
        <pc:spChg chg="mod">
          <ac:chgData name="Noelle Won" userId="229c7204-b893-42fe-ba4b-ae775af139cc" providerId="ADAL" clId="{4BA09797-C412-A547-8FA8-C93746908D00}" dt="2019-01-22T18:16:39.468" v="61" actId="20577"/>
          <ac:spMkLst>
            <pc:docMk/>
            <pc:sldMk cId="588528645" sldId="257"/>
            <ac:spMk id="2" creationId="{00000000-0000-0000-0000-000000000000}"/>
          </ac:spMkLst>
        </pc:spChg>
        <pc:spChg chg="mod">
          <ac:chgData name="Noelle Won" userId="229c7204-b893-42fe-ba4b-ae775af139cc" providerId="ADAL" clId="{4BA09797-C412-A547-8FA8-C93746908D00}" dt="2019-01-22T18:16:43.101" v="63" actId="27636"/>
          <ac:spMkLst>
            <pc:docMk/>
            <pc:sldMk cId="588528645" sldId="257"/>
            <ac:spMk id="3" creationId="{00000000-0000-0000-0000-000000000000}"/>
          </ac:spMkLst>
        </pc:spChg>
      </pc:sldChg>
      <pc:sldChg chg="modSp">
        <pc:chgData name="Noelle Won" userId="229c7204-b893-42fe-ba4b-ae775af139cc" providerId="ADAL" clId="{4BA09797-C412-A547-8FA8-C93746908D00}" dt="2019-01-22T18:19:17.064" v="134" actId="20577"/>
        <pc:sldMkLst>
          <pc:docMk/>
          <pc:sldMk cId="1921948263" sldId="277"/>
        </pc:sldMkLst>
        <pc:spChg chg="mod">
          <ac:chgData name="Noelle Won" userId="229c7204-b893-42fe-ba4b-ae775af139cc" providerId="ADAL" clId="{4BA09797-C412-A547-8FA8-C93746908D00}" dt="2019-01-22T18:19:17.064" v="134" actId="20577"/>
          <ac:spMkLst>
            <pc:docMk/>
            <pc:sldMk cId="1921948263" sldId="277"/>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F741F-5C72-9C42-A6C6-AB63B49E052E}" type="doc">
      <dgm:prSet loTypeId="urn:microsoft.com/office/officeart/2005/8/layout/chart3" loCatId="" qsTypeId="urn:microsoft.com/office/officeart/2005/8/quickstyle/3D9" qsCatId="3D" csTypeId="urn:microsoft.com/office/officeart/2005/8/colors/accent1_2" csCatId="accent1" phldr="1"/>
      <dgm:spPr/>
    </dgm:pt>
    <dgm:pt modelId="{DE2BCF2B-DFBD-5E44-A6BF-7630EF767938}">
      <dgm:prSet phldrT="[Text]"/>
      <dgm:spPr/>
      <dgm:t>
        <a:bodyPr/>
        <a:lstStyle/>
        <a:p>
          <a:r>
            <a:rPr lang="en-US" dirty="0"/>
            <a:t>Equity</a:t>
          </a:r>
        </a:p>
      </dgm:t>
    </dgm:pt>
    <dgm:pt modelId="{B17B9DD3-297D-0B43-B8AE-5310E673B3AC}" type="parTrans" cxnId="{49653BF9-EB77-F84B-8C5D-553DABC26749}">
      <dgm:prSet/>
      <dgm:spPr/>
      <dgm:t>
        <a:bodyPr/>
        <a:lstStyle/>
        <a:p>
          <a:endParaRPr lang="en-US"/>
        </a:p>
      </dgm:t>
    </dgm:pt>
    <dgm:pt modelId="{36C981DF-AF94-1149-9C14-B8B88AAC3ECD}" type="sibTrans" cxnId="{49653BF9-EB77-F84B-8C5D-553DABC26749}">
      <dgm:prSet/>
      <dgm:spPr/>
      <dgm:t>
        <a:bodyPr/>
        <a:lstStyle/>
        <a:p>
          <a:endParaRPr lang="en-US"/>
        </a:p>
      </dgm:t>
    </dgm:pt>
    <dgm:pt modelId="{41F66F04-473C-E545-8C85-909FFDD2E79F}">
      <dgm:prSet phldrT="[Text]"/>
      <dgm:spPr/>
      <dgm:t>
        <a:bodyPr/>
        <a:lstStyle/>
        <a:p>
          <a:r>
            <a:rPr lang="en-US" dirty="0"/>
            <a:t>Student independence</a:t>
          </a:r>
        </a:p>
      </dgm:t>
    </dgm:pt>
    <dgm:pt modelId="{B4CEB7F1-6B1E-934B-8B97-9EA126065D9C}" type="parTrans" cxnId="{E356F35C-6E6C-774A-B6A0-C360434DA4B1}">
      <dgm:prSet/>
      <dgm:spPr/>
      <dgm:t>
        <a:bodyPr/>
        <a:lstStyle/>
        <a:p>
          <a:endParaRPr lang="en-US"/>
        </a:p>
      </dgm:t>
    </dgm:pt>
    <dgm:pt modelId="{27072CB0-96E7-B14B-AFD7-B4954DFACAD1}" type="sibTrans" cxnId="{E356F35C-6E6C-774A-B6A0-C360434DA4B1}">
      <dgm:prSet/>
      <dgm:spPr/>
      <dgm:t>
        <a:bodyPr/>
        <a:lstStyle/>
        <a:p>
          <a:endParaRPr lang="en-US"/>
        </a:p>
      </dgm:t>
    </dgm:pt>
    <dgm:pt modelId="{585242ED-3835-A641-8858-88BFC95C1408}">
      <dgm:prSet phldrT="[Text]"/>
      <dgm:spPr/>
      <dgm:t>
        <a:bodyPr/>
        <a:lstStyle/>
        <a:p>
          <a:r>
            <a:rPr lang="en-US" dirty="0"/>
            <a:t>Student ownership of learning</a:t>
          </a:r>
        </a:p>
      </dgm:t>
    </dgm:pt>
    <dgm:pt modelId="{AE6B9EE5-C4D6-0B46-8DE4-606694794CFA}" type="parTrans" cxnId="{F423A195-E4BE-E149-84D9-6CC37EA4DAE4}">
      <dgm:prSet/>
      <dgm:spPr/>
      <dgm:t>
        <a:bodyPr/>
        <a:lstStyle/>
        <a:p>
          <a:endParaRPr lang="en-US"/>
        </a:p>
      </dgm:t>
    </dgm:pt>
    <dgm:pt modelId="{8CA3CC24-2974-564E-8A34-E262B2510475}" type="sibTrans" cxnId="{F423A195-E4BE-E149-84D9-6CC37EA4DAE4}">
      <dgm:prSet/>
      <dgm:spPr/>
      <dgm:t>
        <a:bodyPr/>
        <a:lstStyle/>
        <a:p>
          <a:endParaRPr lang="en-US"/>
        </a:p>
      </dgm:t>
    </dgm:pt>
    <dgm:pt modelId="{58EB14A9-BECB-CB4C-9123-A7EFA77056EE}">
      <dgm:prSet/>
      <dgm:spPr/>
      <dgm:t>
        <a:bodyPr/>
        <a:lstStyle/>
        <a:p>
          <a:r>
            <a:rPr lang="en-US" dirty="0"/>
            <a:t>Rigorous intellectual work</a:t>
          </a:r>
        </a:p>
      </dgm:t>
    </dgm:pt>
    <dgm:pt modelId="{105A786D-53FD-3240-BBB1-8D27A7AE0708}" type="parTrans" cxnId="{2380FE3C-4604-3041-93B8-4C5C8266D206}">
      <dgm:prSet/>
      <dgm:spPr/>
      <dgm:t>
        <a:bodyPr/>
        <a:lstStyle/>
        <a:p>
          <a:endParaRPr lang="en-US"/>
        </a:p>
      </dgm:t>
    </dgm:pt>
    <dgm:pt modelId="{D26EC920-16E0-554F-AE0B-DC6DF9C56A3A}" type="sibTrans" cxnId="{2380FE3C-4604-3041-93B8-4C5C8266D206}">
      <dgm:prSet/>
      <dgm:spPr/>
      <dgm:t>
        <a:bodyPr/>
        <a:lstStyle/>
        <a:p>
          <a:endParaRPr lang="en-US"/>
        </a:p>
      </dgm:t>
    </dgm:pt>
    <dgm:pt modelId="{2F990782-4F47-CF4B-BCF4-385DA12520E9}" type="pres">
      <dgm:prSet presAssocID="{566F741F-5C72-9C42-A6C6-AB63B49E052E}" presName="compositeShape" presStyleCnt="0">
        <dgm:presLayoutVars>
          <dgm:chMax val="7"/>
          <dgm:dir/>
          <dgm:resizeHandles val="exact"/>
        </dgm:presLayoutVars>
      </dgm:prSet>
      <dgm:spPr/>
    </dgm:pt>
    <dgm:pt modelId="{22FD14F8-3B0D-9C41-A968-0D07A648EF27}" type="pres">
      <dgm:prSet presAssocID="{566F741F-5C72-9C42-A6C6-AB63B49E052E}" presName="wedge1" presStyleLbl="node1" presStyleIdx="0" presStyleCnt="4"/>
      <dgm:spPr/>
    </dgm:pt>
    <dgm:pt modelId="{1FB5180B-1544-1442-915F-0C9CA7348B62}" type="pres">
      <dgm:prSet presAssocID="{566F741F-5C72-9C42-A6C6-AB63B49E052E}" presName="wedge1Tx" presStyleLbl="node1" presStyleIdx="0" presStyleCnt="4">
        <dgm:presLayoutVars>
          <dgm:chMax val="0"/>
          <dgm:chPref val="0"/>
          <dgm:bulletEnabled val="1"/>
        </dgm:presLayoutVars>
      </dgm:prSet>
      <dgm:spPr/>
    </dgm:pt>
    <dgm:pt modelId="{713807C9-3F60-1E47-B060-47F7CCB6CA1F}" type="pres">
      <dgm:prSet presAssocID="{566F741F-5C72-9C42-A6C6-AB63B49E052E}" presName="wedge2" presStyleLbl="node1" presStyleIdx="1" presStyleCnt="4"/>
      <dgm:spPr/>
    </dgm:pt>
    <dgm:pt modelId="{B6115E45-61B5-4B4B-87F1-59F057F93D7B}" type="pres">
      <dgm:prSet presAssocID="{566F741F-5C72-9C42-A6C6-AB63B49E052E}" presName="wedge2Tx" presStyleLbl="node1" presStyleIdx="1" presStyleCnt="4">
        <dgm:presLayoutVars>
          <dgm:chMax val="0"/>
          <dgm:chPref val="0"/>
          <dgm:bulletEnabled val="1"/>
        </dgm:presLayoutVars>
      </dgm:prSet>
      <dgm:spPr/>
    </dgm:pt>
    <dgm:pt modelId="{76675746-E975-CB48-AB45-5C28CFB64093}" type="pres">
      <dgm:prSet presAssocID="{566F741F-5C72-9C42-A6C6-AB63B49E052E}" presName="wedge3" presStyleLbl="node1" presStyleIdx="2" presStyleCnt="4"/>
      <dgm:spPr/>
    </dgm:pt>
    <dgm:pt modelId="{2507266B-EC66-2048-9849-D328071BA1FB}" type="pres">
      <dgm:prSet presAssocID="{566F741F-5C72-9C42-A6C6-AB63B49E052E}" presName="wedge3Tx" presStyleLbl="node1" presStyleIdx="2" presStyleCnt="4">
        <dgm:presLayoutVars>
          <dgm:chMax val="0"/>
          <dgm:chPref val="0"/>
          <dgm:bulletEnabled val="1"/>
        </dgm:presLayoutVars>
      </dgm:prSet>
      <dgm:spPr/>
    </dgm:pt>
    <dgm:pt modelId="{6B1A9F2F-6F3C-D04C-863E-2B06C29F9D84}" type="pres">
      <dgm:prSet presAssocID="{566F741F-5C72-9C42-A6C6-AB63B49E052E}" presName="wedge4" presStyleLbl="node1" presStyleIdx="3" presStyleCnt="4"/>
      <dgm:spPr/>
    </dgm:pt>
    <dgm:pt modelId="{12696531-2BA8-C14E-8B70-279A021F3B9D}" type="pres">
      <dgm:prSet presAssocID="{566F741F-5C72-9C42-A6C6-AB63B49E052E}" presName="wedge4Tx" presStyleLbl="node1" presStyleIdx="3" presStyleCnt="4">
        <dgm:presLayoutVars>
          <dgm:chMax val="0"/>
          <dgm:chPref val="0"/>
          <dgm:bulletEnabled val="1"/>
        </dgm:presLayoutVars>
      </dgm:prSet>
      <dgm:spPr/>
    </dgm:pt>
  </dgm:ptLst>
  <dgm:cxnLst>
    <dgm:cxn modelId="{550B2D1A-6D1A-374E-8563-A7D924CCDDFB}" type="presOf" srcId="{58EB14A9-BECB-CB4C-9123-A7EFA77056EE}" destId="{76675746-E975-CB48-AB45-5C28CFB64093}" srcOrd="0" destOrd="0" presId="urn:microsoft.com/office/officeart/2005/8/layout/chart3"/>
    <dgm:cxn modelId="{5CDDEA33-3C9E-F943-BF1C-68FF2607B587}" type="presOf" srcId="{DE2BCF2B-DFBD-5E44-A6BF-7630EF767938}" destId="{1FB5180B-1544-1442-915F-0C9CA7348B62}" srcOrd="1" destOrd="0" presId="urn:microsoft.com/office/officeart/2005/8/layout/chart3"/>
    <dgm:cxn modelId="{2380FE3C-4604-3041-93B8-4C5C8266D206}" srcId="{566F741F-5C72-9C42-A6C6-AB63B49E052E}" destId="{58EB14A9-BECB-CB4C-9123-A7EFA77056EE}" srcOrd="2" destOrd="0" parTransId="{105A786D-53FD-3240-BBB1-8D27A7AE0708}" sibTransId="{D26EC920-16E0-554F-AE0B-DC6DF9C56A3A}"/>
    <dgm:cxn modelId="{2999AA5C-FA90-FF43-8D28-BA0B93B21FB4}" type="presOf" srcId="{585242ED-3835-A641-8858-88BFC95C1408}" destId="{6B1A9F2F-6F3C-D04C-863E-2B06C29F9D84}" srcOrd="0" destOrd="0" presId="urn:microsoft.com/office/officeart/2005/8/layout/chart3"/>
    <dgm:cxn modelId="{E356F35C-6E6C-774A-B6A0-C360434DA4B1}" srcId="{566F741F-5C72-9C42-A6C6-AB63B49E052E}" destId="{41F66F04-473C-E545-8C85-909FFDD2E79F}" srcOrd="1" destOrd="0" parTransId="{B4CEB7F1-6B1E-934B-8B97-9EA126065D9C}" sibTransId="{27072CB0-96E7-B14B-AFD7-B4954DFACAD1}"/>
    <dgm:cxn modelId="{9B0E1E64-528C-A349-BCC8-8333D2414474}" type="presOf" srcId="{585242ED-3835-A641-8858-88BFC95C1408}" destId="{12696531-2BA8-C14E-8B70-279A021F3B9D}" srcOrd="1" destOrd="0" presId="urn:microsoft.com/office/officeart/2005/8/layout/chart3"/>
    <dgm:cxn modelId="{5167B86F-377F-FE42-8D21-B1C2CC7FE6B7}" type="presOf" srcId="{58EB14A9-BECB-CB4C-9123-A7EFA77056EE}" destId="{2507266B-EC66-2048-9849-D328071BA1FB}" srcOrd="1" destOrd="0" presId="urn:microsoft.com/office/officeart/2005/8/layout/chart3"/>
    <dgm:cxn modelId="{EAE3E673-9CC3-974F-AE1D-63399C42F72F}" type="presOf" srcId="{41F66F04-473C-E545-8C85-909FFDD2E79F}" destId="{B6115E45-61B5-4B4B-87F1-59F057F93D7B}" srcOrd="1" destOrd="0" presId="urn:microsoft.com/office/officeart/2005/8/layout/chart3"/>
    <dgm:cxn modelId="{F423A195-E4BE-E149-84D9-6CC37EA4DAE4}" srcId="{566F741F-5C72-9C42-A6C6-AB63B49E052E}" destId="{585242ED-3835-A641-8858-88BFC95C1408}" srcOrd="3" destOrd="0" parTransId="{AE6B9EE5-C4D6-0B46-8DE4-606694794CFA}" sibTransId="{8CA3CC24-2974-564E-8A34-E262B2510475}"/>
    <dgm:cxn modelId="{51B9E39F-C110-8043-9837-6BB35ADFE525}" type="presOf" srcId="{DE2BCF2B-DFBD-5E44-A6BF-7630EF767938}" destId="{22FD14F8-3B0D-9C41-A968-0D07A648EF27}" srcOrd="0" destOrd="0" presId="urn:microsoft.com/office/officeart/2005/8/layout/chart3"/>
    <dgm:cxn modelId="{E1A894D5-DC61-7F44-941C-FDC17CFDCD82}" type="presOf" srcId="{41F66F04-473C-E545-8C85-909FFDD2E79F}" destId="{713807C9-3F60-1E47-B060-47F7CCB6CA1F}" srcOrd="0" destOrd="0" presId="urn:microsoft.com/office/officeart/2005/8/layout/chart3"/>
    <dgm:cxn modelId="{2456A0DB-27F7-E048-AA2D-E609D5882CBE}" type="presOf" srcId="{566F741F-5C72-9C42-A6C6-AB63B49E052E}" destId="{2F990782-4F47-CF4B-BCF4-385DA12520E9}" srcOrd="0" destOrd="0" presId="urn:microsoft.com/office/officeart/2005/8/layout/chart3"/>
    <dgm:cxn modelId="{49653BF9-EB77-F84B-8C5D-553DABC26749}" srcId="{566F741F-5C72-9C42-A6C6-AB63B49E052E}" destId="{DE2BCF2B-DFBD-5E44-A6BF-7630EF767938}" srcOrd="0" destOrd="0" parTransId="{B17B9DD3-297D-0B43-B8AE-5310E673B3AC}" sibTransId="{36C981DF-AF94-1149-9C14-B8B88AAC3ECD}"/>
    <dgm:cxn modelId="{473C69E6-AF30-174B-AC95-7EF61470330B}" type="presParOf" srcId="{2F990782-4F47-CF4B-BCF4-385DA12520E9}" destId="{22FD14F8-3B0D-9C41-A968-0D07A648EF27}" srcOrd="0" destOrd="0" presId="urn:microsoft.com/office/officeart/2005/8/layout/chart3"/>
    <dgm:cxn modelId="{9FB29024-2CBE-D14B-A02E-5A3D4A2B3C40}" type="presParOf" srcId="{2F990782-4F47-CF4B-BCF4-385DA12520E9}" destId="{1FB5180B-1544-1442-915F-0C9CA7348B62}" srcOrd="1" destOrd="0" presId="urn:microsoft.com/office/officeart/2005/8/layout/chart3"/>
    <dgm:cxn modelId="{6D8DDD22-7F58-3B45-B2FE-66916537A257}" type="presParOf" srcId="{2F990782-4F47-CF4B-BCF4-385DA12520E9}" destId="{713807C9-3F60-1E47-B060-47F7CCB6CA1F}" srcOrd="2" destOrd="0" presId="urn:microsoft.com/office/officeart/2005/8/layout/chart3"/>
    <dgm:cxn modelId="{1C6632A2-1556-6944-85B1-BC0D66468095}" type="presParOf" srcId="{2F990782-4F47-CF4B-BCF4-385DA12520E9}" destId="{B6115E45-61B5-4B4B-87F1-59F057F93D7B}" srcOrd="3" destOrd="0" presId="urn:microsoft.com/office/officeart/2005/8/layout/chart3"/>
    <dgm:cxn modelId="{8903D97B-6F50-5F41-9F22-3490F75FE1E6}" type="presParOf" srcId="{2F990782-4F47-CF4B-BCF4-385DA12520E9}" destId="{76675746-E975-CB48-AB45-5C28CFB64093}" srcOrd="4" destOrd="0" presId="urn:microsoft.com/office/officeart/2005/8/layout/chart3"/>
    <dgm:cxn modelId="{D7FD8BA5-B7F5-C24F-ACA4-2C57B89F361A}" type="presParOf" srcId="{2F990782-4F47-CF4B-BCF4-385DA12520E9}" destId="{2507266B-EC66-2048-9849-D328071BA1FB}" srcOrd="5" destOrd="0" presId="urn:microsoft.com/office/officeart/2005/8/layout/chart3"/>
    <dgm:cxn modelId="{7CAC1510-F8CD-CE46-BAA3-02A4B3A68D26}" type="presParOf" srcId="{2F990782-4F47-CF4B-BCF4-385DA12520E9}" destId="{6B1A9F2F-6F3C-D04C-863E-2B06C29F9D84}" srcOrd="6" destOrd="0" presId="urn:microsoft.com/office/officeart/2005/8/layout/chart3"/>
    <dgm:cxn modelId="{56797DAE-5063-4042-9BD0-A4E4D5ADBFF1}" type="presParOf" srcId="{2F990782-4F47-CF4B-BCF4-385DA12520E9}" destId="{12696531-2BA8-C14E-8B70-279A021F3B9D}"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D14F8-3B0D-9C41-A968-0D07A648EF27}">
      <dsp:nvSpPr>
        <dsp:cNvPr id="0" name=""/>
        <dsp:cNvSpPr/>
      </dsp:nvSpPr>
      <dsp:spPr>
        <a:xfrm>
          <a:off x="3325038" y="277584"/>
          <a:ext cx="3742709" cy="3742709"/>
        </a:xfrm>
        <a:prstGeom prst="pie">
          <a:avLst>
            <a:gd name="adj1" fmla="val 16200000"/>
            <a:gd name="adj2" fmla="val 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US" sz="1800" kern="1200" dirty="0"/>
            <a:t>Equity</a:t>
          </a:r>
        </a:p>
      </dsp:txBody>
      <dsp:txXfrm>
        <a:off x="5239166" y="969985"/>
        <a:ext cx="1381237" cy="1113901"/>
      </dsp:txXfrm>
    </dsp:sp>
    <dsp:sp modelId="{713807C9-3F60-1E47-B060-47F7CCB6CA1F}">
      <dsp:nvSpPr>
        <dsp:cNvPr id="0" name=""/>
        <dsp:cNvSpPr/>
      </dsp:nvSpPr>
      <dsp:spPr>
        <a:xfrm>
          <a:off x="3167309" y="435312"/>
          <a:ext cx="3742709" cy="3742709"/>
        </a:xfrm>
        <a:prstGeom prst="pie">
          <a:avLst>
            <a:gd name="adj1" fmla="val 0"/>
            <a:gd name="adj2" fmla="val 540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US" sz="1800" kern="1200" dirty="0"/>
            <a:t>Student independence</a:t>
          </a:r>
        </a:p>
      </dsp:txBody>
      <dsp:txXfrm>
        <a:off x="5105498" y="2373501"/>
        <a:ext cx="1381237" cy="1113901"/>
      </dsp:txXfrm>
    </dsp:sp>
    <dsp:sp modelId="{76675746-E975-CB48-AB45-5C28CFB64093}">
      <dsp:nvSpPr>
        <dsp:cNvPr id="0" name=""/>
        <dsp:cNvSpPr/>
      </dsp:nvSpPr>
      <dsp:spPr>
        <a:xfrm>
          <a:off x="3167309" y="435312"/>
          <a:ext cx="3742709" cy="3742709"/>
        </a:xfrm>
        <a:prstGeom prst="pie">
          <a:avLst>
            <a:gd name="adj1" fmla="val 5400000"/>
            <a:gd name="adj2" fmla="val 1080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US" sz="1800" kern="1200" dirty="0"/>
            <a:t>Rigorous intellectual work</a:t>
          </a:r>
        </a:p>
      </dsp:txBody>
      <dsp:txXfrm>
        <a:off x="3590592" y="2373501"/>
        <a:ext cx="1381237" cy="1113901"/>
      </dsp:txXfrm>
    </dsp:sp>
    <dsp:sp modelId="{6B1A9F2F-6F3C-D04C-863E-2B06C29F9D84}">
      <dsp:nvSpPr>
        <dsp:cNvPr id="0" name=""/>
        <dsp:cNvSpPr/>
      </dsp:nvSpPr>
      <dsp:spPr>
        <a:xfrm>
          <a:off x="3167309" y="435312"/>
          <a:ext cx="3742709" cy="3742709"/>
        </a:xfrm>
        <a:prstGeom prst="pie">
          <a:avLst>
            <a:gd name="adj1" fmla="val 10800000"/>
            <a:gd name="adj2" fmla="val 1620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US" sz="1800" kern="1200" dirty="0"/>
            <a:t>Student ownership of learning</a:t>
          </a:r>
        </a:p>
      </dsp:txBody>
      <dsp:txXfrm>
        <a:off x="3590592" y="1125931"/>
        <a:ext cx="1381237" cy="111390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C8762-1BA6-4C42-9B22-B4DD5DD92CD2}" type="datetimeFigureOut">
              <a:rPr lang="en-US" smtClean="0"/>
              <a:t>1/22/19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4E0D8-6BD2-3A47-9856-6225D5B6451F}" type="slidenum">
              <a:rPr lang="en-US" smtClean="0"/>
              <a:t>‹#›</a:t>
            </a:fld>
            <a:endParaRPr lang="en-US"/>
          </a:p>
        </p:txBody>
      </p:sp>
    </p:spTree>
    <p:extLst>
      <p:ext uri="{BB962C8B-B14F-4D97-AF65-F5344CB8AC3E}">
        <p14:creationId xmlns:p14="http://schemas.microsoft.com/office/powerpoint/2010/main" val="31806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1/22/19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tRAjgUBkTbs" TargetMode="External"/><Relationship Id="rId2" Type="http://schemas.openxmlformats.org/officeDocument/2006/relationships/hyperlink" Target="https://vimeo.com/7772282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latin typeface="Comic Sans MS" charset="0"/>
                <a:ea typeface="Comic Sans MS" charset="0"/>
                <a:cs typeface="Comic Sans MS" charset="0"/>
              </a:rPr>
              <a:t>Cooperating Teacher Training</a:t>
            </a:r>
          </a:p>
        </p:txBody>
      </p:sp>
      <p:sp>
        <p:nvSpPr>
          <p:cNvPr id="3" name="Subtitle 2"/>
          <p:cNvSpPr>
            <a:spLocks noGrp="1"/>
          </p:cNvSpPr>
          <p:nvPr>
            <p:ph type="subTitle" idx="1"/>
          </p:nvPr>
        </p:nvSpPr>
        <p:spPr>
          <a:xfrm>
            <a:off x="2417780" y="3531204"/>
            <a:ext cx="8637072" cy="2018991"/>
          </a:xfrm>
        </p:spPr>
        <p:txBody>
          <a:bodyPr>
            <a:normAutofit/>
          </a:bodyPr>
          <a:lstStyle/>
          <a:p>
            <a:pPr algn="ctr"/>
            <a:r>
              <a:rPr lang="en-US" sz="2400" b="1" i="1" dirty="0">
                <a:latin typeface="Comic Sans MS" charset="0"/>
                <a:ea typeface="Comic Sans MS" charset="0"/>
                <a:cs typeface="Comic Sans MS" charset="0"/>
              </a:rPr>
              <a:t>Using the 5D+ Rubric for feedback and growth (MSCP)</a:t>
            </a:r>
            <a:r>
              <a:rPr lang="en-US" sz="2400" dirty="0"/>
              <a:t> </a:t>
            </a:r>
            <a:endParaRPr lang="en-US" sz="2400" b="1" i="1" dirty="0">
              <a:latin typeface="Comic Sans MS" charset="0"/>
              <a:ea typeface="Comic Sans MS" charset="0"/>
              <a:cs typeface="Comic Sans MS" charset="0"/>
            </a:endParaRPr>
          </a:p>
          <a:p>
            <a:pPr algn="ctr"/>
            <a:endParaRPr lang="en-US" dirty="0">
              <a:latin typeface="Comic Sans MS" charset="0"/>
              <a:ea typeface="Comic Sans MS" charset="0"/>
              <a:cs typeface="Comic Sans MS" charset="0"/>
            </a:endParaRPr>
          </a:p>
          <a:p>
            <a:pPr algn="ctr"/>
            <a:r>
              <a:rPr lang="en-US" dirty="0">
                <a:latin typeface="Comic Sans MS" charset="0"/>
                <a:ea typeface="Comic Sans MS" charset="0"/>
                <a:cs typeface="Comic Sans MS" charset="0"/>
              </a:rPr>
              <a:t>(ESTIMATED Completion time: 2 hours)</a:t>
            </a:r>
          </a:p>
        </p:txBody>
      </p:sp>
      <p:pic>
        <p:nvPicPr>
          <p:cNvPr id="4" name="Picture 3"/>
          <p:cNvPicPr>
            <a:picLocks noChangeAspect="1"/>
          </p:cNvPicPr>
          <p:nvPr/>
        </p:nvPicPr>
        <p:blipFill>
          <a:blip r:embed="rId2"/>
          <a:stretch>
            <a:fillRect/>
          </a:stretch>
        </p:blipFill>
        <p:spPr>
          <a:xfrm>
            <a:off x="300087" y="1413512"/>
            <a:ext cx="2117692" cy="2117692"/>
          </a:xfrm>
          <a:prstGeom prst="rect">
            <a:avLst/>
          </a:prstGeom>
        </p:spPr>
      </p:pic>
      <p:sp>
        <p:nvSpPr>
          <p:cNvPr id="6" name="Rounded Rectangle 5">
            <a:extLst>
              <a:ext uri="{FF2B5EF4-FFF2-40B4-BE49-F238E27FC236}">
                <a16:creationId xmlns:a16="http://schemas.microsoft.com/office/drawing/2014/main" id="{3C9591E4-7D7F-AA4B-A7D6-2C8B084CB153}"/>
              </a:ext>
            </a:extLst>
          </p:cNvPr>
          <p:cNvSpPr/>
          <p:nvPr/>
        </p:nvSpPr>
        <p:spPr>
          <a:xfrm>
            <a:off x="3852505" y="5737670"/>
            <a:ext cx="5739363" cy="874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refer to your copies of the 5D+ Framework, and 5D+ Rubric throughout this training.</a:t>
            </a:r>
          </a:p>
        </p:txBody>
      </p:sp>
    </p:spTree>
    <p:extLst>
      <p:ext uri="{BB962C8B-B14F-4D97-AF65-F5344CB8AC3E}">
        <p14:creationId xmlns:p14="http://schemas.microsoft.com/office/powerpoint/2010/main" val="58852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5D+ Rubric for Instructional growth: </a:t>
            </a:r>
            <a:r>
              <a:rPr lang="en-US" b="1" dirty="0">
                <a:solidFill>
                  <a:srgbClr val="C00000"/>
                </a:solidFill>
                <a:latin typeface="Comic Sans MS" charset="0"/>
                <a:ea typeface="Comic Sans MS" charset="0"/>
                <a:cs typeface="Comic Sans MS" charset="0"/>
              </a:rPr>
              <a:t>student engagement</a:t>
            </a:r>
          </a:p>
        </p:txBody>
      </p:sp>
      <p:sp>
        <p:nvSpPr>
          <p:cNvPr id="3" name="Content Placeholder 2"/>
          <p:cNvSpPr>
            <a:spLocks noGrp="1"/>
          </p:cNvSpPr>
          <p:nvPr>
            <p:ph idx="1"/>
          </p:nvPr>
        </p:nvSpPr>
        <p:spPr/>
        <p:txBody>
          <a:bodyPr/>
          <a:lstStyle/>
          <a:p>
            <a:pPr marL="0" indent="0">
              <a:buNone/>
            </a:pPr>
            <a:r>
              <a:rPr lang="en-US" dirty="0">
                <a:latin typeface="Comic Sans MS" charset="0"/>
                <a:ea typeface="Comic Sans MS" charset="0"/>
                <a:cs typeface="Comic Sans MS" charset="0"/>
              </a:rPr>
              <a:t>Read over the Student Engagement dimension in the 5D+ rubric. </a:t>
            </a:r>
          </a:p>
          <a:p>
            <a:pPr lvl="1"/>
            <a:r>
              <a:rPr lang="en-US" dirty="0">
                <a:latin typeface="Comic Sans MS" charset="0"/>
                <a:ea typeface="Comic Sans MS" charset="0"/>
                <a:cs typeface="Comic Sans MS" charset="0"/>
              </a:rPr>
              <a:t>How does each skill progress from Unsatisfactory to Distinguished levels?</a:t>
            </a:r>
          </a:p>
          <a:p>
            <a:pPr lvl="1"/>
            <a:r>
              <a:rPr lang="en-US" dirty="0">
                <a:latin typeface="Comic Sans MS" charset="0"/>
                <a:ea typeface="Comic Sans MS" charset="0"/>
                <a:cs typeface="Comic Sans MS" charset="0"/>
              </a:rPr>
              <a:t>Highlight and note what is added from one level to the next.</a:t>
            </a:r>
          </a:p>
          <a:p>
            <a:pPr marL="457200" lvl="1" indent="0">
              <a:buNone/>
            </a:pPr>
            <a:endParaRPr lang="en-US" dirty="0">
              <a:latin typeface="Comic Sans MS" charset="0"/>
              <a:ea typeface="Comic Sans MS" charset="0"/>
              <a:cs typeface="Comic Sans MS" charset="0"/>
            </a:endParaRPr>
          </a:p>
          <a:p>
            <a:pPr marL="457200" lvl="1" indent="0">
              <a:buNone/>
            </a:pPr>
            <a:r>
              <a:rPr lang="en-US" u="sng" dirty="0">
                <a:latin typeface="Comic Sans MS" charset="0"/>
                <a:ea typeface="Comic Sans MS" charset="0"/>
                <a:cs typeface="Comic Sans MS" charset="0"/>
              </a:rPr>
              <a:t>CHECK POINT:  </a:t>
            </a:r>
            <a:r>
              <a:rPr lang="en-US" dirty="0">
                <a:latin typeface="Comic Sans MS" charset="0"/>
                <a:ea typeface="Comic Sans MS" charset="0"/>
                <a:cs typeface="Comic Sans MS" charset="0"/>
              </a:rPr>
              <a:t>What is the difference between the Basic and Proficient levels in the Quality of Questioning </a:t>
            </a:r>
            <a:r>
              <a:rPr lang="en-US" dirty="0" err="1">
                <a:latin typeface="Comic Sans MS" charset="0"/>
                <a:ea typeface="Comic Sans MS" charset="0"/>
                <a:cs typeface="Comic Sans MS" charset="0"/>
              </a:rPr>
              <a:t>subdimension</a:t>
            </a:r>
            <a:r>
              <a:rPr lang="en-US" dirty="0">
                <a:latin typeface="Comic Sans MS" charset="0"/>
                <a:ea typeface="Comic Sans MS" charset="0"/>
                <a:cs typeface="Comic Sans MS" charset="0"/>
              </a:rPr>
              <a:t>?</a:t>
            </a:r>
          </a:p>
          <a:p>
            <a:pPr marL="457200" lvl="1" indent="0">
              <a:buNone/>
            </a:pPr>
            <a:r>
              <a:rPr lang="en-US" dirty="0">
                <a:latin typeface="Comic Sans MS" charset="0"/>
                <a:ea typeface="Comic Sans MS" charset="0"/>
                <a:cs typeface="Comic Sans MS" charset="0"/>
              </a:rPr>
              <a:t>		</a:t>
            </a:r>
            <a:r>
              <a:rPr lang="en-US" b="1" dirty="0">
                <a:solidFill>
                  <a:srgbClr val="C00000"/>
                </a:solidFill>
                <a:latin typeface="Comic Sans MS" charset="0"/>
                <a:ea typeface="Comic Sans MS" charset="0"/>
                <a:cs typeface="Comic Sans MS" charset="0"/>
              </a:rPr>
              <a:t>Teacher assists students in clarifying their thinking with </a:t>
            </a:r>
            <a:r>
              <a:rPr lang="en-US" b="1" i="1" u="sng" dirty="0">
                <a:solidFill>
                  <a:srgbClr val="C00000"/>
                </a:solidFill>
                <a:latin typeface="Comic Sans MS" charset="0"/>
                <a:ea typeface="Comic Sans MS" charset="0"/>
                <a:cs typeface="Comic Sans MS" charset="0"/>
              </a:rPr>
              <a:t>one </a:t>
            </a:r>
            <a:r>
              <a:rPr lang="en-US" b="1" i="1" dirty="0">
                <a:solidFill>
                  <a:srgbClr val="C00000"/>
                </a:solidFill>
                <a:latin typeface="Comic Sans MS" charset="0"/>
                <a:ea typeface="Comic Sans MS" charset="0"/>
                <a:cs typeface="Comic Sans MS" charset="0"/>
              </a:rPr>
              <a:t>			</a:t>
            </a:r>
            <a:r>
              <a:rPr lang="en-US" b="1" i="1" u="sng" dirty="0">
                <a:solidFill>
                  <a:srgbClr val="C00000"/>
                </a:solidFill>
                <a:latin typeface="Comic Sans MS" charset="0"/>
                <a:ea typeface="Comic Sans MS" charset="0"/>
                <a:cs typeface="Comic Sans MS" charset="0"/>
              </a:rPr>
              <a:t>another.</a:t>
            </a:r>
          </a:p>
        </p:txBody>
      </p:sp>
    </p:spTree>
    <p:extLst>
      <p:ext uri="{BB962C8B-B14F-4D97-AF65-F5344CB8AC3E}">
        <p14:creationId xmlns:p14="http://schemas.microsoft.com/office/powerpoint/2010/main" val="70653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5D+ Rubric for Instructional growth: </a:t>
            </a:r>
            <a:r>
              <a:rPr lang="en-US" b="1" dirty="0">
                <a:solidFill>
                  <a:srgbClr val="FFC31D"/>
                </a:solidFill>
                <a:latin typeface="Comic Sans MS" charset="0"/>
                <a:ea typeface="Comic Sans MS" charset="0"/>
                <a:cs typeface="Comic Sans MS" charset="0"/>
              </a:rPr>
              <a:t>Curriculum and pedagogy</a:t>
            </a:r>
          </a:p>
        </p:txBody>
      </p:sp>
      <p:sp>
        <p:nvSpPr>
          <p:cNvPr id="3" name="Content Placeholder 2"/>
          <p:cNvSpPr>
            <a:spLocks noGrp="1"/>
          </p:cNvSpPr>
          <p:nvPr>
            <p:ph idx="1"/>
          </p:nvPr>
        </p:nvSpPr>
        <p:spPr>
          <a:xfrm>
            <a:off x="1451579" y="2015732"/>
            <a:ext cx="9947941" cy="4019308"/>
          </a:xfrm>
        </p:spPr>
        <p:txBody>
          <a:bodyPr>
            <a:normAutofit/>
          </a:bodyPr>
          <a:lstStyle/>
          <a:p>
            <a:pPr marL="0" indent="0">
              <a:buNone/>
            </a:pPr>
            <a:r>
              <a:rPr lang="en-US" dirty="0">
                <a:latin typeface="Comic Sans MS" charset="0"/>
                <a:ea typeface="Comic Sans MS" charset="0"/>
                <a:cs typeface="Comic Sans MS" charset="0"/>
              </a:rPr>
              <a:t>Read over the Curriculum and Pedagogy dimension in the 5D+ rubric. </a:t>
            </a:r>
          </a:p>
          <a:p>
            <a:pPr lvl="1"/>
            <a:r>
              <a:rPr lang="en-US" dirty="0">
                <a:latin typeface="Comic Sans MS" charset="0"/>
                <a:ea typeface="Comic Sans MS" charset="0"/>
                <a:cs typeface="Comic Sans MS" charset="0"/>
              </a:rPr>
              <a:t>How does each skill progress from Unsatisfactory to Distinguished levels?</a:t>
            </a:r>
          </a:p>
          <a:p>
            <a:pPr lvl="1"/>
            <a:r>
              <a:rPr lang="en-US" dirty="0">
                <a:latin typeface="Comic Sans MS" charset="0"/>
                <a:ea typeface="Comic Sans MS" charset="0"/>
                <a:cs typeface="Comic Sans MS" charset="0"/>
              </a:rPr>
              <a:t>Highlight and note what is added from one level to the next.</a:t>
            </a:r>
          </a:p>
          <a:p>
            <a:pPr marL="457200" lvl="1" indent="0">
              <a:buNone/>
            </a:pPr>
            <a:endParaRPr lang="en-US" dirty="0">
              <a:latin typeface="Comic Sans MS" charset="0"/>
              <a:ea typeface="Comic Sans MS" charset="0"/>
              <a:cs typeface="Comic Sans MS" charset="0"/>
            </a:endParaRPr>
          </a:p>
          <a:p>
            <a:pPr marL="457200" lvl="1" indent="0">
              <a:buNone/>
            </a:pPr>
            <a:endParaRPr lang="en-US" u="sng" dirty="0">
              <a:latin typeface="Comic Sans MS" charset="0"/>
              <a:ea typeface="Comic Sans MS" charset="0"/>
              <a:cs typeface="Comic Sans MS" charset="0"/>
            </a:endParaRPr>
          </a:p>
          <a:p>
            <a:pPr marL="457200" lvl="1" indent="0">
              <a:buNone/>
            </a:pPr>
            <a:r>
              <a:rPr lang="en-US" u="sng" dirty="0">
                <a:latin typeface="Comic Sans MS" charset="0"/>
                <a:ea typeface="Comic Sans MS" charset="0"/>
                <a:cs typeface="Comic Sans MS" charset="0"/>
              </a:rPr>
              <a:t>CHECK POINT</a:t>
            </a:r>
            <a:r>
              <a:rPr lang="en-US" dirty="0">
                <a:latin typeface="Comic Sans MS" charset="0"/>
                <a:ea typeface="Comic Sans MS" charset="0"/>
                <a:cs typeface="Comic Sans MS" charset="0"/>
              </a:rPr>
              <a:t>: in CP5, if a teacher provides scaffolds, but does not release any responsibility to students, then the level is considered to be:</a:t>
            </a:r>
          </a:p>
          <a:p>
            <a:pPr marL="457200" lvl="1" indent="0">
              <a:buNone/>
            </a:pPr>
            <a:r>
              <a:rPr lang="en-US" dirty="0">
                <a:latin typeface="Comic Sans MS" charset="0"/>
                <a:ea typeface="Comic Sans MS" charset="0"/>
                <a:cs typeface="Comic Sans MS" charset="0"/>
              </a:rPr>
              <a:t>		</a:t>
            </a:r>
            <a:r>
              <a:rPr lang="en-US" b="1" dirty="0">
                <a:solidFill>
                  <a:srgbClr val="FFC000"/>
                </a:solidFill>
                <a:latin typeface="Comic Sans MS" charset="0"/>
                <a:ea typeface="Comic Sans MS" charset="0"/>
                <a:cs typeface="Comic Sans MS" charset="0"/>
              </a:rPr>
              <a:t>Unsatisfactory</a:t>
            </a:r>
            <a:r>
              <a:rPr lang="en-US" b="1" dirty="0">
                <a:solidFill>
                  <a:srgbClr val="C00000"/>
                </a:solidFill>
                <a:latin typeface="Comic Sans MS" charset="0"/>
                <a:ea typeface="Comic Sans MS" charset="0"/>
                <a:cs typeface="Comic Sans MS" charset="0"/>
              </a:rPr>
              <a:t> </a:t>
            </a:r>
            <a:r>
              <a:rPr lang="en-US" dirty="0">
                <a:latin typeface="Comic Sans MS" charset="0"/>
                <a:ea typeface="Comic Sans MS" charset="0"/>
                <a:cs typeface="Comic Sans MS" charset="0"/>
              </a:rPr>
              <a:t>	</a:t>
            </a:r>
            <a:r>
              <a:rPr lang="en-US" dirty="0"/>
              <a:t>		</a:t>
            </a:r>
          </a:p>
          <a:p>
            <a:pPr marL="457200" lvl="1" indent="0">
              <a:buNone/>
            </a:pPr>
            <a:r>
              <a:rPr lang="en-US" dirty="0"/>
              <a:t>		</a:t>
            </a:r>
          </a:p>
          <a:p>
            <a:pPr marL="457200" lvl="1" indent="0">
              <a:buNone/>
            </a:pPr>
            <a:r>
              <a:rPr lang="en-US" dirty="0"/>
              <a:t>                                        </a:t>
            </a:r>
            <a:endParaRPr lang="en-US" dirty="0">
              <a:solidFill>
                <a:srgbClr val="0070C0"/>
              </a:solidFill>
            </a:endParaRPr>
          </a:p>
        </p:txBody>
      </p:sp>
    </p:spTree>
    <p:extLst>
      <p:ext uri="{BB962C8B-B14F-4D97-AF65-F5344CB8AC3E}">
        <p14:creationId xmlns:p14="http://schemas.microsoft.com/office/powerpoint/2010/main" val="113463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6" end="6"/>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Quack.wav"/>
                                        </p:tgtEl>
                                      </p:cMediaNode>
                                    </p:audio>
                                  </p:sub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xEl>
                                              <p:pRg st="6" end="6"/>
                                            </p:txEl>
                                          </p:spTgt>
                                        </p:tgtEl>
                                        <p:attrNameLst>
                                          <p:attrName>fillcolor</p:attrName>
                                        </p:attrNameLst>
                                      </p:cBhvr>
                                      <p:to>
                                        <a:schemeClr val="accent1"/>
                                      </p:to>
                                    </p:animClr>
                                    <p:set>
                                      <p:cBhvr>
                                        <p:cTn id="14" dur="2000" fill="hold"/>
                                        <p:tgtEl>
                                          <p:spTgt spid="3">
                                            <p:txEl>
                                              <p:pRg st="6" end="6"/>
                                            </p:txEl>
                                          </p:spTgt>
                                        </p:tgtEl>
                                        <p:attrNameLst>
                                          <p:attrName>fill.type</p:attrName>
                                        </p:attrNameLst>
                                      </p:cBhvr>
                                      <p:to>
                                        <p:strVal val="solid"/>
                                      </p:to>
                                    </p:set>
                                    <p:set>
                                      <p:cBhvr>
                                        <p:cTn id="15" dur="2000"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5D+ Rubric for Instructional growth: </a:t>
            </a:r>
            <a:r>
              <a:rPr lang="en-US" b="1" dirty="0">
                <a:solidFill>
                  <a:srgbClr val="00B050"/>
                </a:solidFill>
                <a:latin typeface="Comic Sans MS" charset="0"/>
                <a:ea typeface="Comic Sans MS" charset="0"/>
                <a:cs typeface="Comic Sans MS" charset="0"/>
              </a:rPr>
              <a:t>Assessment for Student learning</a:t>
            </a:r>
          </a:p>
        </p:txBody>
      </p:sp>
      <p:sp>
        <p:nvSpPr>
          <p:cNvPr id="3" name="Content Placeholder 2"/>
          <p:cNvSpPr>
            <a:spLocks noGrp="1"/>
          </p:cNvSpPr>
          <p:nvPr>
            <p:ph idx="1"/>
          </p:nvPr>
        </p:nvSpPr>
        <p:spPr/>
        <p:txBody>
          <a:bodyPr/>
          <a:lstStyle/>
          <a:p>
            <a:pPr marL="0" indent="0">
              <a:buNone/>
            </a:pPr>
            <a:r>
              <a:rPr lang="en-US" dirty="0">
                <a:latin typeface="Comic Sans MS" charset="0"/>
                <a:ea typeface="Comic Sans MS" charset="0"/>
                <a:cs typeface="Comic Sans MS" charset="0"/>
              </a:rPr>
              <a:t>Read over the Assessment dimension in the 5D+ rubric. </a:t>
            </a:r>
          </a:p>
          <a:p>
            <a:pPr lvl="1"/>
            <a:r>
              <a:rPr lang="en-US" dirty="0">
                <a:latin typeface="Comic Sans MS" charset="0"/>
                <a:ea typeface="Comic Sans MS" charset="0"/>
                <a:cs typeface="Comic Sans MS" charset="0"/>
              </a:rPr>
              <a:t>How does each skill progress from Unsatisfactory to Distinguished levels?</a:t>
            </a:r>
          </a:p>
          <a:p>
            <a:pPr lvl="1"/>
            <a:r>
              <a:rPr lang="en-US" dirty="0">
                <a:latin typeface="Comic Sans MS" charset="0"/>
                <a:ea typeface="Comic Sans MS" charset="0"/>
                <a:cs typeface="Comic Sans MS" charset="0"/>
              </a:rPr>
              <a:t>Highlight and note what is added from one level to the next.</a:t>
            </a:r>
          </a:p>
          <a:p>
            <a:pPr marL="457200" lvl="1" indent="0">
              <a:buNone/>
            </a:pPr>
            <a:endParaRPr lang="en-US" dirty="0">
              <a:latin typeface="Comic Sans MS" charset="0"/>
              <a:ea typeface="Comic Sans MS" charset="0"/>
              <a:cs typeface="Comic Sans MS" charset="0"/>
            </a:endParaRPr>
          </a:p>
          <a:p>
            <a:pPr marL="457200" lvl="1" indent="0">
              <a:buNone/>
            </a:pPr>
            <a:r>
              <a:rPr lang="en-US" u="sng" dirty="0">
                <a:latin typeface="Comic Sans MS" charset="0"/>
                <a:ea typeface="Comic Sans MS" charset="0"/>
                <a:cs typeface="Comic Sans MS" charset="0"/>
              </a:rPr>
              <a:t>CHECK POINT:  </a:t>
            </a:r>
            <a:r>
              <a:rPr lang="en-US" dirty="0">
                <a:latin typeface="Comic Sans MS" charset="0"/>
                <a:ea typeface="Comic Sans MS" charset="0"/>
                <a:cs typeface="Comic Sans MS" charset="0"/>
              </a:rPr>
              <a:t>In A4 (Teacher use of formative assessments), proficient level- teachers should make in-the-moment instructional decisions based on:</a:t>
            </a:r>
          </a:p>
          <a:p>
            <a:pPr marL="457200" lvl="1" indent="0">
              <a:buNone/>
            </a:pPr>
            <a:endParaRPr lang="en-US" dirty="0">
              <a:latin typeface="Comic Sans MS" charset="0"/>
              <a:ea typeface="Comic Sans MS" charset="0"/>
              <a:cs typeface="Comic Sans MS" charset="0"/>
            </a:endParaRPr>
          </a:p>
          <a:p>
            <a:pPr marL="457200" lvl="1" indent="0">
              <a:buNone/>
            </a:pPr>
            <a:r>
              <a:rPr lang="en-US" dirty="0">
                <a:latin typeface="Comic Sans MS" charset="0"/>
                <a:ea typeface="Comic Sans MS" charset="0"/>
                <a:cs typeface="Comic Sans MS" charset="0"/>
              </a:rPr>
              <a:t>		</a:t>
            </a:r>
            <a:r>
              <a:rPr lang="en-US" b="1" dirty="0">
                <a:solidFill>
                  <a:srgbClr val="00B050"/>
                </a:solidFill>
                <a:latin typeface="Comic Sans MS" charset="0"/>
                <a:ea typeface="Comic Sans MS" charset="0"/>
                <a:cs typeface="Comic Sans MS" charset="0"/>
              </a:rPr>
              <a:t>Student understanding, not just the completion of tasks</a:t>
            </a:r>
            <a:endParaRPr lang="en-US" b="1" i="1" u="sng" dirty="0">
              <a:solidFill>
                <a:srgbClr val="00B050"/>
              </a:solidFill>
              <a:latin typeface="Comic Sans MS" charset="0"/>
              <a:ea typeface="Comic Sans MS" charset="0"/>
              <a:cs typeface="Comic Sans MS" charset="0"/>
            </a:endParaRPr>
          </a:p>
        </p:txBody>
      </p:sp>
    </p:spTree>
    <p:extLst>
      <p:ext uri="{BB962C8B-B14F-4D97-AF65-F5344CB8AC3E}">
        <p14:creationId xmlns:p14="http://schemas.microsoft.com/office/powerpoint/2010/main" val="19498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5D+ Rubric for Instructional growth: </a:t>
            </a:r>
            <a:r>
              <a:rPr lang="en-US" b="1" dirty="0">
                <a:solidFill>
                  <a:srgbClr val="C05317"/>
                </a:solidFill>
                <a:latin typeface="Comic Sans MS" charset="0"/>
                <a:ea typeface="Comic Sans MS" charset="0"/>
                <a:cs typeface="Comic Sans MS" charset="0"/>
              </a:rPr>
              <a:t>Classroom environment and culture</a:t>
            </a:r>
          </a:p>
        </p:txBody>
      </p:sp>
      <p:sp>
        <p:nvSpPr>
          <p:cNvPr id="3" name="Content Placeholder 2"/>
          <p:cNvSpPr>
            <a:spLocks noGrp="1"/>
          </p:cNvSpPr>
          <p:nvPr>
            <p:ph idx="1"/>
          </p:nvPr>
        </p:nvSpPr>
        <p:spPr/>
        <p:txBody>
          <a:bodyPr/>
          <a:lstStyle/>
          <a:p>
            <a:pPr marL="0" indent="0">
              <a:buNone/>
            </a:pPr>
            <a:r>
              <a:rPr lang="en-US" dirty="0">
                <a:latin typeface="Comic Sans MS" charset="0"/>
                <a:ea typeface="Comic Sans MS" charset="0"/>
                <a:cs typeface="Comic Sans MS" charset="0"/>
              </a:rPr>
              <a:t>Read over the Classroom environment and culture dimension in the 5D+ rubric. </a:t>
            </a:r>
          </a:p>
          <a:p>
            <a:pPr lvl="1"/>
            <a:r>
              <a:rPr lang="en-US" dirty="0">
                <a:latin typeface="Comic Sans MS" charset="0"/>
                <a:ea typeface="Comic Sans MS" charset="0"/>
                <a:cs typeface="Comic Sans MS" charset="0"/>
              </a:rPr>
              <a:t>How does each skill progress from Unsatisfactory to Distinguished levels?</a:t>
            </a:r>
          </a:p>
          <a:p>
            <a:pPr lvl="1"/>
            <a:r>
              <a:rPr lang="en-US" dirty="0">
                <a:latin typeface="Comic Sans MS" charset="0"/>
                <a:ea typeface="Comic Sans MS" charset="0"/>
                <a:cs typeface="Comic Sans MS" charset="0"/>
              </a:rPr>
              <a:t>Highlight and note what is added from one level to the next.</a:t>
            </a:r>
          </a:p>
          <a:p>
            <a:pPr marL="457200" lvl="1" indent="0">
              <a:buNone/>
            </a:pPr>
            <a:endParaRPr lang="en-US" dirty="0">
              <a:latin typeface="Comic Sans MS" charset="0"/>
              <a:ea typeface="Comic Sans MS" charset="0"/>
              <a:cs typeface="Comic Sans MS" charset="0"/>
            </a:endParaRPr>
          </a:p>
          <a:p>
            <a:pPr marL="457200" lvl="1" indent="0">
              <a:buNone/>
            </a:pPr>
            <a:r>
              <a:rPr lang="en-US" u="sng" dirty="0">
                <a:latin typeface="Comic Sans MS" charset="0"/>
                <a:ea typeface="Comic Sans MS" charset="0"/>
                <a:cs typeface="Comic Sans MS" charset="0"/>
              </a:rPr>
              <a:t>CHECK POINT:  </a:t>
            </a:r>
            <a:r>
              <a:rPr lang="en-US" dirty="0">
                <a:latin typeface="Comic Sans MS" charset="0"/>
                <a:ea typeface="Comic Sans MS" charset="0"/>
                <a:cs typeface="Comic Sans MS" charset="0"/>
              </a:rPr>
              <a:t>If learning routines for discussion and collaborative work are present but not effective, the level of skill for CEC2 is:</a:t>
            </a:r>
          </a:p>
          <a:p>
            <a:pPr marL="457200" lvl="1" indent="0">
              <a:buNone/>
            </a:pPr>
            <a:r>
              <a:rPr lang="en-US" dirty="0">
                <a:latin typeface="Comic Sans MS" charset="0"/>
                <a:ea typeface="Comic Sans MS" charset="0"/>
                <a:cs typeface="Comic Sans MS" charset="0"/>
              </a:rPr>
              <a:t>				</a:t>
            </a:r>
            <a:r>
              <a:rPr lang="en-US" b="1" dirty="0">
                <a:solidFill>
                  <a:srgbClr val="C05317"/>
                </a:solidFill>
                <a:latin typeface="Comic Sans MS" charset="0"/>
                <a:ea typeface="Comic Sans MS" charset="0"/>
                <a:cs typeface="Comic Sans MS" charset="0"/>
              </a:rPr>
              <a:t>Basic</a:t>
            </a:r>
            <a:endParaRPr lang="en-US" b="1" i="1" u="sng" dirty="0">
              <a:solidFill>
                <a:srgbClr val="C05317"/>
              </a:solidFill>
              <a:latin typeface="Comic Sans MS" charset="0"/>
              <a:ea typeface="Comic Sans MS" charset="0"/>
              <a:cs typeface="Comic Sans MS" charset="0"/>
            </a:endParaRPr>
          </a:p>
        </p:txBody>
      </p:sp>
    </p:spTree>
    <p:extLst>
      <p:ext uri="{BB962C8B-B14F-4D97-AF65-F5344CB8AC3E}">
        <p14:creationId xmlns:p14="http://schemas.microsoft.com/office/powerpoint/2010/main" val="61262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51" y="450951"/>
            <a:ext cx="9603275" cy="1049235"/>
          </a:xfrm>
        </p:spPr>
        <p:txBody>
          <a:bodyPr>
            <a:normAutofit fontScale="90000"/>
          </a:bodyPr>
          <a:lstStyle/>
          <a:p>
            <a:r>
              <a:rPr lang="en-US" dirty="0">
                <a:latin typeface="Comic Sans MS" charset="0"/>
                <a:ea typeface="Comic Sans MS" charset="0"/>
                <a:cs typeface="Comic Sans MS" charset="0"/>
              </a:rPr>
              <a:t>5D+ Rubric for Instructional growth: Professional collaboration &amp; communication</a:t>
            </a:r>
            <a:endParaRPr lang="en-US" b="1" dirty="0">
              <a:solidFill>
                <a:srgbClr val="C00000"/>
              </a:solidFill>
              <a:latin typeface="Comic Sans MS" charset="0"/>
              <a:ea typeface="Comic Sans MS" charset="0"/>
              <a:cs typeface="Comic Sans MS" charset="0"/>
            </a:endParaRPr>
          </a:p>
        </p:txBody>
      </p:sp>
      <p:sp>
        <p:nvSpPr>
          <p:cNvPr id="3" name="Content Placeholder 2"/>
          <p:cNvSpPr>
            <a:spLocks noGrp="1"/>
          </p:cNvSpPr>
          <p:nvPr>
            <p:ph idx="1"/>
          </p:nvPr>
        </p:nvSpPr>
        <p:spPr/>
        <p:txBody>
          <a:bodyPr/>
          <a:lstStyle/>
          <a:p>
            <a:pPr marL="0" indent="0">
              <a:buNone/>
            </a:pPr>
            <a:r>
              <a:rPr lang="en-US" dirty="0">
                <a:latin typeface="Comic Sans MS" charset="0"/>
                <a:ea typeface="Comic Sans MS" charset="0"/>
                <a:cs typeface="Comic Sans MS" charset="0"/>
              </a:rPr>
              <a:t>Read over the Professional Collaboration &amp; Communication dimension in the 5D+ rubric. </a:t>
            </a:r>
          </a:p>
          <a:p>
            <a:pPr lvl="1"/>
            <a:r>
              <a:rPr lang="en-US" dirty="0">
                <a:latin typeface="Comic Sans MS" charset="0"/>
                <a:ea typeface="Comic Sans MS" charset="0"/>
                <a:cs typeface="Comic Sans MS" charset="0"/>
              </a:rPr>
              <a:t>How does each skill progress from Unsatisfactory to Distinguished levels?</a:t>
            </a:r>
          </a:p>
          <a:p>
            <a:pPr lvl="1"/>
            <a:r>
              <a:rPr lang="en-US" dirty="0">
                <a:latin typeface="Comic Sans MS" charset="0"/>
                <a:ea typeface="Comic Sans MS" charset="0"/>
                <a:cs typeface="Comic Sans MS" charset="0"/>
              </a:rPr>
              <a:t>Highlight and note what is added from one level to the next.</a:t>
            </a:r>
          </a:p>
          <a:p>
            <a:pPr marL="457200" lvl="1" indent="0">
              <a:buNone/>
            </a:pPr>
            <a:endParaRPr lang="en-US" dirty="0">
              <a:latin typeface="Comic Sans MS" charset="0"/>
              <a:ea typeface="Comic Sans MS" charset="0"/>
              <a:cs typeface="Comic Sans MS" charset="0"/>
            </a:endParaRPr>
          </a:p>
          <a:p>
            <a:pPr marL="457200" lvl="1" indent="0">
              <a:buNone/>
            </a:pPr>
            <a:r>
              <a:rPr lang="en-US" u="sng" dirty="0">
                <a:latin typeface="Comic Sans MS" charset="0"/>
                <a:ea typeface="Comic Sans MS" charset="0"/>
                <a:cs typeface="Comic Sans MS" charset="0"/>
              </a:rPr>
              <a:t>CHECK POINT:  </a:t>
            </a:r>
            <a:r>
              <a:rPr lang="en-US" dirty="0">
                <a:latin typeface="Comic Sans MS" charset="0"/>
                <a:ea typeface="Comic Sans MS" charset="0"/>
                <a:cs typeface="Comic Sans MS" charset="0"/>
              </a:rPr>
              <a:t>What are two differences between the Basic and Proficient levels in PCC2?</a:t>
            </a:r>
          </a:p>
          <a:p>
            <a:pPr marL="457200" lvl="1" indent="0">
              <a:buNone/>
            </a:pPr>
            <a:r>
              <a:rPr lang="en-US" dirty="0">
                <a:latin typeface="Comic Sans MS" charset="0"/>
                <a:ea typeface="Comic Sans MS" charset="0"/>
                <a:cs typeface="Comic Sans MS" charset="0"/>
              </a:rPr>
              <a:t>		</a:t>
            </a:r>
            <a:r>
              <a:rPr lang="en-US" b="1" dirty="0">
                <a:solidFill>
                  <a:srgbClr val="C00000"/>
                </a:solidFill>
                <a:latin typeface="Comic Sans MS" charset="0"/>
                <a:ea typeface="Comic Sans MS" charset="0"/>
                <a:cs typeface="Comic Sans MS" charset="0"/>
              </a:rPr>
              <a:t>Teacher uses multiple tools to communicate student progress, and 			considers the language needs of parents and guardians.</a:t>
            </a:r>
            <a:endParaRPr lang="en-US" b="1" i="1" u="sng" dirty="0">
              <a:solidFill>
                <a:srgbClr val="C00000"/>
              </a:solidFill>
              <a:latin typeface="Comic Sans MS" charset="0"/>
              <a:ea typeface="Comic Sans MS" charset="0"/>
              <a:cs typeface="Comic Sans MS" charset="0"/>
            </a:endParaRPr>
          </a:p>
        </p:txBody>
      </p:sp>
    </p:spTree>
    <p:extLst>
      <p:ext uri="{BB962C8B-B14F-4D97-AF65-F5344CB8AC3E}">
        <p14:creationId xmlns:p14="http://schemas.microsoft.com/office/powerpoint/2010/main" val="3926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Now that you’re more familiar with the 5D+ Frame work and Rubric,</a:t>
            </a:r>
          </a:p>
        </p:txBody>
      </p:sp>
      <p:sp>
        <p:nvSpPr>
          <p:cNvPr id="3" name="Content Placeholder 2"/>
          <p:cNvSpPr>
            <a:spLocks noGrp="1"/>
          </p:cNvSpPr>
          <p:nvPr>
            <p:ph idx="1"/>
          </p:nvPr>
        </p:nvSpPr>
        <p:spPr/>
        <p:txBody>
          <a:bodyPr/>
          <a:lstStyle/>
          <a:p>
            <a:pPr marL="0" indent="0">
              <a:buNone/>
            </a:pPr>
            <a:endParaRPr lang="en-US" dirty="0">
              <a:latin typeface="Comic Sans MS" charset="0"/>
              <a:ea typeface="Comic Sans MS" charset="0"/>
              <a:cs typeface="Comic Sans MS" charset="0"/>
            </a:endParaRPr>
          </a:p>
          <a:p>
            <a:pPr marL="0" indent="0">
              <a:buNone/>
            </a:pPr>
            <a:r>
              <a:rPr lang="en-US" dirty="0">
                <a:latin typeface="Comic Sans MS" charset="0"/>
                <a:ea typeface="Comic Sans MS" charset="0"/>
                <a:cs typeface="Comic Sans MS" charset="0"/>
              </a:rPr>
              <a:t>Please consider how you might use these as tools to provide more targeted feedback to your student teacher</a:t>
            </a:r>
            <a:r>
              <a:rPr lang="mr-IN" dirty="0">
                <a:latin typeface="Comic Sans MS" charset="0"/>
                <a:ea typeface="Comic Sans MS" charset="0"/>
                <a:cs typeface="Comic Sans MS" charset="0"/>
              </a:rPr>
              <a:t>…</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3178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Use the Guiding Questions (in the framework) during co-planning</a:t>
            </a:r>
            <a:r>
              <a:rPr lang="en-US" dirty="0"/>
              <a:t>	</a:t>
            </a:r>
          </a:p>
        </p:txBody>
      </p:sp>
      <p:sp>
        <p:nvSpPr>
          <p:cNvPr id="3" name="Content Placeholder 2"/>
          <p:cNvSpPr>
            <a:spLocks noGrp="1"/>
          </p:cNvSpPr>
          <p:nvPr>
            <p:ph idx="1"/>
          </p:nvPr>
        </p:nvSpPr>
        <p:spPr/>
        <p:txBody>
          <a:bodyPr/>
          <a:lstStyle/>
          <a:p>
            <a:pPr marL="0" indent="0">
              <a:buNone/>
            </a:pPr>
            <a:r>
              <a:rPr lang="en-US" u="sng" dirty="0">
                <a:latin typeface="Comic Sans MS" charset="0"/>
                <a:ea typeface="Comic Sans MS" charset="0"/>
                <a:cs typeface="Comic Sans MS" charset="0"/>
              </a:rPr>
              <a:t>Cooperating Teacher: </a:t>
            </a:r>
            <a:r>
              <a:rPr lang="en-US" dirty="0">
                <a:latin typeface="Comic Sans MS" charset="0"/>
                <a:ea typeface="Comic Sans MS" charset="0"/>
                <a:cs typeface="Comic Sans MS" charset="0"/>
              </a:rPr>
              <a:t>“Tomorrow you’re going to lead the math lesson on perimeter.  Let</a:t>
            </a:r>
            <a:r>
              <a:rPr lang="mr-IN" dirty="0">
                <a:latin typeface="Comic Sans MS" charset="0"/>
                <a:ea typeface="Comic Sans MS" charset="0"/>
                <a:cs typeface="Comic Sans MS" charset="0"/>
              </a:rPr>
              <a:t>’</a:t>
            </a:r>
            <a:r>
              <a:rPr lang="en-US" dirty="0">
                <a:latin typeface="Comic Sans MS" charset="0"/>
                <a:ea typeface="Comic Sans MS" charset="0"/>
                <a:cs typeface="Comic Sans MS" charset="0"/>
              </a:rPr>
              <a:t>s think about the </a:t>
            </a:r>
            <a:r>
              <a:rPr lang="en-US" dirty="0">
                <a:solidFill>
                  <a:srgbClr val="0070C0"/>
                </a:solidFill>
                <a:latin typeface="Comic Sans MS" charset="0"/>
                <a:ea typeface="Comic Sans MS" charset="0"/>
                <a:cs typeface="Comic Sans MS" charset="0"/>
              </a:rPr>
              <a:t>Purpose </a:t>
            </a:r>
            <a:r>
              <a:rPr lang="en-US" dirty="0">
                <a:latin typeface="Comic Sans MS" charset="0"/>
                <a:ea typeface="Comic Sans MS" charset="0"/>
                <a:cs typeface="Comic Sans MS" charset="0"/>
              </a:rPr>
              <a:t>for this lesson. One of the guiding questions we can focus on is, how we can word the learning target to clearly communicate what students will know and be able to do as a result of this lesson. What do we want as evidence of student learning?”</a:t>
            </a:r>
          </a:p>
          <a:p>
            <a:pPr marL="0" indent="0">
              <a:buNone/>
            </a:pPr>
            <a:endParaRPr lang="en-US" dirty="0"/>
          </a:p>
        </p:txBody>
      </p:sp>
    </p:spTree>
    <p:extLst>
      <p:ext uri="{BB962C8B-B14F-4D97-AF65-F5344CB8AC3E}">
        <p14:creationId xmlns:p14="http://schemas.microsoft.com/office/powerpoint/2010/main" val="80927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charset="0"/>
                <a:ea typeface="Comic Sans MS" charset="0"/>
                <a:cs typeface="Comic Sans MS" charset="0"/>
              </a:rPr>
              <a:t>Use the guiding questions to think about how you might gather data for a lesson</a:t>
            </a:r>
          </a:p>
        </p:txBody>
      </p:sp>
      <p:sp>
        <p:nvSpPr>
          <p:cNvPr id="3" name="Content Placeholder 2"/>
          <p:cNvSpPr>
            <a:spLocks noGrp="1"/>
          </p:cNvSpPr>
          <p:nvPr>
            <p:ph idx="1"/>
          </p:nvPr>
        </p:nvSpPr>
        <p:spPr/>
        <p:txBody>
          <a:bodyPr/>
          <a:lstStyle/>
          <a:p>
            <a:pPr marL="0" indent="0">
              <a:buNone/>
            </a:pPr>
            <a:r>
              <a:rPr lang="en-US" u="sng" dirty="0">
                <a:latin typeface="Comic Sans MS" charset="0"/>
                <a:ea typeface="Comic Sans MS" charset="0"/>
                <a:cs typeface="Comic Sans MS" charset="0"/>
              </a:rPr>
              <a:t>Cooperating Teacher: </a:t>
            </a:r>
            <a:r>
              <a:rPr lang="en-US" dirty="0">
                <a:latin typeface="Comic Sans MS" charset="0"/>
                <a:ea typeface="Comic Sans MS" charset="0"/>
                <a:cs typeface="Comic Sans MS" charset="0"/>
              </a:rPr>
              <a:t>“I wonder how much ownership of learning our kids are showing. Let’s focus on </a:t>
            </a:r>
            <a:r>
              <a:rPr lang="en-US" dirty="0">
                <a:solidFill>
                  <a:srgbClr val="C00000"/>
                </a:solidFill>
                <a:latin typeface="Comic Sans MS" charset="0"/>
                <a:ea typeface="Comic Sans MS" charset="0"/>
                <a:cs typeface="Comic Sans MS" charset="0"/>
              </a:rPr>
              <a:t>Student Engagement </a:t>
            </a:r>
            <a:r>
              <a:rPr lang="en-US" dirty="0">
                <a:latin typeface="Comic Sans MS" charset="0"/>
                <a:ea typeface="Comic Sans MS" charset="0"/>
                <a:cs typeface="Comic Sans MS" charset="0"/>
              </a:rPr>
              <a:t>in tomorrow’s science lesson. While I’m teaching the lesson, you can observe (one-teach-one observe) and use this classroom diagram to check off which kids are the ones asking questions and being called on. Maybe we’ll see a pattern on how participation is distributed.”</a:t>
            </a:r>
          </a:p>
        </p:txBody>
      </p:sp>
    </p:spTree>
    <p:extLst>
      <p:ext uri="{BB962C8B-B14F-4D97-AF65-F5344CB8AC3E}">
        <p14:creationId xmlns:p14="http://schemas.microsoft.com/office/powerpoint/2010/main" val="146872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Use the rubric to provide specific feedback</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latin typeface="Comic Sans MS" charset="0"/>
                <a:ea typeface="Comic Sans MS" charset="0"/>
                <a:cs typeface="Comic Sans MS" charset="0"/>
              </a:rPr>
              <a:t>Cooperating Teacher debriefs with student teacher about a writing lesson where the student teacher lead the instruction, and noticed that the student teacher never gave students any time for independent work, but guided every step of each task for the students, while they copied from the board.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omic Sans MS" charset="0"/>
              <a:ea typeface="Comic Sans MS" charset="0"/>
              <a:cs typeface="Comic Sans MS"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omic Sans MS" charset="0"/>
                <a:ea typeface="Comic Sans MS" charset="0"/>
                <a:cs typeface="Comic Sans MS" charset="0"/>
              </a:rPr>
              <a:t>	“Let’s take a look at your use of scaffolds (Curriculum and Pedagogy, CP5). You did a great job providing support and guiding them to write using text-based evidence. The students were all following along and engaged in that process</a:t>
            </a:r>
            <a:r>
              <a:rPr lang="mr-IN" dirty="0">
                <a:latin typeface="Comic Sans MS" charset="0"/>
                <a:ea typeface="Comic Sans MS" charset="0"/>
                <a:cs typeface="Comic Sans MS" charset="0"/>
              </a:rPr>
              <a:t>…</a:t>
            </a:r>
            <a:r>
              <a:rPr lang="en-US" dirty="0">
                <a:latin typeface="Comic Sans MS" charset="0"/>
                <a:ea typeface="Comic Sans MS" charset="0"/>
                <a:cs typeface="Comic Sans MS" charset="0"/>
              </a:rPr>
              <a:t> This was developing the targeted concept, but how do you think you did on releasing that responsibility to students? Next time, try giving students a chance to write their own sentence, then see how they did</a:t>
            </a:r>
            <a:r>
              <a:rPr lang="mr-IN" dirty="0">
                <a:latin typeface="Comic Sans MS" charset="0"/>
                <a:ea typeface="Comic Sans MS" charset="0"/>
                <a:cs typeface="Comic Sans MS" charset="0"/>
              </a:rPr>
              <a:t>…</a:t>
            </a:r>
            <a:r>
              <a:rPr lang="en-US" dirty="0">
                <a:latin typeface="Comic Sans MS" charset="0"/>
                <a:ea typeface="Comic Sans MS" charset="0"/>
                <a:cs typeface="Comic Sans MS" charset="0"/>
              </a:rPr>
              <a:t>”</a:t>
            </a:r>
          </a:p>
        </p:txBody>
      </p:sp>
    </p:spTree>
    <p:extLst>
      <p:ext uri="{BB962C8B-B14F-4D97-AF65-F5344CB8AC3E}">
        <p14:creationId xmlns:p14="http://schemas.microsoft.com/office/powerpoint/2010/main" val="70878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the rubric to provide specific feedback</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omic Sans MS" charset="0"/>
                <a:ea typeface="Comic Sans MS" charset="0"/>
                <a:cs typeface="Comic Sans MS" charset="0"/>
              </a:rPr>
              <a:t>Cooperating teacher:  “Let’s take a look at Classroom Environment- Use of learning time. Where do you think you are in this area? If you</a:t>
            </a:r>
            <a:r>
              <a:rPr lang="mr-IN" dirty="0">
                <a:latin typeface="Comic Sans MS" charset="0"/>
                <a:ea typeface="Comic Sans MS" charset="0"/>
                <a:cs typeface="Comic Sans MS" charset="0"/>
              </a:rPr>
              <a:t>…</a:t>
            </a:r>
            <a:r>
              <a:rPr lang="en-US" dirty="0">
                <a:latin typeface="Comic Sans MS" charset="0"/>
                <a:ea typeface="Comic Sans MS" charset="0"/>
                <a:cs typeface="Comic Sans MS" charset="0"/>
              </a:rPr>
              <a:t> (specific strategy) tomorrow,  I think you can get to that next level.”</a:t>
            </a:r>
          </a:p>
        </p:txBody>
      </p:sp>
    </p:spTree>
    <p:extLst>
      <p:ext uri="{BB962C8B-B14F-4D97-AF65-F5344CB8AC3E}">
        <p14:creationId xmlns:p14="http://schemas.microsoft.com/office/powerpoint/2010/main" val="55022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Introduction</a:t>
            </a:r>
          </a:p>
        </p:txBody>
      </p:sp>
      <p:sp>
        <p:nvSpPr>
          <p:cNvPr id="3" name="Content Placeholder 2"/>
          <p:cNvSpPr>
            <a:spLocks noGrp="1"/>
          </p:cNvSpPr>
          <p:nvPr>
            <p:ph idx="1"/>
          </p:nvPr>
        </p:nvSpPr>
        <p:spPr>
          <a:xfrm>
            <a:off x="1451579" y="2015732"/>
            <a:ext cx="9603275" cy="345061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omic Sans MS" charset="0"/>
                <a:ea typeface="Comic Sans MS" charset="0"/>
                <a:cs typeface="Comic Sans MS" charset="0"/>
              </a:rPr>
              <a:t>Thank you for partnering with the CSU Stanislaus Department of Teacher Education in the important work of developing a new generation of educators.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omic Sans MS" charset="0"/>
              <a:ea typeface="Comic Sans MS" charset="0"/>
              <a:cs typeface="Comic Sans MS"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dirty="0">
                <a:latin typeface="Comic Sans MS" charset="0"/>
                <a:ea typeface="Comic Sans MS" charset="0"/>
                <a:cs typeface="Comic Sans MS" charset="0"/>
              </a:rPr>
              <a:t>Our </a:t>
            </a:r>
            <a:r>
              <a:rPr lang="en-US" u="sng" dirty="0">
                <a:latin typeface="Comic Sans MS" charset="0"/>
                <a:ea typeface="Comic Sans MS" charset="0"/>
                <a:cs typeface="Comic Sans MS" charset="0"/>
              </a:rPr>
              <a:t>VISION OF WHY TEACHERS MATTER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omic Sans MS" charset="0"/>
              <a:ea typeface="Comic Sans MS" charset="0"/>
              <a:cs typeface="Comic Sans MS"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i="1" dirty="0">
                <a:latin typeface="Comic Sans MS" charset="0"/>
                <a:ea typeface="Comic Sans MS" charset="0"/>
                <a:cs typeface="Comic Sans MS" charset="0"/>
              </a:rPr>
              <a:t>Socio-economic advantages, language, disabilities, and race too often predict academic outcomes in the Central Valley. It is increasingly urgent for schools to improve educational achievement, and break the persistence of inequity. The teacher credential program deepens this commitment by recruiting, preparing, and supporting educators who are strongly equipped to make sure that all students succeed, regardless of circumstance.</a:t>
            </a:r>
          </a:p>
          <a:p>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193849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charset="0"/>
                <a:ea typeface="Comic Sans MS" charset="0"/>
                <a:cs typeface="Comic Sans MS" charset="0"/>
              </a:rPr>
              <a:t>Use the Rubric to identify areas to target growth, and provide more support</a:t>
            </a:r>
          </a:p>
        </p:txBody>
      </p:sp>
      <p:sp>
        <p:nvSpPr>
          <p:cNvPr id="3" name="Content Placeholder 2"/>
          <p:cNvSpPr>
            <a:spLocks noGrp="1"/>
          </p:cNvSpPr>
          <p:nvPr>
            <p:ph idx="1"/>
          </p:nvPr>
        </p:nvSpPr>
        <p:spPr>
          <a:xfrm>
            <a:off x="1451579" y="2015732"/>
            <a:ext cx="10113888" cy="392786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omic Sans MS" charset="0"/>
                <a:ea typeface="Comic Sans MS" charset="0"/>
                <a:cs typeface="Comic Sans MS" charset="0"/>
              </a:rPr>
              <a:t>If you notice your student teacher struggling in several different areas, this is typical for a new teacher. See if you can identify one dimension in the 5D+ rubric that pinpoints one challenge. Then, have a conversation with your student teacher to tell them his/her:</a:t>
            </a:r>
          </a:p>
          <a:p>
            <a:pPr marL="0" marR="0" lvl="0" indent="0" defTabSz="914400" eaLnBrk="1" fontAlgn="auto" latinLnBrk="0" hangingPunct="1">
              <a:lnSpc>
                <a:spcPct val="100000"/>
              </a:lnSpc>
              <a:spcBef>
                <a:spcPts val="0"/>
              </a:spcBef>
              <a:spcAft>
                <a:spcPts val="0"/>
              </a:spcAft>
              <a:buClrTx/>
              <a:buSzTx/>
              <a:buFontTx/>
              <a:buNone/>
              <a:tabLst/>
              <a:defRPr/>
            </a:pPr>
            <a:r>
              <a:rPr lang="en-US" sz="2400" b="1" i="1" u="sng" dirty="0">
                <a:solidFill>
                  <a:srgbClr val="00B050"/>
                </a:solidFill>
                <a:latin typeface="Comic Sans MS" charset="0"/>
                <a:ea typeface="Comic Sans MS" charset="0"/>
                <a:cs typeface="Comic Sans MS" charset="0"/>
              </a:rPr>
              <a:t>strengths in that area</a:t>
            </a:r>
            <a:r>
              <a:rPr lang="en-US" sz="2400" b="1" i="1" dirty="0">
                <a:solidFill>
                  <a:srgbClr val="00B050"/>
                </a:solidFill>
                <a:latin typeface="Comic Sans MS" charset="0"/>
                <a:ea typeface="Comic Sans MS" charset="0"/>
                <a:cs typeface="Comic Sans MS" charset="0"/>
              </a:rPr>
              <a:t>, </a:t>
            </a:r>
            <a:r>
              <a:rPr lang="en-US" sz="2400" dirty="0">
                <a:latin typeface="Comic Sans MS" charset="0"/>
                <a:ea typeface="Comic Sans MS" charset="0"/>
                <a:cs typeface="Comic Sans MS" charset="0"/>
              </a:rPr>
              <a:t>then what they’re </a:t>
            </a:r>
            <a:r>
              <a:rPr lang="en-US" sz="2400" b="1" i="1" u="sng" dirty="0">
                <a:solidFill>
                  <a:srgbClr val="00B050"/>
                </a:solidFill>
                <a:latin typeface="Comic Sans MS" charset="0"/>
                <a:ea typeface="Comic Sans MS" charset="0"/>
                <a:cs typeface="Comic Sans MS" charset="0"/>
              </a:rPr>
              <a:t>on the verge of doing.</a:t>
            </a:r>
            <a:r>
              <a:rPr lang="en-US" sz="2400" b="1" i="1" dirty="0">
                <a:solidFill>
                  <a:srgbClr val="00B050"/>
                </a:solidFill>
                <a:latin typeface="Comic Sans MS" charset="0"/>
                <a:ea typeface="Comic Sans MS" charset="0"/>
                <a:cs typeface="Comic Sans MS"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b="1" i="1" dirty="0">
              <a:solidFill>
                <a:srgbClr val="00B050"/>
              </a:solidFill>
              <a:latin typeface="Comic Sans MS" charset="0"/>
              <a:ea typeface="Comic Sans MS" charset="0"/>
              <a:cs typeface="Comic Sans MS"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omic Sans MS" charset="0"/>
                <a:ea typeface="Comic Sans MS" charset="0"/>
                <a:cs typeface="Comic Sans MS" charset="0"/>
              </a:rPr>
              <a:t>Use the rubric to provide specific suggestions to move them up from the current level to the next.  </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omic Sans MS" charset="0"/>
                <a:ea typeface="Comic Sans MS" charset="0"/>
                <a:cs typeface="Comic Sans MS" charset="0"/>
              </a:rPr>
              <a:t>Have the student teacher write these suggestions down to implement tomorrow, and ask him/her what you could do to further explain or model.</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omic Sans MS" charset="0"/>
              <a:ea typeface="Comic Sans MS" charset="0"/>
              <a:cs typeface="Comic Sans MS" charset="0"/>
            </a:endParaRPr>
          </a:p>
        </p:txBody>
      </p:sp>
      <p:sp>
        <p:nvSpPr>
          <p:cNvPr id="4" name="Rounded Rectangle 3"/>
          <p:cNvSpPr/>
          <p:nvPr/>
        </p:nvSpPr>
        <p:spPr>
          <a:xfrm>
            <a:off x="2151078" y="5477483"/>
            <a:ext cx="8204276" cy="1256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View these  videos for more information: </a:t>
            </a:r>
            <a:r>
              <a:rPr lang="pt-BR" dirty="0">
                <a:hlinkClick r:id="rId2"/>
              </a:rPr>
              <a:t>https://vimeo.com/77722828</a:t>
            </a:r>
            <a:endParaRPr lang="pt-BR" dirty="0"/>
          </a:p>
          <a:p>
            <a:endParaRPr lang="pt-BR" dirty="0"/>
          </a:p>
          <a:p>
            <a:r>
              <a:rPr lang="pt-BR" dirty="0">
                <a:hlinkClick r:id="rId3"/>
              </a:rPr>
              <a:t>https://www.youtube.com/watch?v=tRAjgUBkTbs</a:t>
            </a:r>
            <a:endParaRPr lang="pt-BR" dirty="0"/>
          </a:p>
          <a:p>
            <a:pPr algn="ctr"/>
            <a:endParaRPr lang="en-US" dirty="0"/>
          </a:p>
        </p:txBody>
      </p:sp>
    </p:spTree>
    <p:extLst>
      <p:ext uri="{BB962C8B-B14F-4D97-AF65-F5344CB8AC3E}">
        <p14:creationId xmlns:p14="http://schemas.microsoft.com/office/powerpoint/2010/main" val="1921948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charset="0"/>
                <a:ea typeface="Comic Sans MS" charset="0"/>
                <a:cs typeface="Comic Sans MS" charset="0"/>
              </a:rPr>
              <a:t>You have completed Clinical Training module focusing on Using the 5D+ Rubric.</a:t>
            </a:r>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omic Sans MS" charset="0"/>
                <a:ea typeface="Comic Sans MS" charset="0"/>
                <a:cs typeface="Comic Sans MS" charset="0"/>
              </a:rPr>
              <a:t>This 5D+ Framework and Rubric align with the CA Teacher Performance Expectations and can be effective tools to provide feedback for your student teacher. The rubric will also be used as the student teacher’s summative evaluation at the end of the semester. They will use the rubric to identify goals for new teacher induction.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omic Sans MS" charset="0"/>
              <a:ea typeface="Comic Sans MS" charset="0"/>
              <a:cs typeface="Comic Sans M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omic Sans MS" charset="0"/>
              <a:ea typeface="Comic Sans MS" charset="0"/>
              <a:cs typeface="Comic Sans MS"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1" i="1" dirty="0">
                <a:latin typeface="Comic Sans MS" charset="0"/>
                <a:ea typeface="Comic Sans MS" charset="0"/>
                <a:cs typeface="Comic Sans MS" charset="0"/>
              </a:rPr>
              <a:t>It is important to remember that your student teacher is just beginning their profession as a teacher. Therefore, </a:t>
            </a:r>
            <a:r>
              <a:rPr lang="en-US" b="1" i="1" u="sng" dirty="0">
                <a:latin typeface="Comic Sans MS" charset="0"/>
                <a:ea typeface="Comic Sans MS" charset="0"/>
                <a:cs typeface="Comic Sans MS" charset="0"/>
              </a:rPr>
              <a:t>it is not realistic for them to be at the proficient or distinguished levels </a:t>
            </a:r>
            <a:r>
              <a:rPr lang="en-US" b="1" i="1" dirty="0">
                <a:latin typeface="Comic Sans MS" charset="0"/>
                <a:ea typeface="Comic Sans MS" charset="0"/>
                <a:cs typeface="Comic Sans MS" charset="0"/>
              </a:rPr>
              <a:t>at this point, except for a few areas where they may demonstrate exceptional skill.  Aim for feedback that targets where they currently are- to get them to the next level. </a:t>
            </a:r>
            <a:r>
              <a:rPr lang="en-US" b="1" i="1" dirty="0">
                <a:latin typeface="Comic Sans MS" charset="0"/>
                <a:ea typeface="Comic Sans MS" charset="0"/>
                <a:cs typeface="Comic Sans MS" charset="0"/>
                <a:sym typeface="Wingdings"/>
              </a:rPr>
              <a:t></a:t>
            </a:r>
            <a:endParaRPr lang="en-US" b="1" i="1" dirty="0">
              <a:latin typeface="Comic Sans MS" charset="0"/>
              <a:ea typeface="Comic Sans MS" charset="0"/>
              <a:cs typeface="Comic Sans MS" charset="0"/>
            </a:endParaRPr>
          </a:p>
        </p:txBody>
      </p:sp>
      <p:sp>
        <p:nvSpPr>
          <p:cNvPr id="4" name="Right Arrow 3"/>
          <p:cNvSpPr/>
          <p:nvPr/>
        </p:nvSpPr>
        <p:spPr>
          <a:xfrm>
            <a:off x="243840" y="4059936"/>
            <a:ext cx="1085088" cy="377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58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Each student deserves a Teacher who</a:t>
            </a:r>
            <a:r>
              <a:rPr lang="mr-IN" dirty="0">
                <a:latin typeface="Comic Sans MS" charset="0"/>
                <a:ea typeface="Comic Sans MS" charset="0"/>
                <a:cs typeface="Comic Sans MS" charset="0"/>
              </a:rPr>
              <a:t>…</a:t>
            </a:r>
            <a:endParaRPr lang="en-US" dirty="0">
              <a:latin typeface="Comic Sans MS" charset="0"/>
              <a:ea typeface="Comic Sans MS" charset="0"/>
              <a:cs typeface="Comic Sans MS" charset="0"/>
            </a:endParaRPr>
          </a:p>
        </p:txBody>
      </p:sp>
      <p:sp>
        <p:nvSpPr>
          <p:cNvPr id="3" name="Content Placeholder 2"/>
          <p:cNvSpPr>
            <a:spLocks noGrp="1"/>
          </p:cNvSpPr>
          <p:nvPr>
            <p:ph idx="1"/>
          </p:nvPr>
        </p:nvSpPr>
        <p:spPr>
          <a:xfrm>
            <a:off x="744279" y="2015732"/>
            <a:ext cx="11057861" cy="3874705"/>
          </a:xfrm>
        </p:spPr>
        <p:txBody>
          <a:bodyPr>
            <a:normAutofit/>
          </a:bodyPr>
          <a:lstStyle/>
          <a:p>
            <a:endParaRPr lang="en-US" b="1" dirty="0">
              <a:latin typeface="Comic Sans MS" charset="0"/>
              <a:ea typeface="Comic Sans MS" charset="0"/>
              <a:cs typeface="Comic Sans MS" charset="0"/>
            </a:endParaRPr>
          </a:p>
          <a:p>
            <a:r>
              <a:rPr lang="en-US" b="1" dirty="0">
                <a:latin typeface="Comic Sans MS" charset="0"/>
                <a:ea typeface="Comic Sans MS" charset="0"/>
                <a:cs typeface="Comic Sans MS" charset="0"/>
              </a:rPr>
              <a:t>Creates an equitable and effective environment for student learning</a:t>
            </a:r>
          </a:p>
          <a:p>
            <a:pPr lvl="0"/>
            <a:r>
              <a:rPr lang="en-US" b="1" dirty="0">
                <a:latin typeface="Comic Sans MS" charset="0"/>
                <a:ea typeface="Comic Sans MS" charset="0"/>
                <a:cs typeface="Comic Sans MS" charset="0"/>
              </a:rPr>
              <a:t>Skillfully demonstrates deep subject matter and pedagogical knowledge</a:t>
            </a:r>
          </a:p>
          <a:p>
            <a:pPr lvl="0"/>
            <a:r>
              <a:rPr lang="en-US" b="1" dirty="0">
                <a:latin typeface="Comic Sans MS" charset="0"/>
                <a:ea typeface="Comic Sans MS" charset="0"/>
                <a:cs typeface="Comic Sans MS" charset="0"/>
              </a:rPr>
              <a:t>Is culturally responsive and work with diverse populations</a:t>
            </a:r>
          </a:p>
          <a:p>
            <a:pPr lvl="0"/>
            <a:r>
              <a:rPr lang="en-US" b="1" dirty="0">
                <a:latin typeface="Comic Sans MS" charset="0"/>
                <a:ea typeface="Comic Sans MS" charset="0"/>
                <a:cs typeface="Comic Sans MS" charset="0"/>
              </a:rPr>
              <a:t>Designs and adapts instruction to make subject matter meaningful for all students</a:t>
            </a:r>
          </a:p>
          <a:p>
            <a:pPr lvl="0"/>
            <a:r>
              <a:rPr lang="en-US" b="1" dirty="0">
                <a:latin typeface="Comic Sans MS" charset="0"/>
                <a:ea typeface="Comic Sans MS" charset="0"/>
                <a:cs typeface="Comic Sans MS" charset="0"/>
              </a:rPr>
              <a:t>Employs ongoing assessment to diagnose students’ needs and make appropriate adjustments</a:t>
            </a:r>
          </a:p>
          <a:p>
            <a:pPr lvl="0"/>
            <a:r>
              <a:rPr lang="en-US" b="1" dirty="0">
                <a:latin typeface="Comic Sans MS" charset="0"/>
                <a:ea typeface="Comic Sans MS" charset="0"/>
                <a:cs typeface="Comic Sans MS" charset="0"/>
              </a:rPr>
              <a:t>Demonstrates professionalism and thrives on opportunities to learn and collaborate</a:t>
            </a:r>
          </a:p>
          <a:p>
            <a:endParaRPr lang="en-US" dirty="0">
              <a:latin typeface="Comic Sans MS" charset="0"/>
              <a:ea typeface="Comic Sans MS" charset="0"/>
              <a:cs typeface="Comic Sans MS" charset="0"/>
            </a:endParaRPr>
          </a:p>
        </p:txBody>
      </p:sp>
      <p:sp>
        <p:nvSpPr>
          <p:cNvPr id="4" name="Rounded Rectangle 3"/>
          <p:cNvSpPr/>
          <p:nvPr/>
        </p:nvSpPr>
        <p:spPr>
          <a:xfrm>
            <a:off x="5654567" y="1552353"/>
            <a:ext cx="5743536" cy="680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mic Sans MS" charset="0"/>
                <a:ea typeface="Comic Sans MS" charset="0"/>
                <a:cs typeface="Comic Sans MS" charset="0"/>
              </a:rPr>
              <a:t>These are our prioritized skills for new teachers.</a:t>
            </a:r>
          </a:p>
        </p:txBody>
      </p:sp>
    </p:spTree>
    <p:extLst>
      <p:ext uri="{BB962C8B-B14F-4D97-AF65-F5344CB8AC3E}">
        <p14:creationId xmlns:p14="http://schemas.microsoft.com/office/powerpoint/2010/main" val="52587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This is why we use the 5D+ Rubric to develop new teachers in our program</a:t>
            </a:r>
          </a:p>
        </p:txBody>
      </p:sp>
      <p:sp>
        <p:nvSpPr>
          <p:cNvPr id="3" name="Content Placeholder 2"/>
          <p:cNvSpPr>
            <a:spLocks noGrp="1"/>
          </p:cNvSpPr>
          <p:nvPr>
            <p:ph idx="1"/>
          </p:nvPr>
        </p:nvSpPr>
        <p:spPr>
          <a:xfrm>
            <a:off x="765544" y="2290052"/>
            <a:ext cx="10289310" cy="3450613"/>
          </a:xfrm>
        </p:spPr>
        <p:txBody>
          <a:bodyPr>
            <a:normAutofit/>
          </a:bodyPr>
          <a:lstStyle/>
          <a:p>
            <a:pPr marL="0" indent="0">
              <a:buNone/>
            </a:pPr>
            <a:r>
              <a:rPr lang="en-US" b="1" dirty="0">
                <a:latin typeface="Comic Sans MS" charset="0"/>
                <a:ea typeface="Comic Sans MS" charset="0"/>
                <a:cs typeface="Comic Sans MS" charset="0"/>
              </a:rPr>
              <a:t>5 Dimensions of Teaching and Learning” is a framework created by the University of Washington Center for Educational </a:t>
            </a:r>
            <a:r>
              <a:rPr lang="en-US" b="1">
                <a:latin typeface="Comic Sans MS" charset="0"/>
                <a:ea typeface="Comic Sans MS" charset="0"/>
                <a:cs typeface="Comic Sans MS" charset="0"/>
              </a:rPr>
              <a:t>Leadership.</a:t>
            </a:r>
          </a:p>
          <a:p>
            <a:pPr marL="0" indent="0">
              <a:buNone/>
            </a:pPr>
            <a:endParaRPr lang="en-US" b="1" dirty="0">
              <a:latin typeface="Comic Sans MS" charset="0"/>
              <a:ea typeface="Comic Sans MS" charset="0"/>
              <a:cs typeface="Comic Sans MS" charset="0"/>
            </a:endParaRPr>
          </a:p>
          <a:p>
            <a:r>
              <a:rPr lang="en-US" dirty="0">
                <a:latin typeface="Comic Sans MS" charset="0"/>
                <a:ea typeface="Comic Sans MS" charset="0"/>
                <a:cs typeface="Comic Sans MS" charset="0"/>
              </a:rPr>
              <a:t>This framework provides the foundation for the 5D+ Rubric.</a:t>
            </a:r>
          </a:p>
          <a:p>
            <a:r>
              <a:rPr lang="en-US" dirty="0">
                <a:latin typeface="Comic Sans MS" charset="0"/>
                <a:ea typeface="Comic Sans MS" charset="0"/>
                <a:cs typeface="Comic Sans MS" charset="0"/>
              </a:rPr>
              <a:t>The rubric is a tool for growth and effective feedback.</a:t>
            </a:r>
          </a:p>
        </p:txBody>
      </p:sp>
    </p:spTree>
    <p:extLst>
      <p:ext uri="{BB962C8B-B14F-4D97-AF65-F5344CB8AC3E}">
        <p14:creationId xmlns:p14="http://schemas.microsoft.com/office/powerpoint/2010/main" val="149045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5D+ Instructional framework</a:t>
            </a:r>
          </a:p>
        </p:txBody>
      </p:sp>
      <p:sp>
        <p:nvSpPr>
          <p:cNvPr id="3" name="Content Placeholder 2"/>
          <p:cNvSpPr>
            <a:spLocks noGrp="1"/>
          </p:cNvSpPr>
          <p:nvPr>
            <p:ph idx="1"/>
          </p:nvPr>
        </p:nvSpPr>
        <p:spPr>
          <a:xfrm>
            <a:off x="1451579" y="2015732"/>
            <a:ext cx="10216165" cy="3450613"/>
          </a:xfrm>
        </p:spPr>
        <p:txBody>
          <a:bodyPr>
            <a:normAutofit/>
          </a:bodyPr>
          <a:lstStyle/>
          <a:p>
            <a:r>
              <a:rPr lang="en-US" dirty="0">
                <a:latin typeface="Comic Sans MS" charset="0"/>
                <a:ea typeface="Comic Sans MS" charset="0"/>
                <a:cs typeface="Comic Sans MS" charset="0"/>
              </a:rPr>
              <a:t>An instructional framework is a set of descriptions of teaching behaviors that are linked to improving student learning, and based on research</a:t>
            </a:r>
          </a:p>
          <a:p>
            <a:r>
              <a:rPr lang="en-US" dirty="0">
                <a:latin typeface="Comic Sans MS" charset="0"/>
                <a:ea typeface="Comic Sans MS" charset="0"/>
                <a:cs typeface="Comic Sans MS" charset="0"/>
              </a:rPr>
              <a:t>This framework provides the vision for high-quality teaching and organizes the characteristics of classroom instruction into 5 dimensions:</a:t>
            </a:r>
          </a:p>
          <a:p>
            <a:endParaRPr lang="en-US" dirty="0"/>
          </a:p>
        </p:txBody>
      </p:sp>
      <p:sp>
        <p:nvSpPr>
          <p:cNvPr id="4" name="TextBox 3"/>
          <p:cNvSpPr txBox="1"/>
          <p:nvPr/>
        </p:nvSpPr>
        <p:spPr>
          <a:xfrm>
            <a:off x="2165848" y="6291072"/>
            <a:ext cx="8174736" cy="369332"/>
          </a:xfrm>
          <a:prstGeom prst="rect">
            <a:avLst/>
          </a:prstGeom>
          <a:noFill/>
        </p:spPr>
        <p:txBody>
          <a:bodyPr wrap="square" rtlCol="0">
            <a:spAutoFit/>
          </a:bodyPr>
          <a:lstStyle/>
          <a:p>
            <a:r>
              <a:rPr lang="en-US"/>
              <a:t>Center for Educational Leadership- University of Washington- College of Education</a:t>
            </a:r>
          </a:p>
        </p:txBody>
      </p:sp>
      <p:sp>
        <p:nvSpPr>
          <p:cNvPr id="5" name="Rounded Rectangle 4"/>
          <p:cNvSpPr/>
          <p:nvPr/>
        </p:nvSpPr>
        <p:spPr>
          <a:xfrm>
            <a:off x="3420282" y="3950208"/>
            <a:ext cx="5263531" cy="2340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PURPOSE</a:t>
            </a:r>
          </a:p>
          <a:p>
            <a:pPr algn="ctr"/>
            <a:r>
              <a:rPr lang="en-US" b="1" i="1" dirty="0"/>
              <a:t>STUDENT ENGAGEMENT</a:t>
            </a:r>
          </a:p>
          <a:p>
            <a:pPr algn="ctr"/>
            <a:r>
              <a:rPr lang="en-US" b="1" i="1" dirty="0"/>
              <a:t>ASSESSMENT FOR STUDENT LEARNING</a:t>
            </a:r>
          </a:p>
          <a:p>
            <a:pPr algn="ctr"/>
            <a:r>
              <a:rPr lang="en-US" b="1" i="1" dirty="0"/>
              <a:t>CLASSROOM ENVIRONMENT AND CULTURE</a:t>
            </a:r>
          </a:p>
          <a:p>
            <a:pPr algn="ctr"/>
            <a:r>
              <a:rPr lang="en-US" b="1" i="1" dirty="0"/>
              <a:t>CURRICULUM AND PEDAGOGY</a:t>
            </a:r>
          </a:p>
        </p:txBody>
      </p:sp>
    </p:spTree>
    <p:extLst>
      <p:ext uri="{BB962C8B-B14F-4D97-AF65-F5344CB8AC3E}">
        <p14:creationId xmlns:p14="http://schemas.microsoft.com/office/powerpoint/2010/main" val="83720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Recommended reading (15-20 minutes)</a:t>
            </a:r>
          </a:p>
        </p:txBody>
      </p:sp>
      <p:sp>
        <p:nvSpPr>
          <p:cNvPr id="3" name="Content Placeholder 2"/>
          <p:cNvSpPr>
            <a:spLocks noGrp="1"/>
          </p:cNvSpPr>
          <p:nvPr>
            <p:ph idx="1"/>
          </p:nvPr>
        </p:nvSpPr>
        <p:spPr/>
        <p:txBody>
          <a:bodyPr/>
          <a:lstStyle/>
          <a:p>
            <a:r>
              <a:rPr lang="en-US" dirty="0"/>
              <a:t>Read over the 5D Instructional Framework. </a:t>
            </a:r>
          </a:p>
          <a:p>
            <a:r>
              <a:rPr lang="en-US" dirty="0"/>
              <a:t>It may be helpful for you to print this document (2 pages) and highlight key words in each </a:t>
            </a:r>
            <a:r>
              <a:rPr lang="en-US" dirty="0" err="1"/>
              <a:t>subdimension</a:t>
            </a:r>
            <a:r>
              <a:rPr lang="en-US" dirty="0"/>
              <a:t>. </a:t>
            </a:r>
          </a:p>
          <a:p>
            <a:r>
              <a:rPr lang="en-US" dirty="0"/>
              <a:t>Think about how you might use the guiding questions to reflect upon your own teaching. 	</a:t>
            </a:r>
          </a:p>
        </p:txBody>
      </p:sp>
      <p:sp>
        <p:nvSpPr>
          <p:cNvPr id="5" name="TextBox 4"/>
          <p:cNvSpPr txBox="1"/>
          <p:nvPr/>
        </p:nvSpPr>
        <p:spPr>
          <a:xfrm>
            <a:off x="2165848" y="6291072"/>
            <a:ext cx="8174736" cy="369332"/>
          </a:xfrm>
          <a:prstGeom prst="rect">
            <a:avLst/>
          </a:prstGeom>
          <a:noFill/>
        </p:spPr>
        <p:txBody>
          <a:bodyPr wrap="square" rtlCol="0">
            <a:spAutoFit/>
          </a:bodyPr>
          <a:lstStyle/>
          <a:p>
            <a:r>
              <a:rPr lang="en-US" dirty="0"/>
              <a:t>Center for Educational Leadership- University of Washington- College of Education</a:t>
            </a:r>
          </a:p>
        </p:txBody>
      </p:sp>
    </p:spTree>
    <p:extLst>
      <p:ext uri="{BB962C8B-B14F-4D97-AF65-F5344CB8AC3E}">
        <p14:creationId xmlns:p14="http://schemas.microsoft.com/office/powerpoint/2010/main" val="1241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486840"/>
            <a:ext cx="9603275" cy="1408329"/>
          </a:xfrm>
        </p:spPr>
        <p:txBody>
          <a:bodyPr>
            <a:normAutofit/>
          </a:bodyPr>
          <a:lstStyle/>
          <a:p>
            <a:r>
              <a:rPr lang="en-US" dirty="0">
                <a:latin typeface="Comic Sans MS" charset="0"/>
                <a:ea typeface="Comic Sans MS" charset="0"/>
                <a:cs typeface="Comic Sans MS" charset="0"/>
              </a:rPr>
              <a:t> the framework provides the foundation. But What does the 5D+ Rubric do?</a:t>
            </a:r>
          </a:p>
        </p:txBody>
      </p:sp>
      <p:sp>
        <p:nvSpPr>
          <p:cNvPr id="3" name="Content Placeholder 2"/>
          <p:cNvSpPr>
            <a:spLocks noGrp="1"/>
          </p:cNvSpPr>
          <p:nvPr>
            <p:ph idx="1"/>
          </p:nvPr>
        </p:nvSpPr>
        <p:spPr/>
        <p:txBody>
          <a:bodyPr/>
          <a:lstStyle/>
          <a:p>
            <a:r>
              <a:rPr lang="en-US" dirty="0">
                <a:latin typeface="Comic Sans MS" charset="0"/>
                <a:ea typeface="Comic Sans MS" charset="0"/>
                <a:cs typeface="Comic Sans MS" charset="0"/>
              </a:rPr>
              <a:t>Guides the observation and analysis of teaching and learning.</a:t>
            </a:r>
          </a:p>
          <a:p>
            <a:r>
              <a:rPr lang="en-US" dirty="0">
                <a:latin typeface="Comic Sans MS" charset="0"/>
                <a:ea typeface="Comic Sans MS" charset="0"/>
                <a:cs typeface="Comic Sans MS" charset="0"/>
              </a:rPr>
              <a:t>Is a tool for evidence based conversations.</a:t>
            </a:r>
          </a:p>
          <a:p>
            <a:r>
              <a:rPr lang="en-US" dirty="0">
                <a:latin typeface="Comic Sans MS" charset="0"/>
                <a:ea typeface="Comic Sans MS" charset="0"/>
                <a:cs typeface="Comic Sans MS" charset="0"/>
              </a:rPr>
              <a:t>Provides support for collaboration and inquiry.</a:t>
            </a:r>
          </a:p>
          <a:p>
            <a:r>
              <a:rPr lang="en-US" dirty="0">
                <a:latin typeface="Comic Sans MS" charset="0"/>
                <a:ea typeface="Comic Sans MS" charset="0"/>
                <a:cs typeface="Comic Sans MS" charset="0"/>
              </a:rPr>
              <a:t>Helps the developing teacher identify specific strengths and next steps for growth.</a:t>
            </a:r>
          </a:p>
          <a:p>
            <a:endParaRPr lang="en-US" dirty="0"/>
          </a:p>
        </p:txBody>
      </p:sp>
      <p:sp>
        <p:nvSpPr>
          <p:cNvPr id="4" name="TextBox 3"/>
          <p:cNvSpPr txBox="1"/>
          <p:nvPr/>
        </p:nvSpPr>
        <p:spPr>
          <a:xfrm>
            <a:off x="2165848" y="6291072"/>
            <a:ext cx="8174736" cy="369332"/>
          </a:xfrm>
          <a:prstGeom prst="rect">
            <a:avLst/>
          </a:prstGeom>
          <a:noFill/>
        </p:spPr>
        <p:txBody>
          <a:bodyPr wrap="square" rtlCol="0">
            <a:spAutoFit/>
          </a:bodyPr>
          <a:lstStyle/>
          <a:p>
            <a:r>
              <a:rPr lang="en-US" dirty="0"/>
              <a:t>Center for Educational Leadership- University of Washington- College of Education</a:t>
            </a:r>
          </a:p>
        </p:txBody>
      </p:sp>
    </p:spTree>
    <p:extLst>
      <p:ext uri="{BB962C8B-B14F-4D97-AF65-F5344CB8AC3E}">
        <p14:creationId xmlns:p14="http://schemas.microsoft.com/office/powerpoint/2010/main" val="183608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a:latin typeface="Comic Sans MS" charset="0"/>
                <a:ea typeface="Comic Sans MS" charset="0"/>
                <a:cs typeface="Comic Sans MS" charset="0"/>
              </a:rPr>
              <a:t>ore Ideas in each dimension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9164845"/>
              </p:ext>
            </p:extLst>
          </p:nvPr>
        </p:nvGraphicFramePr>
        <p:xfrm>
          <a:off x="819797" y="1853754"/>
          <a:ext cx="10235057" cy="4455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65848" y="6291072"/>
            <a:ext cx="8174736" cy="369332"/>
          </a:xfrm>
          <a:prstGeom prst="rect">
            <a:avLst/>
          </a:prstGeom>
          <a:noFill/>
        </p:spPr>
        <p:txBody>
          <a:bodyPr wrap="square" rtlCol="0">
            <a:spAutoFit/>
          </a:bodyPr>
          <a:lstStyle/>
          <a:p>
            <a:r>
              <a:rPr lang="en-US" dirty="0"/>
              <a:t>Center for Educational Leadership- University of Washington- College of Education</a:t>
            </a:r>
          </a:p>
        </p:txBody>
      </p:sp>
    </p:spTree>
    <p:extLst>
      <p:ext uri="{BB962C8B-B14F-4D97-AF65-F5344CB8AC3E}">
        <p14:creationId xmlns:p14="http://schemas.microsoft.com/office/powerpoint/2010/main" val="24783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charset="0"/>
                <a:ea typeface="Comic Sans MS" charset="0"/>
                <a:cs typeface="Comic Sans MS" charset="0"/>
              </a:rPr>
              <a:t>5D+ Rubric for Instructional growth: </a:t>
            </a:r>
            <a:r>
              <a:rPr lang="en-US" b="1" dirty="0" err="1">
                <a:solidFill>
                  <a:srgbClr val="0070C0"/>
                </a:solidFill>
                <a:latin typeface="Comic Sans MS" charset="0"/>
                <a:ea typeface="Comic Sans MS" charset="0"/>
                <a:cs typeface="Comic Sans MS" charset="0"/>
              </a:rPr>
              <a:t>PUrpose</a:t>
            </a:r>
            <a:endParaRPr lang="en-US" b="1" dirty="0">
              <a:solidFill>
                <a:srgbClr val="0070C0"/>
              </a:solidFill>
              <a:latin typeface="Comic Sans MS" charset="0"/>
              <a:ea typeface="Comic Sans MS" charset="0"/>
              <a:cs typeface="Comic Sans MS" charset="0"/>
            </a:endParaRPr>
          </a:p>
        </p:txBody>
      </p:sp>
      <p:sp>
        <p:nvSpPr>
          <p:cNvPr id="3" name="Content Placeholder 2"/>
          <p:cNvSpPr>
            <a:spLocks noGrp="1"/>
          </p:cNvSpPr>
          <p:nvPr>
            <p:ph idx="1"/>
          </p:nvPr>
        </p:nvSpPr>
        <p:spPr/>
        <p:txBody>
          <a:bodyPr/>
          <a:lstStyle/>
          <a:p>
            <a:pPr marL="0" indent="0">
              <a:buNone/>
            </a:pPr>
            <a:r>
              <a:rPr lang="en-US" dirty="0">
                <a:latin typeface="Comic Sans MS" charset="0"/>
                <a:ea typeface="Comic Sans MS" charset="0"/>
                <a:cs typeface="Comic Sans MS" charset="0"/>
              </a:rPr>
              <a:t>Read over the Purpose dimension in the 5D+ rubric. </a:t>
            </a:r>
          </a:p>
          <a:p>
            <a:pPr lvl="1"/>
            <a:r>
              <a:rPr lang="en-US" dirty="0">
                <a:latin typeface="Comic Sans MS" charset="0"/>
                <a:ea typeface="Comic Sans MS" charset="0"/>
                <a:cs typeface="Comic Sans MS" charset="0"/>
              </a:rPr>
              <a:t>How does each skill progress from Unsatisfactory to Distinguished levels?</a:t>
            </a:r>
          </a:p>
          <a:p>
            <a:pPr lvl="1"/>
            <a:r>
              <a:rPr lang="en-US" dirty="0">
                <a:latin typeface="Comic Sans MS" charset="0"/>
                <a:ea typeface="Comic Sans MS" charset="0"/>
                <a:cs typeface="Comic Sans MS" charset="0"/>
              </a:rPr>
              <a:t>Highlight and note what is added from one level to the next.</a:t>
            </a:r>
          </a:p>
          <a:p>
            <a:pPr marL="457200" lvl="1" indent="0">
              <a:buNone/>
            </a:pPr>
            <a:endParaRPr lang="en-US" dirty="0">
              <a:latin typeface="Comic Sans MS" charset="0"/>
              <a:ea typeface="Comic Sans MS" charset="0"/>
              <a:cs typeface="Comic Sans MS" charset="0"/>
            </a:endParaRPr>
          </a:p>
          <a:p>
            <a:pPr marL="457200" lvl="1" indent="0">
              <a:buNone/>
            </a:pPr>
            <a:r>
              <a:rPr lang="en-US" u="sng" dirty="0">
                <a:latin typeface="Comic Sans MS" charset="0"/>
                <a:ea typeface="Comic Sans MS" charset="0"/>
                <a:cs typeface="Comic Sans MS" charset="0"/>
              </a:rPr>
              <a:t>CHECK POINT</a:t>
            </a:r>
            <a:r>
              <a:rPr lang="en-US" dirty="0">
                <a:latin typeface="Comic Sans MS" charset="0"/>
                <a:ea typeface="Comic Sans MS" charset="0"/>
                <a:cs typeface="Comic Sans MS" charset="0"/>
              </a:rPr>
              <a:t>: What is the main difference between the proficient and distinguished levels?</a:t>
            </a:r>
          </a:p>
          <a:p>
            <a:pPr marL="457200" lvl="1" indent="0">
              <a:buNone/>
            </a:pPr>
            <a:endParaRPr lang="en-US" dirty="0">
              <a:latin typeface="Comic Sans MS" charset="0"/>
              <a:ea typeface="Comic Sans MS" charset="0"/>
              <a:cs typeface="Comic Sans MS" charset="0"/>
            </a:endParaRPr>
          </a:p>
          <a:p>
            <a:pPr marL="457200" lvl="1" indent="0">
              <a:buNone/>
            </a:pPr>
            <a:r>
              <a:rPr lang="en-US" b="1" dirty="0">
                <a:latin typeface="Comic Sans MS" charset="0"/>
                <a:ea typeface="Comic Sans MS" charset="0"/>
                <a:cs typeface="Comic Sans MS" charset="0"/>
              </a:rPr>
              <a:t>                     </a:t>
            </a:r>
            <a:r>
              <a:rPr lang="en-US" b="1" dirty="0">
                <a:solidFill>
                  <a:srgbClr val="0070C0"/>
                </a:solidFill>
                <a:latin typeface="Comic Sans MS" charset="0"/>
                <a:ea typeface="Comic Sans MS" charset="0"/>
                <a:cs typeface="Comic Sans MS" charset="0"/>
              </a:rPr>
              <a:t>The level of student ownership and independence</a:t>
            </a:r>
          </a:p>
        </p:txBody>
      </p:sp>
    </p:spTree>
    <p:extLst>
      <p:ext uri="{BB962C8B-B14F-4D97-AF65-F5344CB8AC3E}">
        <p14:creationId xmlns:p14="http://schemas.microsoft.com/office/powerpoint/2010/main" val="19082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224</TotalTime>
  <Words>1515</Words>
  <Application>Microsoft Macintosh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Comic Sans MS</vt:lpstr>
      <vt:lpstr>Gill Sans MT</vt:lpstr>
      <vt:lpstr>Wingdings</vt:lpstr>
      <vt:lpstr>Gallery</vt:lpstr>
      <vt:lpstr>Cooperating Teacher Training</vt:lpstr>
      <vt:lpstr>Introduction</vt:lpstr>
      <vt:lpstr>Each student deserves a Teacher who…</vt:lpstr>
      <vt:lpstr>This is why we use the 5D+ Rubric to develop new teachers in our program</vt:lpstr>
      <vt:lpstr>5D+ Instructional framework</vt:lpstr>
      <vt:lpstr>Recommended reading (15-20 minutes)</vt:lpstr>
      <vt:lpstr> the framework provides the foundation. But What does the 5D+ Rubric do?</vt:lpstr>
      <vt:lpstr>Core Ideas in each dimension</vt:lpstr>
      <vt:lpstr>5D+ Rubric for Instructional growth: PUrpose</vt:lpstr>
      <vt:lpstr>5D+ Rubric for Instructional growth: student engagement</vt:lpstr>
      <vt:lpstr>5D+ Rubric for Instructional growth: Curriculum and pedagogy</vt:lpstr>
      <vt:lpstr>5D+ Rubric for Instructional growth: Assessment for Student learning</vt:lpstr>
      <vt:lpstr>5D+ Rubric for Instructional growth: Classroom environment and culture</vt:lpstr>
      <vt:lpstr>5D+ Rubric for Instructional growth: Professional collaboration &amp; communication</vt:lpstr>
      <vt:lpstr>Now that you’re more familiar with the 5D+ Frame work and Rubric,</vt:lpstr>
      <vt:lpstr>Use the Guiding Questions (in the framework) during co-planning </vt:lpstr>
      <vt:lpstr>Use the guiding questions to think about how you might gather data for a lesson</vt:lpstr>
      <vt:lpstr>Use the rubric to provide specific feedback</vt:lpstr>
      <vt:lpstr>the rubric to provide specific feedback</vt:lpstr>
      <vt:lpstr>Use the Rubric to identify areas to target growth, and provide more support</vt:lpstr>
      <vt:lpstr>You have completed Clinical Training module focusing on Using the 5D+ Rubric.</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CSU Stanislaus Clinical Training </dc:title>
  <dc:creator>Microsoft Office User</dc:creator>
  <cp:lastModifiedBy>Noelle Won</cp:lastModifiedBy>
  <cp:revision>24</cp:revision>
  <dcterms:created xsi:type="dcterms:W3CDTF">2017-08-03T20:52:00Z</dcterms:created>
  <dcterms:modified xsi:type="dcterms:W3CDTF">2019-01-22T22:14:46Z</dcterms:modified>
</cp:coreProperties>
</file>