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handoutMasterIdLst>
    <p:handoutMasterId r:id="rId37"/>
  </p:handoutMasterIdLst>
  <p:sldIdLst>
    <p:sldId id="256" r:id="rId2"/>
    <p:sldId id="257" r:id="rId3"/>
    <p:sldId id="260" r:id="rId4"/>
    <p:sldId id="264" r:id="rId5"/>
    <p:sldId id="261" r:id="rId6"/>
    <p:sldId id="263" r:id="rId7"/>
    <p:sldId id="268" r:id="rId8"/>
    <p:sldId id="269" r:id="rId9"/>
    <p:sldId id="290" r:id="rId10"/>
    <p:sldId id="267" r:id="rId11"/>
    <p:sldId id="270" r:id="rId12"/>
    <p:sldId id="296" r:id="rId13"/>
    <p:sldId id="292" r:id="rId14"/>
    <p:sldId id="301" r:id="rId15"/>
    <p:sldId id="294" r:id="rId16"/>
    <p:sldId id="293" r:id="rId17"/>
    <p:sldId id="271" r:id="rId18"/>
    <p:sldId id="272" r:id="rId19"/>
    <p:sldId id="298" r:id="rId20"/>
    <p:sldId id="273" r:id="rId21"/>
    <p:sldId id="274" r:id="rId22"/>
    <p:sldId id="299" r:id="rId23"/>
    <p:sldId id="300" r:id="rId24"/>
    <p:sldId id="275" r:id="rId25"/>
    <p:sldId id="276" r:id="rId26"/>
    <p:sldId id="278" r:id="rId27"/>
    <p:sldId id="307" r:id="rId28"/>
    <p:sldId id="303" r:id="rId29"/>
    <p:sldId id="304" r:id="rId30"/>
    <p:sldId id="305" r:id="rId31"/>
    <p:sldId id="308" r:id="rId32"/>
    <p:sldId id="309" r:id="rId33"/>
    <p:sldId id="310" r:id="rId34"/>
    <p:sldId id="306" r:id="rId35"/>
    <p:sldId id="29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34" autoAdjust="0"/>
    <p:restoredTop sz="99668" autoAdjust="0"/>
  </p:normalViewPr>
  <p:slideViewPr>
    <p:cSldViewPr>
      <p:cViewPr>
        <p:scale>
          <a:sx n="118" d="100"/>
          <a:sy n="118" d="100"/>
        </p:scale>
        <p:origin x="-784" y="-80"/>
      </p:cViewPr>
      <p:guideLst>
        <p:guide orient="horz" pos="2160"/>
        <p:guide pos="2880"/>
      </p:guideLst>
    </p:cSldViewPr>
  </p:slideViewPr>
  <p:outlineViewPr>
    <p:cViewPr>
      <p:scale>
        <a:sx n="33" d="100"/>
        <a:sy n="33" d="100"/>
      </p:scale>
      <p:origin x="0" y="4696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56CF0A-D812-5045-81DD-FD76A4D53C14}" type="datetimeFigureOut">
              <a:rPr lang="en-US" smtClean="0"/>
              <a:pPr/>
              <a:t>8/21/14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90DF8D-68BE-C34F-93B4-4408B35B653D}" type="slidenum">
              <a:rPr lang="en-US" smtClean="0"/>
              <a:pPr/>
              <a:t>‹#›</a:t>
            </a:fld>
            <a:endParaRPr lang="en-US"/>
          </a:p>
        </p:txBody>
      </p:sp>
    </p:spTree>
    <p:extLst>
      <p:ext uri="{BB962C8B-B14F-4D97-AF65-F5344CB8AC3E}">
        <p14:creationId xmlns:p14="http://schemas.microsoft.com/office/powerpoint/2010/main" val="27667238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DA7BEBA-0B1D-8145-B1C1-1FD07FF3D53A}" type="datetimeFigureOut">
              <a:rPr lang="en-US" smtClean="0"/>
              <a:pPr/>
              <a:t>8/21/14</a:t>
            </a:fld>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9BADEF13-402F-AC45-8ACB-BECA48888F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DA7BEBA-0B1D-8145-B1C1-1FD07FF3D53A}" type="datetimeFigureOut">
              <a:rPr lang="en-US" smtClean="0"/>
              <a:pPr/>
              <a:t>8/21/14</a:t>
            </a:fld>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9BADEF13-402F-AC45-8ACB-BECA48888F3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DA7BEBA-0B1D-8145-B1C1-1FD07FF3D53A}" type="datetimeFigureOut">
              <a:rPr lang="en-US" smtClean="0"/>
              <a:pPr/>
              <a:t>8/21/14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ADEF13-402F-AC45-8ACB-BECA48888F3B}" type="slidenum">
              <a:rPr lang="en-US" smtClean="0"/>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7DA7BEBA-0B1D-8145-B1C1-1FD07FF3D53A}" type="datetimeFigureOut">
              <a:rPr lang="en-US" smtClean="0"/>
              <a:pPr/>
              <a:t>8/21/14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DA7BEBA-0B1D-8145-B1C1-1FD07FF3D53A}" type="datetimeFigureOut">
              <a:rPr lang="en-US" smtClean="0"/>
              <a:pPr/>
              <a:t>8/21/14</a:t>
            </a:fld>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9BADEF13-402F-AC45-8ACB-BECA48888F3B}"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7DA7BEBA-0B1D-8145-B1C1-1FD07FF3D53A}" type="datetimeFigureOut">
              <a:rPr lang="en-US" smtClean="0"/>
              <a:pPr/>
              <a:t>8/21/14</a:t>
            </a:fld>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9BADEF13-402F-AC45-8ACB-BECA48888F3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stan.edu/SLD" TargetMode="External"/><Relationship Id="rId4" Type="http://schemas.openxmlformats.org/officeDocument/2006/relationships/image" Target="../media/image5.gif"/><Relationship Id="rId1" Type="http://schemas.openxmlformats.org/officeDocument/2006/relationships/slideLayout" Target="../slideLayouts/slideLayout3.xml"/><Relationship Id="rId2" Type="http://schemas.openxmlformats.org/officeDocument/2006/relationships/hyperlink" Target="mailto:SLD@csusta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SLD" TargetMode="External"/><Relationship Id="rId3" Type="http://schemas.openxmlformats.org/officeDocument/2006/relationships/hyperlink" Target="http://www.csustan.edu/sld/policie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sld/clubs-organizations/chartering-student-organizatio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csustan.edu/calendar-ev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calendar-events" TargetMode="External"/><Relationship Id="rId3" Type="http://schemas.openxmlformats.org/officeDocument/2006/relationships/hyperlink" Target="mailto:mdoll@csustan.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upd/forms-docum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sld/policie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isk@csustan.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ibudgetanalyst@csustan.edu" TargetMode="External"/><Relationship Id="rId3" Type="http://schemas.openxmlformats.org/officeDocument/2006/relationships/hyperlink" Target="mailto:swells1@csustan.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SL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chico.edu/sll/studentOrganizations/parliamentaryProcedures.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ustan.edu/sld/president-orientation-for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mailto:aaragon@csustan.edu" TargetMode="External"/><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hyperlink" Target="mailto:nturner2@csustan.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bf/Documents/PostingGuideline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000" b="1" dirty="0" smtClean="0"/>
              <a:t>Student club &amp; organization</a:t>
            </a:r>
            <a:br>
              <a:rPr lang="en-US" sz="3000" b="1" dirty="0" smtClean="0"/>
            </a:br>
            <a:r>
              <a:rPr lang="en-US" sz="3000" b="1" dirty="0" smtClean="0"/>
              <a:t> President &amp; Advisor orientation</a:t>
            </a:r>
            <a:br>
              <a:rPr lang="en-US" sz="3000" b="1" dirty="0" smtClean="0"/>
            </a:br>
            <a:r>
              <a:rPr lang="en-US" sz="3000" b="1" dirty="0" smtClean="0"/>
              <a:t>2014-2015</a:t>
            </a:r>
            <a:endParaRPr lang="en-US" sz="3000" b="1" dirty="0"/>
          </a:p>
        </p:txBody>
      </p:sp>
      <p:sp>
        <p:nvSpPr>
          <p:cNvPr id="5" name="Subtitle 4"/>
          <p:cNvSpPr>
            <a:spLocks noGrp="1"/>
          </p:cNvSpPr>
          <p:nvPr>
            <p:ph type="subTitle" idx="1"/>
          </p:nvPr>
        </p:nvSpPr>
        <p:spPr>
          <a:xfrm>
            <a:off x="779463" y="4724400"/>
            <a:ext cx="7583487" cy="1683777"/>
          </a:xfrm>
        </p:spPr>
        <p:txBody>
          <a:bodyPr>
            <a:normAutofit fontScale="92500" lnSpcReduction="10000"/>
          </a:bodyPr>
          <a:lstStyle/>
          <a:p>
            <a:r>
              <a:rPr lang="en-US" b="1" dirty="0" smtClean="0">
                <a:solidFill>
                  <a:srgbClr val="000000"/>
                </a:solidFill>
              </a:rPr>
              <a:t>Office of Student Leadership &amp; Development</a:t>
            </a:r>
          </a:p>
          <a:p>
            <a:r>
              <a:rPr lang="en-US" b="1" dirty="0" smtClean="0">
                <a:solidFill>
                  <a:srgbClr val="000000"/>
                </a:solidFill>
              </a:rPr>
              <a:t>University Student Union 103</a:t>
            </a:r>
          </a:p>
          <a:p>
            <a:r>
              <a:rPr lang="en-US" b="1" dirty="0" smtClean="0">
                <a:solidFill>
                  <a:srgbClr val="000000"/>
                </a:solidFill>
              </a:rPr>
              <a:t>(209) 667-3778</a:t>
            </a:r>
          </a:p>
          <a:p>
            <a:r>
              <a:rPr lang="en-US" b="1" dirty="0" smtClean="0">
                <a:solidFill>
                  <a:srgbClr val="000000"/>
                </a:solidFill>
                <a:hlinkClick r:id="rId2"/>
              </a:rPr>
              <a:t>SLD@csustan.edu </a:t>
            </a:r>
            <a:r>
              <a:rPr lang="en-US" b="1" dirty="0" smtClean="0">
                <a:solidFill>
                  <a:srgbClr val="000000"/>
                </a:solidFill>
              </a:rPr>
              <a:t>	</a:t>
            </a:r>
          </a:p>
          <a:p>
            <a:r>
              <a:rPr lang="en-US" b="1" dirty="0" smtClean="0">
                <a:solidFill>
                  <a:srgbClr val="000000"/>
                </a:solidFill>
                <a:hlinkClick r:id="rId3"/>
              </a:rPr>
              <a:t>www.csustan.edu/SLD</a:t>
            </a:r>
            <a:r>
              <a:rPr lang="en-US" b="1" dirty="0" smtClean="0">
                <a:solidFill>
                  <a:srgbClr val="000000"/>
                </a:solidFill>
              </a:rPr>
              <a:t> </a:t>
            </a:r>
          </a:p>
          <a:p>
            <a:r>
              <a:rPr lang="en-US" b="1" dirty="0" smtClean="0">
                <a:solidFill>
                  <a:srgbClr val="000000"/>
                </a:solidFill>
              </a:rPr>
              <a:t>*In order for all links to work you must play this as a slide show.*</a:t>
            </a:r>
          </a:p>
          <a:p>
            <a:endParaRPr lang="en-US" b="1" dirty="0" smtClean="0"/>
          </a:p>
        </p:txBody>
      </p:sp>
      <p:pic>
        <p:nvPicPr>
          <p:cNvPr id="7" name="Picture Placeholder 6" descr="seal_monochrome.gif"/>
          <p:cNvPicPr>
            <a:picLocks noGrp="1" noChangeAspect="1"/>
          </p:cNvPicPr>
          <p:nvPr>
            <p:ph type="pic" sz="quarter" idx="13"/>
          </p:nvPr>
        </p:nvPicPr>
        <p:blipFill>
          <a:blip r:embed="rId4"/>
          <a:srcRect t="1684" b="1684"/>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How we communicate with you</a:t>
            </a:r>
            <a:endParaRPr lang="en-US" sz="3000" dirty="0"/>
          </a:p>
        </p:txBody>
      </p:sp>
      <p:sp>
        <p:nvSpPr>
          <p:cNvPr id="3" name="Content Placeholder 2"/>
          <p:cNvSpPr>
            <a:spLocks noGrp="1"/>
          </p:cNvSpPr>
          <p:nvPr>
            <p:ph idx="1"/>
          </p:nvPr>
        </p:nvSpPr>
        <p:spPr/>
        <p:txBody>
          <a:bodyPr>
            <a:normAutofit/>
          </a:bodyPr>
          <a:lstStyle/>
          <a:p>
            <a:r>
              <a:rPr lang="en-US" dirty="0" smtClean="0">
                <a:solidFill>
                  <a:srgbClr val="000000"/>
                </a:solidFill>
              </a:rPr>
              <a:t>E-mail messages to your Student Club or Organization President and Advisor</a:t>
            </a:r>
          </a:p>
          <a:p>
            <a:r>
              <a:rPr lang="en-US" dirty="0" smtClean="0">
                <a:solidFill>
                  <a:srgbClr val="000000"/>
                </a:solidFill>
              </a:rPr>
              <a:t>Notices in your club or organization mailbox, located in the SLD office, UU103</a:t>
            </a:r>
          </a:p>
          <a:p>
            <a:r>
              <a:rPr lang="en-US" dirty="0" smtClean="0">
                <a:solidFill>
                  <a:srgbClr val="000000"/>
                </a:solidFill>
              </a:rPr>
              <a:t>SLD website </a:t>
            </a:r>
            <a:r>
              <a:rPr lang="en-US" dirty="0" smtClean="0">
                <a:solidFill>
                  <a:srgbClr val="000000"/>
                </a:solidFill>
                <a:hlinkClick r:id="rId2"/>
              </a:rPr>
              <a:t>www.csustan.edu/SLD</a:t>
            </a:r>
            <a:endParaRPr lang="en-US" dirty="0" smtClean="0">
              <a:solidFill>
                <a:srgbClr val="000000"/>
              </a:solidFill>
            </a:endParaRPr>
          </a:p>
          <a:p>
            <a:r>
              <a:rPr lang="en-US" dirty="0" smtClean="0">
                <a:solidFill>
                  <a:srgbClr val="000000"/>
                </a:solidFill>
              </a:rPr>
              <a:t>Student Club &amp; Organization Handbook’s are located on the SLD </a:t>
            </a:r>
            <a:r>
              <a:rPr lang="en-US" dirty="0">
                <a:solidFill>
                  <a:srgbClr val="000000"/>
                </a:solidFill>
              </a:rPr>
              <a:t>website at </a:t>
            </a:r>
            <a:r>
              <a:rPr lang="en-US" dirty="0">
                <a:solidFill>
                  <a:srgbClr val="000000"/>
                </a:solidFill>
                <a:hlinkClick r:id="rId3"/>
              </a:rPr>
              <a:t>http://www.csustan.edu/sld/</a:t>
            </a:r>
            <a:r>
              <a:rPr lang="en-US" dirty="0" smtClean="0">
                <a:solidFill>
                  <a:srgbClr val="000000"/>
                </a:solidFill>
                <a:hlinkClick r:id="rId3"/>
              </a:rPr>
              <a:t>policies.html</a:t>
            </a:r>
            <a:r>
              <a:rPr lang="en-US" dirty="0" smtClean="0">
                <a:solidFill>
                  <a:srgbClr val="000000"/>
                </a:solidFill>
              </a:rPr>
              <a:t> </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3049"/>
            <a:ext cx="3962400" cy="869951"/>
          </a:xfrm>
        </p:spPr>
        <p:txBody>
          <a:bodyPr/>
          <a:lstStyle/>
          <a:p>
            <a:r>
              <a:rPr lang="en-US" dirty="0" smtClean="0"/>
              <a:t>Mailboxes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Upon chartering, your group is assigned a mailbox in the SLD office</a:t>
            </a:r>
          </a:p>
          <a:p>
            <a:r>
              <a:rPr lang="en-US" b="1" dirty="0" smtClean="0">
                <a:solidFill>
                  <a:srgbClr val="000000"/>
                </a:solidFill>
              </a:rPr>
              <a:t>You must check your box on a regular basis so you don’t miss important business or announcements. </a:t>
            </a:r>
            <a:r>
              <a:rPr lang="en-US" u="sng" dirty="0" smtClean="0">
                <a:solidFill>
                  <a:srgbClr val="000000"/>
                </a:solidFill>
              </a:rPr>
              <a:t>Mail will be thrown away if not picked up every two weeks</a:t>
            </a:r>
          </a:p>
          <a:p>
            <a:r>
              <a:rPr lang="en-US" dirty="0" smtClean="0">
                <a:solidFill>
                  <a:srgbClr val="000000"/>
                </a:solidFill>
              </a:rPr>
              <a:t>Mailing Address Format:</a:t>
            </a:r>
          </a:p>
          <a:p>
            <a:pPr algn="ctr">
              <a:buNone/>
            </a:pPr>
            <a:r>
              <a:rPr lang="en-US" i="1" dirty="0" smtClean="0">
                <a:solidFill>
                  <a:srgbClr val="000000"/>
                </a:solidFill>
              </a:rPr>
              <a:t>Name of Your Organization</a:t>
            </a:r>
          </a:p>
          <a:p>
            <a:pPr algn="ctr">
              <a:buNone/>
            </a:pPr>
            <a:r>
              <a:rPr lang="en-US" dirty="0" smtClean="0">
                <a:solidFill>
                  <a:srgbClr val="000000"/>
                </a:solidFill>
              </a:rPr>
              <a:t>Student Leadership &amp; Development, UU103</a:t>
            </a:r>
          </a:p>
          <a:p>
            <a:pPr algn="ctr">
              <a:buNone/>
            </a:pPr>
            <a:r>
              <a:rPr lang="en-US" dirty="0" smtClean="0">
                <a:solidFill>
                  <a:srgbClr val="000000"/>
                </a:solidFill>
              </a:rPr>
              <a:t>CSU</a:t>
            </a:r>
            <a:r>
              <a:rPr lang="en-US" dirty="0">
                <a:solidFill>
                  <a:srgbClr val="000000"/>
                </a:solidFill>
              </a:rPr>
              <a:t> </a:t>
            </a:r>
            <a:r>
              <a:rPr lang="en-US" dirty="0" smtClean="0">
                <a:solidFill>
                  <a:srgbClr val="000000"/>
                </a:solidFill>
              </a:rPr>
              <a:t>Stanislaus</a:t>
            </a:r>
          </a:p>
          <a:p>
            <a:pPr algn="ctr">
              <a:buNone/>
            </a:pPr>
            <a:r>
              <a:rPr lang="en-US" dirty="0" smtClean="0">
                <a:solidFill>
                  <a:srgbClr val="000000"/>
                </a:solidFill>
              </a:rPr>
              <a:t>One University Circle</a:t>
            </a:r>
          </a:p>
          <a:p>
            <a:pPr algn="ctr">
              <a:buNone/>
            </a:pPr>
            <a:r>
              <a:rPr lang="en-US" dirty="0" smtClean="0">
                <a:solidFill>
                  <a:srgbClr val="000000"/>
                </a:solidFill>
              </a:rPr>
              <a:t>Turlock, CA 95382</a:t>
            </a:r>
          </a:p>
          <a:p>
            <a:endParaRPr lang="en-US" dirty="0">
              <a:solidFill>
                <a:srgbClr val="000000"/>
              </a:solidFill>
            </a:endParaRPr>
          </a:p>
        </p:txBody>
      </p:sp>
      <p:pic>
        <p:nvPicPr>
          <p:cNvPr id="5" name="Picture 4"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875" y="1762125"/>
            <a:ext cx="4343400" cy="3257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effectLst/>
              </a:rPr>
              <a:t>Use of the University Name</a:t>
            </a:r>
            <a:br>
              <a:rPr lang="en-US" sz="2800" dirty="0">
                <a:effectLst/>
              </a:rPr>
            </a:br>
            <a:r>
              <a:rPr lang="en-US" sz="2800" dirty="0" smtClean="0">
                <a:effectLst/>
              </a:rPr>
              <a:t> by a </a:t>
            </a:r>
            <a:r>
              <a:rPr lang="en-US" sz="2800" dirty="0" smtClean="0"/>
              <a:t>student club or  organization</a:t>
            </a:r>
            <a:endParaRPr lang="en-US" sz="2800" dirty="0"/>
          </a:p>
        </p:txBody>
      </p:sp>
      <p:sp>
        <p:nvSpPr>
          <p:cNvPr id="3" name="Content Placeholder 2"/>
          <p:cNvSpPr>
            <a:spLocks noGrp="1"/>
          </p:cNvSpPr>
          <p:nvPr>
            <p:ph idx="1"/>
          </p:nvPr>
        </p:nvSpPr>
        <p:spPr/>
        <p:txBody>
          <a:bodyPr>
            <a:normAutofit/>
          </a:bodyPr>
          <a:lstStyle/>
          <a:p>
            <a:r>
              <a:rPr lang="en-US" dirty="0" smtClean="0">
                <a:solidFill>
                  <a:srgbClr val="000000"/>
                </a:solidFill>
                <a:effectLst/>
              </a:rPr>
              <a:t>Use </a:t>
            </a:r>
            <a:r>
              <a:rPr lang="en-US" dirty="0">
                <a:solidFill>
                  <a:srgbClr val="000000"/>
                </a:solidFill>
                <a:effectLst/>
              </a:rPr>
              <a:t>of the University name within an </a:t>
            </a:r>
            <a:r>
              <a:rPr lang="en-US" dirty="0" smtClean="0">
                <a:solidFill>
                  <a:srgbClr val="000000"/>
                </a:solidFill>
                <a:effectLst/>
              </a:rPr>
              <a:t>organization’s </a:t>
            </a:r>
            <a:r>
              <a:rPr lang="en-US" dirty="0">
                <a:solidFill>
                  <a:srgbClr val="000000"/>
                </a:solidFill>
                <a:effectLst/>
              </a:rPr>
              <a:t>name is not permitted. Recognized organizations are permitted to use the name of California State University, </a:t>
            </a:r>
            <a:r>
              <a:rPr lang="en-US" dirty="0" smtClean="0">
                <a:solidFill>
                  <a:srgbClr val="000000"/>
                </a:solidFill>
                <a:effectLst/>
              </a:rPr>
              <a:t>Stanislaus </a:t>
            </a:r>
            <a:r>
              <a:rPr lang="en-US" dirty="0">
                <a:solidFill>
                  <a:srgbClr val="000000"/>
                </a:solidFill>
                <a:effectLst/>
              </a:rPr>
              <a:t>or </a:t>
            </a:r>
            <a:r>
              <a:rPr lang="en-US" dirty="0" smtClean="0">
                <a:solidFill>
                  <a:srgbClr val="000000"/>
                </a:solidFill>
                <a:effectLst/>
              </a:rPr>
              <a:t>Stan </a:t>
            </a:r>
            <a:r>
              <a:rPr lang="en-US" dirty="0">
                <a:solidFill>
                  <a:srgbClr val="000000"/>
                </a:solidFill>
                <a:effectLst/>
              </a:rPr>
              <a:t>State only as a means of identifying the location of the organization. Such use should not imply University sponsorship or that the organization is an official agent of the University. Thus, the </a:t>
            </a:r>
            <a:r>
              <a:rPr lang="en-US" dirty="0" smtClean="0">
                <a:solidFill>
                  <a:srgbClr val="000000"/>
                </a:solidFill>
                <a:effectLst/>
              </a:rPr>
              <a:t>“Pottery Club of Stan </a:t>
            </a:r>
            <a:r>
              <a:rPr lang="en-US" dirty="0">
                <a:solidFill>
                  <a:srgbClr val="000000"/>
                </a:solidFill>
                <a:effectLst/>
              </a:rPr>
              <a:t>State“ would be correct, but the “</a:t>
            </a:r>
            <a:r>
              <a:rPr lang="en-US" dirty="0" smtClean="0">
                <a:solidFill>
                  <a:srgbClr val="000000"/>
                </a:solidFill>
                <a:effectLst/>
              </a:rPr>
              <a:t>Stan </a:t>
            </a:r>
            <a:r>
              <a:rPr lang="en-US" dirty="0">
                <a:solidFill>
                  <a:srgbClr val="000000"/>
                </a:solidFill>
                <a:effectLst/>
              </a:rPr>
              <a:t>State </a:t>
            </a:r>
            <a:r>
              <a:rPr lang="en-US" dirty="0" smtClean="0">
                <a:solidFill>
                  <a:srgbClr val="000000"/>
                </a:solidFill>
                <a:effectLst/>
              </a:rPr>
              <a:t>Pottery Club” </a:t>
            </a:r>
            <a:r>
              <a:rPr lang="en-US" dirty="0">
                <a:solidFill>
                  <a:srgbClr val="000000"/>
                </a:solidFill>
                <a:effectLst/>
              </a:rPr>
              <a:t>would be incorrect </a:t>
            </a:r>
            <a:endParaRPr lang="en-US" dirty="0" smtClean="0">
              <a:solidFill>
                <a:srgbClr val="000000"/>
              </a:solidFill>
              <a:effectLst/>
            </a:endParaRPr>
          </a:p>
          <a:p>
            <a:endParaRPr lang="en-US" dirty="0">
              <a:solidFill>
                <a:srgbClr val="000000"/>
              </a:solidFill>
              <a:effectLst/>
            </a:endParaRPr>
          </a:p>
        </p:txBody>
      </p:sp>
    </p:spTree>
    <p:extLst>
      <p:ext uri="{BB962C8B-B14F-4D97-AF65-F5344CB8AC3E}">
        <p14:creationId xmlns:p14="http://schemas.microsoft.com/office/powerpoint/2010/main" val="1693513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process</a:t>
            </a:r>
            <a:endParaRPr lang="en-US" dirty="0"/>
          </a:p>
        </p:txBody>
      </p:sp>
      <p:sp>
        <p:nvSpPr>
          <p:cNvPr id="3" name="Content Placeholder 2"/>
          <p:cNvSpPr>
            <a:spLocks noGrp="1"/>
          </p:cNvSpPr>
          <p:nvPr>
            <p:ph idx="1"/>
          </p:nvPr>
        </p:nvSpPr>
        <p:spPr>
          <a:xfrm>
            <a:off x="265176" y="1490472"/>
            <a:ext cx="8229600" cy="5148072"/>
          </a:xfrm>
        </p:spPr>
        <p:txBody>
          <a:bodyPr>
            <a:normAutofit fontScale="85000" lnSpcReduction="20000"/>
          </a:bodyPr>
          <a:lstStyle/>
          <a:p>
            <a:pPr>
              <a:buNone/>
            </a:pPr>
            <a:r>
              <a:rPr lang="en-US" sz="1800" b="1" dirty="0" smtClean="0">
                <a:solidFill>
                  <a:srgbClr val="000000"/>
                </a:solidFill>
              </a:rPr>
              <a:t>PLEASE NOTE:  The process has changed.</a:t>
            </a:r>
          </a:p>
          <a:p>
            <a:r>
              <a:rPr lang="en-US" sz="1800" dirty="0" smtClean="0">
                <a:solidFill>
                  <a:srgbClr val="000000"/>
                </a:solidFill>
              </a:rPr>
              <a:t>Upon successful completion of the Orientation, you will receive a link to the Charter Application .</a:t>
            </a:r>
          </a:p>
          <a:p>
            <a:r>
              <a:rPr lang="en-US" sz="1800" dirty="0" smtClean="0">
                <a:solidFill>
                  <a:srgbClr val="000000"/>
                </a:solidFill>
              </a:rPr>
              <a:t>Download and complete the PDF application </a:t>
            </a:r>
            <a:r>
              <a:rPr lang="en-US" sz="1800" b="1" u="sng" dirty="0" smtClean="0">
                <a:solidFill>
                  <a:srgbClr val="000000"/>
                </a:solidFill>
              </a:rPr>
              <a:t>everything must be typed except signatures</a:t>
            </a:r>
            <a:r>
              <a:rPr lang="en-US" sz="1800" b="1" dirty="0" smtClean="0">
                <a:solidFill>
                  <a:srgbClr val="000000"/>
                </a:solidFill>
              </a:rPr>
              <a:t>; handwritten applications will not be accepted.</a:t>
            </a:r>
          </a:p>
          <a:p>
            <a:r>
              <a:rPr lang="en-US" sz="1800" dirty="0" smtClean="0">
                <a:solidFill>
                  <a:srgbClr val="000000"/>
                </a:solidFill>
              </a:rPr>
              <a:t>Do not leave any lines blank.  Insert “NA” if not applicable.</a:t>
            </a:r>
          </a:p>
          <a:p>
            <a:r>
              <a:rPr lang="en-US" sz="1800" dirty="0" smtClean="0">
                <a:solidFill>
                  <a:srgbClr val="000000"/>
                </a:solidFill>
              </a:rPr>
              <a:t>Print out Charter Application and submit to SLD office.</a:t>
            </a:r>
          </a:p>
          <a:p>
            <a:r>
              <a:rPr lang="en-US" sz="1800" dirty="0" smtClean="0">
                <a:solidFill>
                  <a:srgbClr val="000000"/>
                </a:solidFill>
              </a:rPr>
              <a:t>Application must be submitted within 30 days of completing this Orientation.</a:t>
            </a:r>
          </a:p>
          <a:p>
            <a:r>
              <a:rPr lang="en-US" sz="1800" u="sng" dirty="0" smtClean="0">
                <a:solidFill>
                  <a:srgbClr val="000000"/>
                </a:solidFill>
              </a:rPr>
              <a:t>Mandatory Training</a:t>
            </a:r>
            <a:r>
              <a:rPr lang="en-US" sz="1800" dirty="0" smtClean="0">
                <a:solidFill>
                  <a:srgbClr val="000000"/>
                </a:solidFill>
              </a:rPr>
              <a:t>: Treasurers must complete </a:t>
            </a:r>
            <a:r>
              <a:rPr lang="en-US" sz="1800" u="sng" dirty="0" smtClean="0">
                <a:solidFill>
                  <a:srgbClr val="000000"/>
                </a:solidFill>
              </a:rPr>
              <a:t>in person </a:t>
            </a:r>
            <a:r>
              <a:rPr lang="en-US" sz="1800" dirty="0" smtClean="0">
                <a:solidFill>
                  <a:srgbClr val="000000"/>
                </a:solidFill>
              </a:rPr>
              <a:t>Treasurer Training set up by the ASI Budget Analyst, while the Student Event Coordinator must complete </a:t>
            </a:r>
            <a:r>
              <a:rPr lang="en-US" sz="1800" u="sng" dirty="0" smtClean="0">
                <a:solidFill>
                  <a:srgbClr val="000000"/>
                </a:solidFill>
              </a:rPr>
              <a:t>in person </a:t>
            </a:r>
            <a:r>
              <a:rPr lang="en-US" sz="1800" dirty="0" smtClean="0">
                <a:solidFill>
                  <a:srgbClr val="000000"/>
                </a:solidFill>
              </a:rPr>
              <a:t> 25 Live/Event Procedures Training within the 30 day time frame. Presidents and Advisors are encouraged to attend either workshop but are not required.</a:t>
            </a:r>
          </a:p>
          <a:p>
            <a:r>
              <a:rPr lang="en-US" sz="1800" dirty="0" smtClean="0">
                <a:solidFill>
                  <a:srgbClr val="000000"/>
                </a:solidFill>
              </a:rPr>
              <a:t>You will be contacted via email if additional information is needed.</a:t>
            </a:r>
          </a:p>
          <a:p>
            <a:r>
              <a:rPr lang="en-US" sz="1800" dirty="0" smtClean="0">
                <a:solidFill>
                  <a:srgbClr val="000000"/>
                </a:solidFill>
              </a:rPr>
              <a:t>Charter Applications are good through May 30, 2015 and must be submitted on an academic yearly basis.</a:t>
            </a:r>
          </a:p>
          <a:p>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process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solidFill>
                  <a:srgbClr val="000000"/>
                </a:solidFill>
              </a:rPr>
              <a:t>Mandatory Training</a:t>
            </a:r>
            <a:r>
              <a:rPr lang="en-US" dirty="0">
                <a:solidFill>
                  <a:srgbClr val="000000"/>
                </a:solidFill>
              </a:rPr>
              <a:t>: Treasurers must complete </a:t>
            </a:r>
            <a:r>
              <a:rPr lang="en-US" u="sng" dirty="0">
                <a:solidFill>
                  <a:srgbClr val="000000"/>
                </a:solidFill>
              </a:rPr>
              <a:t>in person </a:t>
            </a:r>
            <a:r>
              <a:rPr lang="en-US" dirty="0">
                <a:solidFill>
                  <a:srgbClr val="000000"/>
                </a:solidFill>
              </a:rPr>
              <a:t>Treasurer Training set up by the ASI Budget Analyst, while </a:t>
            </a:r>
            <a:r>
              <a:rPr lang="en-US" dirty="0" smtClean="0">
                <a:solidFill>
                  <a:srgbClr val="000000"/>
                </a:solidFill>
              </a:rPr>
              <a:t>the Student Event </a:t>
            </a:r>
            <a:r>
              <a:rPr lang="en-US" dirty="0">
                <a:solidFill>
                  <a:srgbClr val="000000"/>
                </a:solidFill>
              </a:rPr>
              <a:t>Coordinator must complete </a:t>
            </a:r>
            <a:r>
              <a:rPr lang="en-US" u="sng" dirty="0">
                <a:solidFill>
                  <a:srgbClr val="000000"/>
                </a:solidFill>
              </a:rPr>
              <a:t>in person </a:t>
            </a:r>
            <a:r>
              <a:rPr lang="en-US" dirty="0">
                <a:solidFill>
                  <a:srgbClr val="000000"/>
                </a:solidFill>
              </a:rPr>
              <a:t> 25 Live/Event Procedures Training within the 30 day time frame. </a:t>
            </a:r>
            <a:r>
              <a:rPr lang="en-US" dirty="0" smtClean="0">
                <a:solidFill>
                  <a:srgbClr val="000000"/>
                </a:solidFill>
              </a:rPr>
              <a:t>The complete list of training dates can be found on the SLD webpage or by contacting your SLD advisor.  Greek Presidents must attend a one-on-one training with their SLD advisor. </a:t>
            </a:r>
            <a:endParaRPr lang="en-US" u="sng" dirty="0">
              <a:solidFill>
                <a:srgbClr val="000000"/>
              </a:solidFill>
            </a:endParaRPr>
          </a:p>
          <a:p>
            <a:r>
              <a:rPr lang="en-US" u="sng" dirty="0" smtClean="0">
                <a:solidFill>
                  <a:srgbClr val="000000"/>
                </a:solidFill>
              </a:rPr>
              <a:t>Mandatory Training for Officers and New Members: </a:t>
            </a:r>
            <a:r>
              <a:rPr lang="en-US" dirty="0" smtClean="0">
                <a:solidFill>
                  <a:srgbClr val="000000"/>
                </a:solidFill>
              </a:rPr>
              <a:t>In order to comply with CSU system wide requirements, all student organization officers and new members must attend at least one Alcohol Education workshop and one Title IX workshop.  The list of available workshops can be found on the SLD webpage. </a:t>
            </a:r>
            <a:endParaRPr lang="en-US" u="sng" dirty="0" smtClean="0">
              <a:solidFill>
                <a:srgbClr val="000000"/>
              </a:solidFill>
            </a:endParaRPr>
          </a:p>
          <a:p>
            <a:pPr marL="0" indent="0">
              <a:buNone/>
            </a:pPr>
            <a:endParaRPr lang="en-US" u="sng" dirty="0">
              <a:solidFill>
                <a:srgbClr val="000000"/>
              </a:solidFill>
            </a:endParaRPr>
          </a:p>
          <a:p>
            <a:endParaRPr lang="en-US" dirty="0"/>
          </a:p>
        </p:txBody>
      </p:sp>
    </p:spTree>
    <p:extLst>
      <p:ext uri="{BB962C8B-B14F-4D97-AF65-F5344CB8AC3E}">
        <p14:creationId xmlns:p14="http://schemas.microsoft.com/office/powerpoint/2010/main" val="317321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New members &amp; officers</a:t>
            </a:r>
            <a:endParaRPr lang="en-US" dirty="0"/>
          </a:p>
        </p:txBody>
      </p:sp>
      <p:sp>
        <p:nvSpPr>
          <p:cNvPr id="3" name="Content Placeholder 2"/>
          <p:cNvSpPr>
            <a:spLocks noGrp="1"/>
          </p:cNvSpPr>
          <p:nvPr>
            <p:ph idx="1"/>
          </p:nvPr>
        </p:nvSpPr>
        <p:spPr>
          <a:xfrm>
            <a:off x="214604" y="1679510"/>
            <a:ext cx="8714792" cy="4198776"/>
          </a:xfrm>
        </p:spPr>
        <p:txBody>
          <a:bodyPr>
            <a:normAutofit fontScale="85000" lnSpcReduction="10000"/>
          </a:bodyPr>
          <a:lstStyle/>
          <a:p>
            <a:pPr>
              <a:buNone/>
            </a:pPr>
            <a:r>
              <a:rPr lang="en-US" dirty="0" smtClean="0">
                <a:solidFill>
                  <a:srgbClr val="000000"/>
                </a:solidFill>
              </a:rPr>
              <a:t>It is your responsibility as Organization President to keep up to date records with the Office of Student Leadership &amp; Development.</a:t>
            </a:r>
          </a:p>
          <a:p>
            <a:r>
              <a:rPr lang="en-US" dirty="0" smtClean="0">
                <a:solidFill>
                  <a:srgbClr val="000000"/>
                </a:solidFill>
              </a:rPr>
              <a:t>If you recruit New Members after submitting the Charter Application, please submit a new </a:t>
            </a:r>
            <a:r>
              <a:rPr lang="en-US" dirty="0" smtClean="0">
                <a:solidFill>
                  <a:srgbClr val="000000"/>
                </a:solidFill>
                <a:hlinkClick r:id="rId2"/>
              </a:rPr>
              <a:t>Member Roster and No Hazing Compliance form</a:t>
            </a:r>
            <a:r>
              <a:rPr lang="en-US" dirty="0" smtClean="0">
                <a:solidFill>
                  <a:srgbClr val="000000"/>
                </a:solidFill>
              </a:rPr>
              <a:t> located on the SLD website within 14 days of recruitment.</a:t>
            </a:r>
          </a:p>
          <a:p>
            <a:r>
              <a:rPr lang="en-US" dirty="0" smtClean="0">
                <a:solidFill>
                  <a:srgbClr val="000000"/>
                </a:solidFill>
              </a:rPr>
              <a:t>If you obtain new Executive Officers after submitting the Charter Application packet, submit only the paper work that pertains to their executive positions within 14 days of new officer appointments. See </a:t>
            </a:r>
            <a:r>
              <a:rPr lang="en-US" dirty="0" smtClean="0">
                <a:solidFill>
                  <a:srgbClr val="000000"/>
                </a:solidFill>
                <a:hlinkClick r:id="rId2"/>
              </a:rPr>
              <a:t>SLD website for specifics</a:t>
            </a:r>
            <a:r>
              <a:rPr lang="en-US" dirty="0" smtClean="0">
                <a:solidFill>
                  <a:srgbClr val="000000"/>
                </a:solidFill>
              </a:rPr>
              <a:t>.</a:t>
            </a:r>
          </a:p>
          <a:p>
            <a:endParaRPr lang="en-US" dirty="0" smtClean="0">
              <a:solidFill>
                <a:srgbClr val="000000"/>
              </a:solidFill>
            </a:endParaRPr>
          </a:p>
          <a:p>
            <a:pPr algn="ctr">
              <a:buNone/>
            </a:pPr>
            <a:r>
              <a:rPr lang="en-US" dirty="0" smtClean="0">
                <a:solidFill>
                  <a:srgbClr val="000000"/>
                </a:solidFill>
              </a:rPr>
              <a:t>Contact our office at 667-3778 if you have further questions.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Booth Lottery</a:t>
            </a:r>
            <a:endParaRPr lang="en-US" dirty="0"/>
          </a:p>
        </p:txBody>
      </p:sp>
      <p:sp>
        <p:nvSpPr>
          <p:cNvPr id="3" name="Content Placeholder 2"/>
          <p:cNvSpPr>
            <a:spLocks noGrp="1"/>
          </p:cNvSpPr>
          <p:nvPr>
            <p:ph idx="1"/>
          </p:nvPr>
        </p:nvSpPr>
        <p:spPr>
          <a:xfrm>
            <a:off x="548640" y="1483567"/>
            <a:ext cx="8055864" cy="5184648"/>
          </a:xfrm>
        </p:spPr>
        <p:txBody>
          <a:bodyPr>
            <a:normAutofit/>
          </a:bodyPr>
          <a:lstStyle/>
          <a:p>
            <a:pPr algn="ctr">
              <a:buNone/>
            </a:pPr>
            <a:r>
              <a:rPr lang="en-US" sz="2000" dirty="0" smtClean="0">
                <a:solidFill>
                  <a:srgbClr val="000000"/>
                </a:solidFill>
              </a:rPr>
              <a:t>If your Student Club or Organization would like to have a booth in the Quad, please note that it is </a:t>
            </a:r>
            <a:r>
              <a:rPr lang="en-US" sz="2000" b="1" u="sng" dirty="0" smtClean="0">
                <a:solidFill>
                  <a:srgbClr val="000000"/>
                </a:solidFill>
              </a:rPr>
              <a:t>by appointment only</a:t>
            </a:r>
            <a:r>
              <a:rPr lang="en-US" sz="2000" dirty="0" smtClean="0">
                <a:solidFill>
                  <a:srgbClr val="000000"/>
                </a:solidFill>
              </a:rPr>
              <a:t>.  The Booth Policy can be found in the Student Club &amp; Organization Handbook and must be followed or the booth will be removed at the cost of the organization.</a:t>
            </a:r>
          </a:p>
          <a:p>
            <a:pPr>
              <a:buNone/>
            </a:pPr>
            <a:r>
              <a:rPr lang="en-US" dirty="0" smtClean="0">
                <a:solidFill>
                  <a:srgbClr val="000000"/>
                </a:solidFill>
              </a:rPr>
              <a:t>Booth lottery will take place:</a:t>
            </a:r>
          </a:p>
          <a:p>
            <a:pPr>
              <a:buNone/>
            </a:pPr>
            <a:r>
              <a:rPr lang="en-US" dirty="0" smtClean="0">
                <a:solidFill>
                  <a:srgbClr val="000000"/>
                </a:solidFill>
              </a:rPr>
              <a:t>	Fall Semester = August 21, 2014 @ 9:00am in the SLD office.  Must be removed by December 10, 2014 by 5pm</a:t>
            </a:r>
          </a:p>
          <a:p>
            <a:pPr>
              <a:buNone/>
            </a:pPr>
            <a:r>
              <a:rPr lang="en-US" dirty="0" smtClean="0">
                <a:solidFill>
                  <a:srgbClr val="000000"/>
                </a:solidFill>
              </a:rPr>
              <a:t>Spring Semester = January 26, 2015 @ 9am in the SLD office.  Must be removed by May 15, 2015 by 5pm</a:t>
            </a:r>
            <a:endParaRPr lang="en-US" dirty="0">
              <a:solidFill>
                <a:srgbClr val="000000"/>
              </a:solidFill>
            </a:endParaRPr>
          </a:p>
          <a:p>
            <a:pPr algn="ctr">
              <a:buNone/>
            </a:pPr>
            <a:r>
              <a:rPr lang="en-US" sz="2000" u="sng" dirty="0" smtClean="0">
                <a:solidFill>
                  <a:srgbClr val="000000"/>
                </a:solidFill>
              </a:rPr>
              <a:t>Presidents will be contacted via email to participate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Reserving Space on campus</a:t>
            </a:r>
            <a:endParaRPr lang="en-US" dirty="0"/>
          </a:p>
        </p:txBody>
      </p:sp>
      <p:sp>
        <p:nvSpPr>
          <p:cNvPr id="9" name="Content Placeholder 8"/>
          <p:cNvSpPr>
            <a:spLocks noGrp="1"/>
          </p:cNvSpPr>
          <p:nvPr>
            <p:ph idx="1"/>
          </p:nvPr>
        </p:nvSpPr>
        <p:spPr>
          <a:xfrm>
            <a:off x="4866401" y="273050"/>
            <a:ext cx="3959352" cy="6584950"/>
          </a:xfrm>
        </p:spPr>
        <p:txBody>
          <a:bodyPr>
            <a:normAutofit lnSpcReduction="10000"/>
          </a:bodyPr>
          <a:lstStyle/>
          <a:p>
            <a:pPr>
              <a:buNone/>
            </a:pPr>
            <a:r>
              <a:rPr lang="en-US" dirty="0" smtClean="0">
                <a:solidFill>
                  <a:srgbClr val="000000"/>
                </a:solidFill>
                <a:effectLst/>
              </a:rPr>
              <a:t>	25 Live is our online reservation system (formally R25).  Your Student Event Coordinator needs to attend </a:t>
            </a:r>
            <a:r>
              <a:rPr lang="en-US" u="sng" dirty="0" smtClean="0">
                <a:solidFill>
                  <a:srgbClr val="000000"/>
                </a:solidFill>
                <a:effectLst/>
              </a:rPr>
              <a:t>in person </a:t>
            </a:r>
            <a:r>
              <a:rPr lang="en-US" dirty="0" smtClean="0">
                <a:solidFill>
                  <a:srgbClr val="000000"/>
                </a:solidFill>
                <a:effectLst/>
              </a:rPr>
              <a:t>trainings. You, as President, are welcome at these trainings.  Please see the SLD webpage for the list of available training dates/times. We encourage Presidents to attend, as various campus policies and procedures involving reservation requests will be reviewed at that time (such as food permits, alcohol permits, special event safety plans, &amp; parking).</a:t>
            </a:r>
          </a:p>
        </p:txBody>
      </p:sp>
      <p:sp>
        <p:nvSpPr>
          <p:cNvPr id="10" name="Text Placeholder 9"/>
          <p:cNvSpPr>
            <a:spLocks noGrp="1"/>
          </p:cNvSpPr>
          <p:nvPr>
            <p:ph type="body" sz="half" idx="2"/>
          </p:nvPr>
        </p:nvSpPr>
        <p:spPr>
          <a:xfrm>
            <a:off x="301752" y="1975104"/>
            <a:ext cx="3962400" cy="4434661"/>
          </a:xfrm>
        </p:spPr>
        <p:txBody>
          <a:bodyPr>
            <a:normAutofit/>
          </a:bodyPr>
          <a:lstStyle/>
          <a:p>
            <a:pPr algn="l">
              <a:lnSpc>
                <a:spcPct val="70000"/>
              </a:lnSpc>
            </a:pPr>
            <a:r>
              <a:rPr lang="en-US" dirty="0" smtClean="0"/>
              <a:t>•Meetings</a:t>
            </a:r>
          </a:p>
          <a:p>
            <a:pPr algn="l">
              <a:lnSpc>
                <a:spcPct val="70000"/>
              </a:lnSpc>
            </a:pPr>
            <a:r>
              <a:rPr lang="en-US" dirty="0" smtClean="0"/>
              <a:t>•Social Events</a:t>
            </a:r>
          </a:p>
          <a:p>
            <a:pPr algn="l">
              <a:lnSpc>
                <a:spcPct val="70000"/>
              </a:lnSpc>
            </a:pPr>
            <a:r>
              <a:rPr lang="en-US" dirty="0" smtClean="0"/>
              <a:t>•Fundraising</a:t>
            </a:r>
          </a:p>
          <a:p>
            <a:pPr algn="l">
              <a:lnSpc>
                <a:spcPct val="70000"/>
              </a:lnSpc>
            </a:pPr>
            <a:r>
              <a:rPr lang="en-US" dirty="0" smtClean="0"/>
              <a:t>•BBQ’s</a:t>
            </a:r>
          </a:p>
          <a:p>
            <a:pPr algn="l">
              <a:lnSpc>
                <a:spcPct val="70000"/>
              </a:lnSpc>
            </a:pPr>
            <a:r>
              <a:rPr lang="en-US" dirty="0" smtClean="0"/>
              <a:t>•Guest Speakers</a:t>
            </a:r>
          </a:p>
          <a:p>
            <a:pPr algn="l">
              <a:lnSpc>
                <a:spcPct val="70000"/>
              </a:lnSpc>
            </a:pPr>
            <a:r>
              <a:rPr lang="en-US" dirty="0" smtClean="0"/>
              <a:t>•Conferences</a:t>
            </a:r>
          </a:p>
          <a:p>
            <a:pPr algn="l">
              <a:lnSpc>
                <a:spcPct val="70000"/>
              </a:lnSpc>
            </a:pPr>
            <a:r>
              <a:rPr lang="en-US" dirty="0" smtClean="0"/>
              <a:t>•Performances</a:t>
            </a:r>
          </a:p>
          <a:p>
            <a:pPr algn="l">
              <a:lnSpc>
                <a:spcPct val="70000"/>
              </a:lnSpc>
            </a:pPr>
            <a:r>
              <a:rPr lang="en-US" dirty="0" smtClean="0"/>
              <a:t>•Tournaments</a:t>
            </a:r>
          </a:p>
          <a:p>
            <a:r>
              <a:rPr lang="en-US" dirty="0" smtClean="0"/>
              <a:t>Only those officers that attend training will have access to make reservations on the new 25Live system.</a:t>
            </a:r>
          </a:p>
          <a:p>
            <a:pPr algn="l"/>
            <a:r>
              <a:rPr lang="en-US" dirty="0" smtClean="0"/>
              <a:t>To access the Camps Calendar click </a:t>
            </a:r>
            <a:r>
              <a:rPr lang="en-US" dirty="0" smtClean="0">
                <a:hlinkClick r:id="rId2"/>
              </a:rPr>
              <a:t>HERE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Reserving Space on campus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Event requests must be </a:t>
            </a:r>
            <a:r>
              <a:rPr lang="en-US" b="1" dirty="0" smtClean="0">
                <a:solidFill>
                  <a:srgbClr val="000000"/>
                </a:solidFill>
              </a:rPr>
              <a:t>made at least three days in advance for meetings or two weeks for events</a:t>
            </a:r>
            <a:r>
              <a:rPr lang="en-US" dirty="0" smtClean="0">
                <a:solidFill>
                  <a:srgbClr val="000000"/>
                </a:solidFill>
              </a:rPr>
              <a:t>. If you have an emergency and need a space right away, please contact your SLD advisor. </a:t>
            </a:r>
          </a:p>
          <a:p>
            <a:r>
              <a:rPr lang="en-US" dirty="0" smtClean="0">
                <a:solidFill>
                  <a:srgbClr val="000000"/>
                </a:solidFill>
              </a:rPr>
              <a:t>Further 25 Live instructions and reference guides can be found on </a:t>
            </a:r>
            <a:r>
              <a:rPr lang="en-US" dirty="0">
                <a:solidFill>
                  <a:srgbClr val="000000"/>
                </a:solidFill>
              </a:rPr>
              <a:t>the website at: </a:t>
            </a:r>
            <a:r>
              <a:rPr lang="en-US" dirty="0">
                <a:solidFill>
                  <a:srgbClr val="000000"/>
                </a:solidFill>
                <a:hlinkClick r:id="rId2"/>
              </a:rPr>
              <a:t>http://www.csustan.edu/calendar-</a:t>
            </a:r>
            <a:r>
              <a:rPr lang="en-US" dirty="0" smtClean="0">
                <a:solidFill>
                  <a:srgbClr val="000000"/>
                </a:solidFill>
                <a:hlinkClick r:id="rId2"/>
              </a:rPr>
              <a:t>events</a:t>
            </a:r>
            <a:endParaRPr lang="en-US" dirty="0" smtClean="0">
              <a:solidFill>
                <a:srgbClr val="000000"/>
              </a:solidFill>
            </a:endParaRPr>
          </a:p>
          <a:p>
            <a:r>
              <a:rPr lang="en-US" dirty="0" smtClean="0">
                <a:solidFill>
                  <a:srgbClr val="000000"/>
                </a:solidFill>
              </a:rPr>
              <a:t>All events must be approved through 25 Live by your SLD Advisor prior to space being confirmed by the 25 Live Staff Scheduler.</a:t>
            </a:r>
          </a:p>
          <a:p>
            <a:pPr marL="0" indent="0" algn="ctr">
              <a:buNone/>
            </a:pPr>
            <a:r>
              <a:rPr lang="en-US" b="1" dirty="0" smtClean="0">
                <a:solidFill>
                  <a:srgbClr val="000000"/>
                </a:solidFill>
              </a:rPr>
              <a:t>All student schedulers may edit their own event by logging back in to the 25 Live system.</a:t>
            </a:r>
          </a:p>
          <a:p>
            <a:pPr marL="0" indent="0" algn="ctr">
              <a:buNone/>
            </a:pPr>
            <a:r>
              <a:rPr lang="en-US" b="1" dirty="0" smtClean="0">
                <a:solidFill>
                  <a:srgbClr val="000000"/>
                </a:solidFill>
              </a:rPr>
              <a:t>For 25 Live issues please contact Monica Doll Nelson </a:t>
            </a:r>
            <a:r>
              <a:rPr lang="en-US" b="1" dirty="0" smtClean="0">
                <a:solidFill>
                  <a:srgbClr val="000000"/>
                </a:solidFill>
                <a:hlinkClick r:id="rId3"/>
              </a:rPr>
              <a:t>mdoll@csustan.edu</a:t>
            </a:r>
            <a:r>
              <a:rPr lang="en-US" b="1" dirty="0" smtClean="0">
                <a:solidFill>
                  <a:srgbClr val="000000"/>
                </a:solidFill>
              </a:rPr>
              <a:t> or 667-3808</a:t>
            </a:r>
            <a:endParaRPr lang="en-US" b="1"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permit process</a:t>
            </a:r>
            <a:endParaRPr lang="en-US" dirty="0"/>
          </a:p>
        </p:txBody>
      </p:sp>
      <p:sp>
        <p:nvSpPr>
          <p:cNvPr id="3" name="TextBox 2"/>
          <p:cNvSpPr txBox="1"/>
          <p:nvPr/>
        </p:nvSpPr>
        <p:spPr>
          <a:xfrm>
            <a:off x="685800" y="1600200"/>
            <a:ext cx="7848600" cy="4616649"/>
          </a:xfrm>
          <a:prstGeom prst="rect">
            <a:avLst/>
          </a:prstGeom>
          <a:noFill/>
        </p:spPr>
        <p:txBody>
          <a:bodyPr wrap="square" rtlCol="0">
            <a:spAutoFit/>
          </a:bodyPr>
          <a:lstStyle/>
          <a:p>
            <a:pPr algn="ctr"/>
            <a:r>
              <a:rPr lang="en-US" sz="2400" b="1" u="sng" dirty="0" smtClean="0">
                <a:solidFill>
                  <a:schemeClr val="bg1"/>
                </a:solidFill>
              </a:rPr>
              <a:t>New for 2014-2015</a:t>
            </a:r>
          </a:p>
          <a:p>
            <a:endParaRPr lang="en-US" dirty="0">
              <a:solidFill>
                <a:schemeClr val="bg1"/>
              </a:solidFill>
            </a:endParaRPr>
          </a:p>
          <a:p>
            <a:pPr marL="285750" indent="-285750">
              <a:buFont typeface="Arial"/>
              <a:buChar char="•"/>
            </a:pPr>
            <a:r>
              <a:rPr lang="en-US" dirty="0" smtClean="0">
                <a:solidFill>
                  <a:schemeClr val="bg1"/>
                </a:solidFill>
              </a:rPr>
              <a:t>Temporary Food Permits (TFP) will now be offered FREE OF COST beginning Fall 2014.  However, Student </a:t>
            </a:r>
            <a:r>
              <a:rPr lang="en-US" dirty="0">
                <a:solidFill>
                  <a:schemeClr val="bg1"/>
                </a:solidFill>
              </a:rPr>
              <a:t>O</a:t>
            </a:r>
            <a:r>
              <a:rPr lang="en-US" dirty="0" smtClean="0">
                <a:solidFill>
                  <a:schemeClr val="bg1"/>
                </a:solidFill>
              </a:rPr>
              <a:t>rganizations are only allowed a maximum number of 4 TFP’s per academic year (August-May), so please plan accordingly. </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All TFP’s must be submitted to the Office of Student Leadership and Development </a:t>
            </a:r>
            <a:r>
              <a:rPr lang="en-US" b="1" dirty="0" smtClean="0">
                <a:solidFill>
                  <a:schemeClr val="bg1"/>
                </a:solidFill>
              </a:rPr>
              <a:t>no later than 2 weeks prior to your event</a:t>
            </a:r>
            <a:r>
              <a:rPr lang="en-US" dirty="0" smtClean="0">
                <a:solidFill>
                  <a:schemeClr val="bg1"/>
                </a:solidFill>
              </a:rPr>
              <a:t>.  </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To view the TFP Flow Chart Process and to download the TFP, please go to: </a:t>
            </a:r>
            <a:r>
              <a:rPr lang="en-US" dirty="0" smtClean="0">
                <a:solidFill>
                  <a:schemeClr val="bg1"/>
                </a:solidFill>
                <a:hlinkClick r:id="rId2"/>
              </a:rPr>
              <a:t>http</a:t>
            </a:r>
            <a:r>
              <a:rPr lang="en-US" dirty="0">
                <a:solidFill>
                  <a:schemeClr val="bg1"/>
                </a:solidFill>
                <a:hlinkClick r:id="rId2"/>
              </a:rPr>
              <a:t>://www.csustan.edu/upd/forms-</a:t>
            </a:r>
            <a:r>
              <a:rPr lang="en-US" dirty="0" smtClean="0">
                <a:solidFill>
                  <a:schemeClr val="bg1"/>
                </a:solidFill>
                <a:hlinkClick r:id="rId2"/>
              </a:rPr>
              <a:t>documents</a:t>
            </a:r>
            <a:r>
              <a:rPr lang="en-US" dirty="0" smtClean="0">
                <a:solidFill>
                  <a:schemeClr val="bg1"/>
                </a:solidFill>
              </a:rPr>
              <a:t> </a:t>
            </a:r>
            <a:endParaRPr lang="en-US" dirty="0">
              <a:solidFill>
                <a:schemeClr val="bg1"/>
              </a:solidFill>
            </a:endParaRPr>
          </a:p>
          <a:p>
            <a:pPr marL="285750" indent="-285750">
              <a:buFont typeface="Arial"/>
              <a:buChar char="•"/>
            </a:pPr>
            <a:endParaRPr lang="en-US" dirty="0" smtClean="0">
              <a:solidFill>
                <a:schemeClr val="bg1"/>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3503569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orientation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Provide information about campus based services and departments</a:t>
            </a:r>
          </a:p>
          <a:p>
            <a:r>
              <a:rPr lang="en-US" dirty="0" smtClean="0">
                <a:solidFill>
                  <a:srgbClr val="000000"/>
                </a:solidFill>
              </a:rPr>
              <a:t>Introduce you to the programs and services of the Office of Student Leadership &amp; Development</a:t>
            </a:r>
          </a:p>
          <a:p>
            <a:r>
              <a:rPr lang="en-US" dirty="0" smtClean="0">
                <a:solidFill>
                  <a:srgbClr val="000000"/>
                </a:solidFill>
              </a:rPr>
              <a:t>Inform you of the privileges and responsibilities of a registered student organization and of a student leader</a:t>
            </a:r>
          </a:p>
          <a:p>
            <a:r>
              <a:rPr lang="en-US" dirty="0" smtClean="0">
                <a:solidFill>
                  <a:srgbClr val="000000"/>
                </a:solidFill>
              </a:rPr>
              <a:t>Identify resources to assist your organization in program planning and operation</a:t>
            </a:r>
          </a:p>
          <a:p>
            <a:pPr algn="ctr">
              <a:buNone/>
            </a:pPr>
            <a:r>
              <a:rPr lang="en-US" b="1" dirty="0" smtClean="0">
                <a:solidFill>
                  <a:srgbClr val="000000"/>
                </a:solidFill>
              </a:rPr>
              <a:t>You will receive a confirmation of completion along with the Charter Application at the end of this training.</a:t>
            </a:r>
            <a:endParaRPr lang="en-US" b="1"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Posting guidelines</a:t>
            </a:r>
            <a:endParaRPr lang="en-US" dirty="0"/>
          </a:p>
        </p:txBody>
      </p:sp>
      <p:sp>
        <p:nvSpPr>
          <p:cNvPr id="3" name="Content Placeholder 2"/>
          <p:cNvSpPr>
            <a:spLocks noGrp="1"/>
          </p:cNvSpPr>
          <p:nvPr>
            <p:ph idx="1"/>
          </p:nvPr>
        </p:nvSpPr>
        <p:spPr>
          <a:xfrm>
            <a:off x="779463" y="1828800"/>
            <a:ext cx="7583488" cy="4910328"/>
          </a:xfrm>
        </p:spPr>
        <p:txBody>
          <a:bodyPr>
            <a:normAutofit/>
          </a:bodyPr>
          <a:lstStyle/>
          <a:p>
            <a:r>
              <a:rPr lang="en-US" sz="2000" b="1" u="sng" dirty="0" smtClean="0">
                <a:solidFill>
                  <a:srgbClr val="000000"/>
                </a:solidFill>
              </a:rPr>
              <a:t>Prohibited Locations: </a:t>
            </a:r>
            <a:r>
              <a:rPr lang="en-US" sz="2000" dirty="0" smtClean="0">
                <a:solidFill>
                  <a:srgbClr val="000000"/>
                </a:solidFill>
              </a:rPr>
              <a:t>building exteriors, doors, windows and entry ways, interior walls, restroom stalls, light posts, stairwells, trees, and on cars in parking lots.</a:t>
            </a:r>
          </a:p>
          <a:p>
            <a:r>
              <a:rPr lang="en-US" sz="2000" b="1" u="sng" dirty="0" smtClean="0">
                <a:solidFill>
                  <a:srgbClr val="000000"/>
                </a:solidFill>
              </a:rPr>
              <a:t>Permitted Locations: </a:t>
            </a:r>
            <a:r>
              <a:rPr lang="en-US" sz="2000" dirty="0" smtClean="0">
                <a:solidFill>
                  <a:srgbClr val="000000"/>
                </a:solidFill>
              </a:rPr>
              <a:t>Kiosks between the Library and Bizzini Hall, bulletin boards outside of offices, on A-frames outside of any main building, table tents inside Warrior Grille and Main Dining, posters/signs fastened by string (no tape) to the railings of Bizzini Hall and the Science Building.</a:t>
            </a:r>
          </a:p>
          <a:p>
            <a:pPr lvl="1"/>
            <a:r>
              <a:rPr lang="en-US" sz="2000" dirty="0" smtClean="0">
                <a:solidFill>
                  <a:srgbClr val="000000"/>
                </a:solidFill>
              </a:rPr>
              <a:t>Flyers may be posted in the Village on the bulletin boards with approval of Village staff. Flyers may also be posted on Student Union bulletin boards in the computer lab, game room, lobby entrance, or inside the SLD Office, or on stakes in the grass walkways. They must be placed at least one foot off the walkways.</a:t>
            </a:r>
          </a:p>
          <a:p>
            <a:endParaRPr lang="en-US" sz="20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Posting Guidelines Continued</a:t>
            </a:r>
            <a:endParaRPr lang="en-US" dirty="0"/>
          </a:p>
        </p:txBody>
      </p:sp>
      <p:sp>
        <p:nvSpPr>
          <p:cNvPr id="3" name="Content Placeholder 2"/>
          <p:cNvSpPr>
            <a:spLocks noGrp="1"/>
          </p:cNvSpPr>
          <p:nvPr>
            <p:ph idx="1"/>
          </p:nvPr>
        </p:nvSpPr>
        <p:spPr>
          <a:xfrm>
            <a:off x="779463" y="2258568"/>
            <a:ext cx="7583488" cy="3319272"/>
          </a:xfrm>
        </p:spPr>
        <p:txBody>
          <a:bodyPr>
            <a:normAutofit fontScale="77500" lnSpcReduction="20000"/>
          </a:bodyPr>
          <a:lstStyle/>
          <a:p>
            <a:r>
              <a:rPr lang="en-US" sz="2900" dirty="0" smtClean="0">
                <a:solidFill>
                  <a:srgbClr val="000000"/>
                </a:solidFill>
              </a:rPr>
              <a:t>All notices must be dated as posting is limited to two weeks. Facilities Services and SLD may remove expired items at the cost of the organization. Anyone may remove postings that exceed more than one per kiosk or open board.</a:t>
            </a:r>
          </a:p>
          <a:p>
            <a:pPr algn="ctr"/>
            <a:endParaRPr lang="en-US" sz="3600" b="1" u="sng" dirty="0" smtClean="0">
              <a:solidFill>
                <a:srgbClr val="000000"/>
              </a:solidFill>
            </a:endParaRPr>
          </a:p>
          <a:p>
            <a:pPr algn="ctr"/>
            <a:r>
              <a:rPr lang="en-US" sz="3600" b="1" u="sng" dirty="0" smtClean="0">
                <a:solidFill>
                  <a:srgbClr val="000000"/>
                </a:solidFill>
              </a:rPr>
              <a:t>Advertising or promoting alcohol will not be permitted on any signs or promotions at any time</a:t>
            </a:r>
            <a:r>
              <a:rPr lang="en-US" sz="3600" b="1" u="sng" dirty="0">
                <a:solidFill>
                  <a:srgbClr val="000000"/>
                </a:solidFill>
              </a:rPr>
              <a:t>.</a:t>
            </a:r>
            <a:endParaRPr lang="en-US" sz="3600" b="1" u="sng" dirty="0" smtClean="0">
              <a:solidFill>
                <a:srgbClr val="000000"/>
              </a:solidFill>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events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solidFill>
                  <a:srgbClr val="000000"/>
                </a:solidFill>
                <a:effectLst/>
              </a:rPr>
              <a:t>Organizations </a:t>
            </a:r>
            <a:r>
              <a:rPr lang="en-US" dirty="0">
                <a:solidFill>
                  <a:srgbClr val="000000"/>
                </a:solidFill>
                <a:effectLst/>
              </a:rPr>
              <a:t>utilizing off-campus vendors and facilities are solely responsible for all contractual agreement obligations, thereby releasing the University and the </a:t>
            </a:r>
            <a:r>
              <a:rPr lang="en-US" dirty="0" smtClean="0">
                <a:solidFill>
                  <a:srgbClr val="000000"/>
                </a:solidFill>
                <a:effectLst/>
              </a:rPr>
              <a:t>student organization advisor </a:t>
            </a:r>
            <a:r>
              <a:rPr lang="en-US" dirty="0">
                <a:solidFill>
                  <a:srgbClr val="000000"/>
                </a:solidFill>
                <a:effectLst/>
              </a:rPr>
              <a:t>from responsibility. </a:t>
            </a:r>
          </a:p>
          <a:p>
            <a:pPr lvl="0"/>
            <a:r>
              <a:rPr lang="en-US" dirty="0">
                <a:solidFill>
                  <a:srgbClr val="000000"/>
                </a:solidFill>
                <a:effectLst/>
              </a:rPr>
              <a:t>Any recognized student organization which undertakes the sponsorship of an event accepts responsibility for maintaining proper conduct of its participants. Officers of the organization are responsible for informing members of this requirement and all policies and procedures in the Student Organization Handbook.  The Student Organization Handbook can be downloaded from the Office of Student Leadership and Development’s </a:t>
            </a:r>
            <a:r>
              <a:rPr lang="en-US" dirty="0" smtClean="0">
                <a:solidFill>
                  <a:srgbClr val="000000"/>
                </a:solidFill>
                <a:effectLst/>
              </a:rPr>
              <a:t>website: </a:t>
            </a:r>
            <a:r>
              <a:rPr lang="en-US" u="sng" dirty="0">
                <a:solidFill>
                  <a:srgbClr val="000000"/>
                </a:solidFill>
                <a:effectLst/>
                <a:hlinkClick r:id="rId2"/>
              </a:rPr>
              <a:t>http://www.csustan.edu/sld/policies.html</a:t>
            </a:r>
            <a:r>
              <a:rPr lang="en-US" dirty="0">
                <a:solidFill>
                  <a:srgbClr val="000000"/>
                </a:solidFill>
                <a:effectLst/>
              </a:rPr>
              <a:t>  </a:t>
            </a:r>
          </a:p>
        </p:txBody>
      </p:sp>
    </p:spTree>
    <p:extLst>
      <p:ext uri="{BB962C8B-B14F-4D97-AF65-F5344CB8AC3E}">
        <p14:creationId xmlns:p14="http://schemas.microsoft.com/office/powerpoint/2010/main" val="414699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 campus events continued</a:t>
            </a:r>
            <a:endParaRPr lang="en-US" dirty="0"/>
          </a:p>
        </p:txBody>
      </p:sp>
      <p:sp>
        <p:nvSpPr>
          <p:cNvPr id="3" name="Content Placeholder 2"/>
          <p:cNvSpPr>
            <a:spLocks noGrp="1"/>
          </p:cNvSpPr>
          <p:nvPr>
            <p:ph idx="1"/>
          </p:nvPr>
        </p:nvSpPr>
        <p:spPr/>
        <p:txBody>
          <a:bodyPr>
            <a:normAutofit fontScale="55000" lnSpcReduction="20000"/>
          </a:bodyPr>
          <a:lstStyle/>
          <a:p>
            <a:pPr lvl="0"/>
            <a:r>
              <a:rPr lang="en-US" sz="2900" dirty="0">
                <a:solidFill>
                  <a:srgbClr val="000000"/>
                </a:solidFill>
                <a:effectLst/>
              </a:rPr>
              <a:t>The Student Conduct Code and the Campus Alcohol Policy stated in the Student Organization Handbook are applicable to events off-campus and such violations are subject to disciplinary action to individuals and/or the student organization. </a:t>
            </a:r>
          </a:p>
          <a:p>
            <a:pPr lvl="0"/>
            <a:r>
              <a:rPr lang="en-US" sz="2900" dirty="0">
                <a:solidFill>
                  <a:srgbClr val="000000"/>
                </a:solidFill>
                <a:effectLst/>
              </a:rPr>
              <a:t>Student organization officers and members are all responsible for following the policies and procedures as outlined in the Student Organization Handbook, therefore, the Office of Student Leadership and Development strongly advises that students seek advisement from Student Leadership and Development Advisors to clarify any questions prior to planning any event.  </a:t>
            </a:r>
          </a:p>
          <a:p>
            <a:r>
              <a:rPr lang="en-US" sz="2900" dirty="0">
                <a:solidFill>
                  <a:srgbClr val="000000"/>
                </a:solidFill>
                <a:effectLst/>
              </a:rPr>
              <a:t>Student organizations sponsoring an off-campus event at a local venue may be required to provide proof of insurance. The university </a:t>
            </a:r>
            <a:r>
              <a:rPr lang="en-US" sz="2900" b="1" dirty="0">
                <a:solidFill>
                  <a:srgbClr val="000000"/>
                </a:solidFill>
                <a:effectLst/>
              </a:rPr>
              <a:t>does not </a:t>
            </a:r>
            <a:r>
              <a:rPr lang="en-US" sz="2900" dirty="0">
                <a:solidFill>
                  <a:srgbClr val="000000"/>
                </a:solidFill>
                <a:effectLst/>
              </a:rPr>
              <a:t>provide insurance coverage for student organizations sponsoring events held off-campus. The Office of Safety and Risk Management (OSRM) can provide information and guidance to student organizations seeking to purchase insurance for an off-campus event.  For more information from OSRM you may contact the department by emailing </a:t>
            </a:r>
            <a:r>
              <a:rPr lang="en-US" sz="2900" u="sng" dirty="0">
                <a:solidFill>
                  <a:srgbClr val="000000"/>
                </a:solidFill>
                <a:effectLst/>
                <a:hlinkClick r:id="rId2"/>
              </a:rPr>
              <a:t>risk@csustan.edu</a:t>
            </a:r>
            <a:r>
              <a:rPr lang="en-US" sz="2900" dirty="0">
                <a:solidFill>
                  <a:srgbClr val="000000"/>
                </a:solidFill>
                <a:effectLst/>
              </a:rPr>
              <a:t> or calling (209) 667-3114. </a:t>
            </a:r>
            <a:br>
              <a:rPr lang="en-US" sz="2900" dirty="0">
                <a:solidFill>
                  <a:srgbClr val="000000"/>
                </a:solidFill>
                <a:effectLst/>
              </a:rPr>
            </a:br>
            <a:endParaRPr lang="en-US" sz="2900" dirty="0">
              <a:solidFill>
                <a:srgbClr val="000000"/>
              </a:solidFill>
            </a:endParaRPr>
          </a:p>
          <a:p>
            <a:endParaRPr lang="en-US" dirty="0"/>
          </a:p>
        </p:txBody>
      </p:sp>
    </p:spTree>
    <p:extLst>
      <p:ext uri="{BB962C8B-B14F-4D97-AF65-F5344CB8AC3E}">
        <p14:creationId xmlns:p14="http://schemas.microsoft.com/office/powerpoint/2010/main" val="261618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Campus Accounts</a:t>
            </a:r>
            <a:endParaRPr lang="en-US" dirty="0"/>
          </a:p>
        </p:txBody>
      </p:sp>
      <p:sp>
        <p:nvSpPr>
          <p:cNvPr id="3" name="Content Placeholder 2"/>
          <p:cNvSpPr>
            <a:spLocks noGrp="1"/>
          </p:cNvSpPr>
          <p:nvPr>
            <p:ph idx="1"/>
          </p:nvPr>
        </p:nvSpPr>
        <p:spPr>
          <a:xfrm>
            <a:off x="779463" y="1609344"/>
            <a:ext cx="7583488" cy="5248656"/>
          </a:xfrm>
        </p:spPr>
        <p:txBody>
          <a:bodyPr>
            <a:normAutofit fontScale="85000" lnSpcReduction="20000"/>
          </a:bodyPr>
          <a:lstStyle/>
          <a:p>
            <a:pPr>
              <a:buNone/>
            </a:pPr>
            <a:r>
              <a:rPr lang="en-US" sz="1900" dirty="0" smtClean="0">
                <a:solidFill>
                  <a:schemeClr val="bg1"/>
                </a:solidFill>
                <a:effectLst/>
              </a:rPr>
              <a:t>Main Financial Contacts:</a:t>
            </a:r>
          </a:p>
          <a:p>
            <a:pPr lvl="2">
              <a:buNone/>
            </a:pPr>
            <a:r>
              <a:rPr lang="en-US" sz="1900" b="1" dirty="0" smtClean="0">
                <a:solidFill>
                  <a:schemeClr val="bg1"/>
                </a:solidFill>
                <a:effectLst/>
              </a:rPr>
              <a:t>Walter Juarez, </a:t>
            </a:r>
            <a:r>
              <a:rPr lang="en-US" sz="1900" dirty="0" smtClean="0">
                <a:solidFill>
                  <a:schemeClr val="bg1"/>
                </a:solidFill>
                <a:effectLst/>
              </a:rPr>
              <a:t>ASI Budget Assistant</a:t>
            </a:r>
          </a:p>
          <a:p>
            <a:pPr lvl="2">
              <a:buNone/>
            </a:pPr>
            <a:r>
              <a:rPr lang="en-US" sz="1900" dirty="0" smtClean="0">
                <a:solidFill>
                  <a:schemeClr val="bg1"/>
                </a:solidFill>
                <a:effectLst/>
              </a:rPr>
              <a:t>(209) 667-</a:t>
            </a:r>
            <a:r>
              <a:rPr lang="en-US" sz="1900" dirty="0">
                <a:solidFill>
                  <a:schemeClr val="bg1"/>
                </a:solidFill>
                <a:effectLst/>
              </a:rPr>
              <a:t>3820 or </a:t>
            </a:r>
            <a:r>
              <a:rPr lang="en-US" sz="1900" dirty="0">
                <a:solidFill>
                  <a:schemeClr val="bg1"/>
                </a:solidFill>
                <a:effectLst/>
                <a:hlinkClick r:id="rId2"/>
              </a:rPr>
              <a:t>asibudgetanalyst@</a:t>
            </a:r>
            <a:r>
              <a:rPr lang="en-US" sz="1900" dirty="0" smtClean="0">
                <a:solidFill>
                  <a:schemeClr val="bg1"/>
                </a:solidFill>
                <a:effectLst/>
                <a:hlinkClick r:id="rId2"/>
              </a:rPr>
              <a:t>csustan.edu</a:t>
            </a:r>
            <a:r>
              <a:rPr lang="en-US" sz="1900" dirty="0" smtClean="0">
                <a:solidFill>
                  <a:schemeClr val="bg1"/>
                </a:solidFill>
                <a:effectLst/>
              </a:rPr>
              <a:t> </a:t>
            </a:r>
          </a:p>
          <a:p>
            <a:pPr lvl="2">
              <a:buNone/>
            </a:pPr>
            <a:r>
              <a:rPr lang="en-US" sz="1900" b="1" dirty="0" err="1" smtClean="0">
                <a:solidFill>
                  <a:schemeClr val="bg1"/>
                </a:solidFill>
                <a:effectLst/>
              </a:rPr>
              <a:t>Shirrell</a:t>
            </a:r>
            <a:r>
              <a:rPr lang="en-US" sz="1900" b="1" dirty="0" smtClean="0">
                <a:solidFill>
                  <a:schemeClr val="bg1"/>
                </a:solidFill>
                <a:effectLst/>
              </a:rPr>
              <a:t> Wells</a:t>
            </a:r>
            <a:r>
              <a:rPr lang="en-US" sz="1900" dirty="0" smtClean="0">
                <a:solidFill>
                  <a:schemeClr val="bg1"/>
                </a:solidFill>
                <a:effectLst/>
              </a:rPr>
              <a:t>, </a:t>
            </a:r>
            <a:r>
              <a:rPr lang="en-US" sz="1900" dirty="0" smtClean="0">
                <a:solidFill>
                  <a:schemeClr val="bg1"/>
                </a:solidFill>
              </a:rPr>
              <a:t>Accounting</a:t>
            </a:r>
          </a:p>
          <a:p>
            <a:pPr lvl="2">
              <a:buNone/>
            </a:pPr>
            <a:r>
              <a:rPr lang="en-US" sz="1900" dirty="0" smtClean="0">
                <a:solidFill>
                  <a:schemeClr val="bg1"/>
                </a:solidFill>
              </a:rPr>
              <a:t> (209) 667-3973 </a:t>
            </a:r>
            <a:r>
              <a:rPr lang="en-US" sz="1900" dirty="0">
                <a:solidFill>
                  <a:schemeClr val="bg1"/>
                </a:solidFill>
              </a:rPr>
              <a:t>or </a:t>
            </a:r>
            <a:r>
              <a:rPr lang="en-US" sz="1900" dirty="0">
                <a:solidFill>
                  <a:schemeClr val="bg1"/>
                </a:solidFill>
                <a:hlinkClick r:id="rId3"/>
              </a:rPr>
              <a:t>swells1@</a:t>
            </a:r>
            <a:r>
              <a:rPr lang="en-US" sz="1900" dirty="0" smtClean="0">
                <a:solidFill>
                  <a:schemeClr val="bg1"/>
                </a:solidFill>
                <a:hlinkClick r:id="rId3"/>
              </a:rPr>
              <a:t>csustan.edu</a:t>
            </a:r>
            <a:r>
              <a:rPr lang="en-US" sz="1900" dirty="0">
                <a:solidFill>
                  <a:schemeClr val="bg1"/>
                </a:solidFill>
              </a:rPr>
              <a:t> </a:t>
            </a:r>
            <a:endParaRPr lang="en-US" sz="1900" dirty="0" smtClean="0">
              <a:solidFill>
                <a:schemeClr val="bg1"/>
              </a:solidFill>
            </a:endParaRPr>
          </a:p>
          <a:p>
            <a:pPr>
              <a:buNone/>
            </a:pPr>
            <a:r>
              <a:rPr lang="en-US" sz="1900" b="1" dirty="0" smtClean="0">
                <a:solidFill>
                  <a:schemeClr val="bg1"/>
                </a:solidFill>
                <a:effectLst/>
              </a:rPr>
              <a:t>PLEASE NOTE: Your Student Organization Treasurer must complete in person the Treasurer Training before your Charter Application will be approved.  See the SLD website for the complete list of dates and times. </a:t>
            </a:r>
          </a:p>
          <a:p>
            <a:pPr>
              <a:buNone/>
            </a:pPr>
            <a:r>
              <a:rPr lang="en-US" sz="1900" dirty="0" smtClean="0">
                <a:solidFill>
                  <a:schemeClr val="bg1"/>
                </a:solidFill>
                <a:effectLst/>
              </a:rPr>
              <a:t>General Account Information:</a:t>
            </a:r>
          </a:p>
          <a:p>
            <a:r>
              <a:rPr lang="en-US" sz="1900" dirty="0" smtClean="0">
                <a:solidFill>
                  <a:schemeClr val="bg1"/>
                </a:solidFill>
                <a:effectLst/>
              </a:rPr>
              <a:t>All Student Organization accounts are administered by Associated Students Incorporated (ASI) and Auxiliary Business Services (ABS).</a:t>
            </a:r>
          </a:p>
          <a:p>
            <a:pPr>
              <a:lnSpc>
                <a:spcPct val="90000"/>
              </a:lnSpc>
            </a:pPr>
            <a:r>
              <a:rPr lang="en-US" sz="1900" dirty="0" smtClean="0">
                <a:solidFill>
                  <a:schemeClr val="bg1"/>
                </a:solidFill>
                <a:effectLst/>
              </a:rPr>
              <a:t>ASI manages accounts for chartered Student Clubs &amp; Organizations and monitors spending from these accounts.</a:t>
            </a:r>
          </a:p>
          <a:p>
            <a:pPr>
              <a:lnSpc>
                <a:spcPct val="90000"/>
              </a:lnSpc>
            </a:pPr>
            <a:r>
              <a:rPr lang="en-US" sz="1900" dirty="0" smtClean="0">
                <a:solidFill>
                  <a:schemeClr val="bg1"/>
                </a:solidFill>
                <a:effectLst/>
              </a:rPr>
              <a:t>ASI has ability to close your account without your consent due to non-compliance of the ASI Finance Policy or Trust Account Agreement.</a:t>
            </a:r>
          </a:p>
          <a:p>
            <a:pPr>
              <a:lnSpc>
                <a:spcPct val="90000"/>
              </a:lnSpc>
            </a:pPr>
            <a:r>
              <a:rPr lang="en-US" sz="1900" dirty="0" smtClean="0">
                <a:solidFill>
                  <a:schemeClr val="bg1"/>
                </a:solidFill>
                <a:effectLst/>
              </a:rPr>
              <a:t>Student Organizations should not use off campus bank accounts. </a:t>
            </a:r>
          </a:p>
          <a:p>
            <a:pPr marL="0" indent="0">
              <a:lnSpc>
                <a:spcPct val="90000"/>
              </a:lnSpc>
              <a:buNone/>
            </a:pPr>
            <a:endParaRPr lang="en-US" sz="1900" dirty="0" smtClean="0">
              <a:solidFill>
                <a:schemeClr val="bg2">
                  <a:lumMod val="50000"/>
                </a:schemeClr>
              </a:solidFill>
              <a:effectLst/>
            </a:endParaRP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campus accounts</a:t>
            </a:r>
            <a:endParaRPr lang="en-US" dirty="0"/>
          </a:p>
        </p:txBody>
      </p:sp>
      <p:sp>
        <p:nvSpPr>
          <p:cNvPr id="3" name="Content Placeholder 2"/>
          <p:cNvSpPr>
            <a:spLocks noGrp="1"/>
          </p:cNvSpPr>
          <p:nvPr>
            <p:ph idx="1"/>
          </p:nvPr>
        </p:nvSpPr>
        <p:spPr>
          <a:xfrm>
            <a:off x="667512" y="1673352"/>
            <a:ext cx="7333488" cy="4517136"/>
          </a:xfrm>
        </p:spPr>
        <p:txBody>
          <a:bodyPr>
            <a:normAutofit fontScale="92500" lnSpcReduction="10000"/>
          </a:bodyPr>
          <a:lstStyle/>
          <a:p>
            <a:pPr>
              <a:lnSpc>
                <a:spcPct val="90000"/>
              </a:lnSpc>
            </a:pPr>
            <a:r>
              <a:rPr lang="en-US" sz="2000" dirty="0" smtClean="0">
                <a:solidFill>
                  <a:srgbClr val="000000"/>
                </a:solidFill>
                <a:effectLst/>
                <a:latin typeface="Calisto MT" pitchFamily="18" charset="0"/>
              </a:rPr>
              <a:t>Student Clubs &amp; Organizations are required to fill out a Student Organization Trust Agreement (included in your Charter Application) each year.</a:t>
            </a:r>
          </a:p>
          <a:p>
            <a:pPr>
              <a:lnSpc>
                <a:spcPct val="90000"/>
              </a:lnSpc>
            </a:pPr>
            <a:r>
              <a:rPr lang="en-US" sz="2000" dirty="0" smtClean="0">
                <a:solidFill>
                  <a:srgbClr val="000000"/>
                </a:solidFill>
                <a:effectLst/>
                <a:latin typeface="Calisto MT" pitchFamily="18" charset="0"/>
              </a:rPr>
              <a:t>If you do not have a pre-existing account number, you will be assigned one from ABS.  </a:t>
            </a:r>
          </a:p>
          <a:p>
            <a:pPr>
              <a:lnSpc>
                <a:spcPct val="150000"/>
              </a:lnSpc>
            </a:pPr>
            <a:r>
              <a:rPr lang="en-US" sz="2000" dirty="0" smtClean="0">
                <a:solidFill>
                  <a:srgbClr val="000000"/>
                </a:solidFill>
                <a:effectLst/>
                <a:latin typeface="Calisto MT" pitchFamily="18" charset="0"/>
              </a:rPr>
              <a:t>You are assigned two different codes:</a:t>
            </a:r>
          </a:p>
          <a:p>
            <a:pPr lvl="1">
              <a:lnSpc>
                <a:spcPct val="150000"/>
              </a:lnSpc>
            </a:pPr>
            <a:r>
              <a:rPr lang="en-US" sz="2000" b="1" dirty="0" smtClean="0">
                <a:solidFill>
                  <a:srgbClr val="000000"/>
                </a:solidFill>
                <a:effectLst/>
                <a:latin typeface="Calisto MT" pitchFamily="18" charset="0"/>
              </a:rPr>
              <a:t>Cashnet Code- </a:t>
            </a:r>
            <a:r>
              <a:rPr lang="en-US" sz="2000" dirty="0" smtClean="0">
                <a:solidFill>
                  <a:srgbClr val="000000"/>
                </a:solidFill>
                <a:effectLst/>
                <a:latin typeface="Calisto MT" pitchFamily="18" charset="0"/>
              </a:rPr>
              <a:t>beginning with the letter K (for deposits)</a:t>
            </a:r>
          </a:p>
          <a:p>
            <a:pPr lvl="1">
              <a:lnSpc>
                <a:spcPct val="150000"/>
              </a:lnSpc>
            </a:pPr>
            <a:r>
              <a:rPr lang="en-US" sz="2000" b="1" dirty="0" smtClean="0">
                <a:solidFill>
                  <a:srgbClr val="000000"/>
                </a:solidFill>
                <a:effectLst/>
                <a:latin typeface="Calisto MT" pitchFamily="18" charset="0"/>
              </a:rPr>
              <a:t>Account Number- </a:t>
            </a:r>
            <a:r>
              <a:rPr lang="en-US" sz="2000" dirty="0" smtClean="0">
                <a:solidFill>
                  <a:srgbClr val="000000"/>
                </a:solidFill>
                <a:effectLst/>
                <a:latin typeface="Calisto MT" pitchFamily="18" charset="0"/>
              </a:rPr>
              <a:t>beginning with the letter C (for payments/withdrawals)</a:t>
            </a:r>
          </a:p>
          <a:p>
            <a:pPr marL="577850" lvl="2" indent="0">
              <a:lnSpc>
                <a:spcPct val="150000"/>
              </a:lnSpc>
              <a:buNone/>
            </a:pPr>
            <a:r>
              <a:rPr lang="en-US" dirty="0" smtClean="0">
                <a:solidFill>
                  <a:srgbClr val="000000"/>
                </a:solidFill>
                <a:effectLst/>
                <a:latin typeface="Calisto MT" pitchFamily="18" charset="0"/>
              </a:rPr>
              <a:t>The President or Treasurer can obtain either code from the SLD Office.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Withdrawing funds from your account</a:t>
            </a:r>
            <a:endParaRPr lang="en-US" sz="4000" dirty="0"/>
          </a:p>
        </p:txBody>
      </p:sp>
      <p:sp>
        <p:nvSpPr>
          <p:cNvPr id="3" name="Content Placeholder 2"/>
          <p:cNvSpPr>
            <a:spLocks noGrp="1"/>
          </p:cNvSpPr>
          <p:nvPr>
            <p:ph idx="1"/>
          </p:nvPr>
        </p:nvSpPr>
        <p:spPr>
          <a:xfrm>
            <a:off x="779463" y="1828800"/>
            <a:ext cx="7583488" cy="4901184"/>
          </a:xfrm>
        </p:spPr>
        <p:txBody>
          <a:bodyPr>
            <a:normAutofit/>
          </a:bodyPr>
          <a:lstStyle/>
          <a:p>
            <a:pPr algn="ctr"/>
            <a:r>
              <a:rPr lang="en-US" dirty="0" smtClean="0">
                <a:solidFill>
                  <a:schemeClr val="bg2">
                    <a:lumMod val="50000"/>
                  </a:schemeClr>
                </a:solidFill>
                <a:effectLst/>
              </a:rPr>
              <a:t>Check Request forms permit students to withdraw funds from their account and guarantees the vendor/reimbursement payment is paid in full.  </a:t>
            </a:r>
          </a:p>
          <a:p>
            <a:pPr algn="ctr"/>
            <a:r>
              <a:rPr lang="en-US" dirty="0" smtClean="0">
                <a:solidFill>
                  <a:schemeClr val="bg2">
                    <a:lumMod val="50000"/>
                  </a:schemeClr>
                </a:solidFill>
                <a:effectLst/>
              </a:rPr>
              <a:t>Check Requests are available online at </a:t>
            </a:r>
            <a:r>
              <a:rPr lang="en-US" dirty="0" smtClean="0">
                <a:solidFill>
                  <a:schemeClr val="bg2">
                    <a:lumMod val="50000"/>
                  </a:schemeClr>
                </a:solidFill>
                <a:effectLst/>
                <a:hlinkClick r:id="rId2"/>
              </a:rPr>
              <a:t>www.csustan.edu/SLD</a:t>
            </a:r>
            <a:r>
              <a:rPr lang="en-US" dirty="0" smtClean="0">
                <a:solidFill>
                  <a:schemeClr val="bg2">
                    <a:lumMod val="50000"/>
                  </a:schemeClr>
                </a:solidFill>
                <a:effectLst/>
              </a:rPr>
              <a:t> under the forms and documents section</a:t>
            </a:r>
            <a:r>
              <a:rPr lang="en-US" sz="2000" dirty="0" smtClean="0">
                <a:solidFill>
                  <a:schemeClr val="bg2">
                    <a:lumMod val="50000"/>
                  </a:schemeClr>
                </a:solidFill>
                <a:effectLst/>
              </a:rPr>
              <a:t>.</a:t>
            </a:r>
          </a:p>
          <a:p>
            <a:pPr algn="ctr">
              <a:buNone/>
            </a:pPr>
            <a:r>
              <a:rPr lang="en-US" i="1" dirty="0" smtClean="0">
                <a:solidFill>
                  <a:schemeClr val="bg2">
                    <a:lumMod val="50000"/>
                  </a:schemeClr>
                </a:solidFill>
                <a:effectLst/>
              </a:rPr>
              <a:t>All invoices, receipts, and a copy of the meeting minutes must be returned to the ASI Budget Analyst within one week after the completion of purchase. Failure to comply will result in your account being frozen.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38200" y="914400"/>
            <a:ext cx="7583488" cy="4419600"/>
          </a:xfrm>
        </p:spPr>
        <p:txBody>
          <a:bodyPr/>
          <a:lstStyle/>
          <a:p>
            <a:r>
              <a:rPr lang="en-US" dirty="0" smtClean="0">
                <a:solidFill>
                  <a:srgbClr val="000000"/>
                </a:solidFill>
              </a:rPr>
              <a:t>Best Practices for Running an Effective Organization</a:t>
            </a:r>
            <a:endParaRPr lang="en-US" dirty="0">
              <a:solidFill>
                <a:srgbClr val="000000"/>
              </a:solidFill>
            </a:endParaRPr>
          </a:p>
        </p:txBody>
      </p:sp>
    </p:spTree>
    <p:extLst>
      <p:ext uri="{BB962C8B-B14F-4D97-AF65-F5344CB8AC3E}">
        <p14:creationId xmlns:p14="http://schemas.microsoft.com/office/powerpoint/2010/main" val="260393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Effective meetings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00"/>
                </a:solidFill>
              </a:rPr>
              <a:t>Plan in advance &amp; cover logistics. Arrive early to make sure the room is set up, and you have your handouts/supplies.</a:t>
            </a:r>
          </a:p>
          <a:p>
            <a:r>
              <a:rPr lang="en-US" dirty="0" smtClean="0">
                <a:solidFill>
                  <a:srgbClr val="000000"/>
                </a:solidFill>
              </a:rPr>
              <a:t>Set and provide a clear written agenda.</a:t>
            </a:r>
          </a:p>
          <a:p>
            <a:r>
              <a:rPr lang="en-US" dirty="0" smtClean="0">
                <a:solidFill>
                  <a:srgbClr val="000000"/>
                </a:solidFill>
              </a:rPr>
              <a:t>Establish ground rules such as:</a:t>
            </a:r>
          </a:p>
          <a:p>
            <a:pPr lvl="1"/>
            <a:r>
              <a:rPr lang="en-US" dirty="0" smtClean="0">
                <a:solidFill>
                  <a:srgbClr val="000000"/>
                </a:solidFill>
              </a:rPr>
              <a:t>Meetings will start/end on time</a:t>
            </a:r>
          </a:p>
          <a:p>
            <a:pPr lvl="1"/>
            <a:r>
              <a:rPr lang="en-US" dirty="0" smtClean="0">
                <a:solidFill>
                  <a:srgbClr val="000000"/>
                </a:solidFill>
              </a:rPr>
              <a:t>Everyone will participate</a:t>
            </a:r>
          </a:p>
          <a:p>
            <a:pPr lvl="1"/>
            <a:r>
              <a:rPr lang="en-US" dirty="0" smtClean="0">
                <a:solidFill>
                  <a:srgbClr val="000000"/>
                </a:solidFill>
              </a:rPr>
              <a:t>Comments will be non-judgmental</a:t>
            </a:r>
          </a:p>
          <a:p>
            <a:pPr lvl="1"/>
            <a:r>
              <a:rPr lang="en-US" dirty="0" smtClean="0">
                <a:solidFill>
                  <a:srgbClr val="000000"/>
                </a:solidFill>
              </a:rPr>
              <a:t>Assigned tasks will be done on time</a:t>
            </a:r>
          </a:p>
          <a:p>
            <a:pPr lvl="1"/>
            <a:r>
              <a:rPr lang="en-US" dirty="0" smtClean="0">
                <a:solidFill>
                  <a:srgbClr val="000000"/>
                </a:solidFill>
              </a:rPr>
              <a:t>Confidentiality will be maintained</a:t>
            </a:r>
          </a:p>
          <a:p>
            <a:pPr>
              <a:buFont typeface="Arial"/>
              <a:buChar char="•"/>
            </a:pPr>
            <a:r>
              <a:rPr lang="en-US" dirty="0" smtClean="0">
                <a:solidFill>
                  <a:srgbClr val="000000"/>
                </a:solidFill>
              </a:rPr>
              <a:t>Reinforce with visual aids.</a:t>
            </a:r>
          </a:p>
          <a:p>
            <a:r>
              <a:rPr lang="en-US" dirty="0" smtClean="0">
                <a:solidFill>
                  <a:srgbClr val="000000"/>
                </a:solidFill>
              </a:rPr>
              <a:t>Keep meeting records.</a:t>
            </a:r>
          </a:p>
          <a:p>
            <a:r>
              <a:rPr lang="en-US" dirty="0" smtClean="0">
                <a:solidFill>
                  <a:srgbClr val="000000"/>
                </a:solidFill>
              </a:rPr>
              <a:t>Set goals and objectives for your organization.</a:t>
            </a:r>
          </a:p>
          <a:p>
            <a:endParaRPr lang="en-US" dirty="0"/>
          </a:p>
        </p:txBody>
      </p:sp>
    </p:spTree>
    <p:extLst>
      <p:ext uri="{BB962C8B-B14F-4D97-AF65-F5344CB8AC3E}">
        <p14:creationId xmlns:p14="http://schemas.microsoft.com/office/powerpoint/2010/main" val="167213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procedures</a:t>
            </a:r>
            <a:endParaRPr lang="en-US" dirty="0"/>
          </a:p>
        </p:txBody>
      </p:sp>
      <p:sp>
        <p:nvSpPr>
          <p:cNvPr id="3" name="Content Placeholder 2"/>
          <p:cNvSpPr>
            <a:spLocks noGrp="1"/>
          </p:cNvSpPr>
          <p:nvPr>
            <p:ph idx="1"/>
          </p:nvPr>
        </p:nvSpPr>
        <p:spPr/>
        <p:txBody>
          <a:bodyPr>
            <a:normAutofit fontScale="92500"/>
          </a:bodyPr>
          <a:lstStyle/>
          <a:p>
            <a:r>
              <a:rPr lang="en-US" dirty="0">
                <a:solidFill>
                  <a:srgbClr val="000000"/>
                </a:solidFill>
              </a:rPr>
              <a:t>Robert’s Rules of Order was written by General Henry M. Robert, a U.S. Army engineer, and published in 1876.  His work is the accepted authority for almost all organizations today.  </a:t>
            </a:r>
            <a:endParaRPr lang="en-US" dirty="0" smtClean="0">
              <a:solidFill>
                <a:srgbClr val="000000"/>
              </a:solidFill>
            </a:endParaRPr>
          </a:p>
          <a:p>
            <a:r>
              <a:rPr lang="en-US" dirty="0" smtClean="0">
                <a:solidFill>
                  <a:srgbClr val="000000"/>
                </a:solidFill>
              </a:rPr>
              <a:t>Parliamentary procedure is a system of maintaining order within organizations.  It provides an approved and uniform method of conducting meetings in a fair, orderly, and expeditious manner.</a:t>
            </a:r>
          </a:p>
          <a:p>
            <a:r>
              <a:rPr lang="en-US" dirty="0" smtClean="0">
                <a:solidFill>
                  <a:srgbClr val="000000"/>
                </a:solidFill>
              </a:rPr>
              <a:t>To view details and tips for parliamentary procedure, visit </a:t>
            </a:r>
            <a:r>
              <a:rPr lang="en-US" dirty="0" smtClean="0">
                <a:solidFill>
                  <a:srgbClr val="000000"/>
                </a:solidFill>
                <a:hlinkClick r:id="rId2"/>
              </a:rPr>
              <a:t>www.csuchico.edu/sll/studentOrganizations/parliamentaryProcedures.shtml</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481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Office of Student Leadership &amp; Development (SLD)</a:t>
            </a:r>
            <a:endParaRPr lang="en-US" sz="3500" dirty="0"/>
          </a:p>
        </p:txBody>
      </p:sp>
      <p:sp>
        <p:nvSpPr>
          <p:cNvPr id="3" name="Content Placeholder 2"/>
          <p:cNvSpPr>
            <a:spLocks noGrp="1"/>
          </p:cNvSpPr>
          <p:nvPr>
            <p:ph sz="half" idx="2"/>
          </p:nvPr>
        </p:nvSpPr>
        <p:spPr>
          <a:xfrm>
            <a:off x="779463" y="1727200"/>
            <a:ext cx="3566160" cy="4398961"/>
          </a:xfrm>
        </p:spPr>
        <p:txBody>
          <a:bodyPr>
            <a:normAutofit fontScale="85000" lnSpcReduction="10000"/>
          </a:bodyPr>
          <a:lstStyle/>
          <a:p>
            <a:pPr algn="ctr">
              <a:buNone/>
            </a:pPr>
            <a:r>
              <a:rPr lang="en-US" dirty="0" smtClean="0">
                <a:solidFill>
                  <a:schemeClr val="bg1"/>
                </a:solidFill>
              </a:rPr>
              <a:t>Responsible for charter and support of Student Clubs &amp; Organizations</a:t>
            </a:r>
          </a:p>
          <a:p>
            <a:r>
              <a:rPr lang="en-US" dirty="0" smtClean="0">
                <a:solidFill>
                  <a:schemeClr val="bg1"/>
                </a:solidFill>
              </a:rPr>
              <a:t>More than 80 Student Clubs &amp; Organizations charter each year</a:t>
            </a:r>
          </a:p>
          <a:p>
            <a:r>
              <a:rPr lang="en-US" dirty="0" smtClean="0">
                <a:solidFill>
                  <a:schemeClr val="bg1"/>
                </a:solidFill>
              </a:rPr>
              <a:t>As a registered Student Club or Organization, you have a special University relationship with privileges that individual students, departments and off-campus groups do not have</a:t>
            </a:r>
          </a:p>
          <a:p>
            <a:r>
              <a:rPr lang="en-US" dirty="0" smtClean="0">
                <a:solidFill>
                  <a:schemeClr val="bg1"/>
                </a:solidFill>
              </a:rPr>
              <a:t>Take advantage of this relationship to accomplish your Club or Organization goals</a:t>
            </a:r>
            <a:endParaRPr lang="en-US" dirty="0">
              <a:solidFill>
                <a:schemeClr val="bg1"/>
              </a:solidFill>
            </a:endParaRPr>
          </a:p>
        </p:txBody>
      </p:sp>
      <p:pic>
        <p:nvPicPr>
          <p:cNvPr id="6" name="Content Placeholder 4" descr="SAM_0051.JPG"/>
          <p:cNvPicPr>
            <a:picLocks noGrp="1" noChangeAspect="1"/>
          </p:cNvPicPr>
          <p:nvPr>
            <p:ph sz="quarter" idx="4"/>
          </p:nvPr>
        </p:nvPicPr>
        <p:blipFill>
          <a:blip r:embed="rId2">
            <a:extLst>
              <a:ext uri="{28A0092B-C50C-407E-A947-70E740481C1C}">
                <a14:useLocalDpi xmlns:a14="http://schemas.microsoft.com/office/drawing/2010/main" val="0"/>
              </a:ext>
            </a:extLst>
          </a:blip>
          <a:srcRect t="10747" b="10747"/>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Meeting agenda</a:t>
            </a:r>
            <a:endParaRPr lang="en-US" dirty="0"/>
          </a:p>
        </p:txBody>
      </p:sp>
      <p:sp>
        <p:nvSpPr>
          <p:cNvPr id="3" name="Content Placeholder 2"/>
          <p:cNvSpPr>
            <a:spLocks noGrp="1"/>
          </p:cNvSpPr>
          <p:nvPr>
            <p:ph idx="1"/>
          </p:nvPr>
        </p:nvSpPr>
        <p:spPr>
          <a:xfrm>
            <a:off x="685800" y="1447800"/>
            <a:ext cx="7583488" cy="5410200"/>
          </a:xfrm>
        </p:spPr>
        <p:txBody>
          <a:bodyPr>
            <a:normAutofit/>
          </a:bodyPr>
          <a:lstStyle/>
          <a:p>
            <a:pPr marL="514350" indent="-514350">
              <a:buAutoNum type="romanUcPeriod"/>
            </a:pPr>
            <a:endParaRPr lang="en-US" sz="1800" dirty="0" smtClean="0">
              <a:latin typeface="Times New Roman"/>
              <a:cs typeface="Times New Roman"/>
            </a:endParaRPr>
          </a:p>
          <a:p>
            <a:pPr marL="295275" lvl="1" indent="0">
              <a:buNone/>
            </a:pPr>
            <a:endParaRPr lang="en-US" sz="1800" dirty="0" smtClean="0">
              <a:latin typeface="Times New Roman"/>
              <a:cs typeface="Times New Roman"/>
            </a:endParaRPr>
          </a:p>
          <a:p>
            <a:pPr marL="295275" lvl="1" indent="0">
              <a:buNone/>
            </a:pPr>
            <a:endParaRPr lang="en-US" sz="1800" dirty="0">
              <a:latin typeface="Times New Roman"/>
              <a:cs typeface="Times New Roman"/>
            </a:endParaRPr>
          </a:p>
        </p:txBody>
      </p:sp>
      <p:pic>
        <p:nvPicPr>
          <p:cNvPr id="5" name="Picture 4" descr="Sample club minu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3906982" cy="5056094"/>
          </a:xfrm>
          <a:prstGeom prst="rect">
            <a:avLst/>
          </a:prstGeom>
        </p:spPr>
      </p:pic>
      <p:sp>
        <p:nvSpPr>
          <p:cNvPr id="6" name="TextBox 5"/>
          <p:cNvSpPr txBox="1"/>
          <p:nvPr/>
        </p:nvSpPr>
        <p:spPr>
          <a:xfrm>
            <a:off x="4572000" y="1905000"/>
            <a:ext cx="4267200" cy="4247317"/>
          </a:xfrm>
          <a:prstGeom prst="rect">
            <a:avLst/>
          </a:prstGeom>
          <a:noFill/>
        </p:spPr>
        <p:txBody>
          <a:bodyPr wrap="square" rtlCol="0">
            <a:spAutoFit/>
          </a:bodyPr>
          <a:lstStyle/>
          <a:p>
            <a:pPr marL="285750" indent="-285750">
              <a:buFont typeface="Arial"/>
              <a:buChar char="•"/>
            </a:pPr>
            <a:r>
              <a:rPr lang="en-US" dirty="0" smtClean="0">
                <a:solidFill>
                  <a:srgbClr val="000000"/>
                </a:solidFill>
              </a:rPr>
              <a:t>Taking minutes is essential for running an effective student organization.</a:t>
            </a: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Minutes should be thorough so those who were not able to attend a meeting would understand the gist.</a:t>
            </a: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Minutes can be used to hold members or officers accountable for attendance, event planning, or volunteering.</a:t>
            </a:r>
          </a:p>
          <a:p>
            <a:endParaRPr lang="en-US" dirty="0" smtClean="0">
              <a:solidFill>
                <a:srgbClr val="000000"/>
              </a:solidFill>
            </a:endParaRPr>
          </a:p>
          <a:p>
            <a:pPr marL="285750" indent="-285750">
              <a:buFont typeface="Arial"/>
              <a:buChar char="•"/>
            </a:pPr>
            <a:r>
              <a:rPr lang="en-US" dirty="0" smtClean="0">
                <a:solidFill>
                  <a:srgbClr val="000000"/>
                </a:solidFill>
              </a:rPr>
              <a:t>Minutes are required for all reimbursements or charges to student organization bank accounts. </a:t>
            </a:r>
          </a:p>
          <a:p>
            <a:endParaRPr lang="en-US" dirty="0">
              <a:solidFill>
                <a:srgbClr val="000000"/>
              </a:solidFill>
            </a:endParaRPr>
          </a:p>
        </p:txBody>
      </p:sp>
    </p:spTree>
    <p:extLst>
      <p:ext uri="{BB962C8B-B14F-4D97-AF65-F5344CB8AC3E}">
        <p14:creationId xmlns:p14="http://schemas.microsoft.com/office/powerpoint/2010/main" val="11919263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Tips and Tricks</a:t>
            </a:r>
            <a:endParaRPr lang="en-US" dirty="0"/>
          </a:p>
        </p:txBody>
      </p:sp>
      <p:sp>
        <p:nvSpPr>
          <p:cNvPr id="3" name="Content Placeholder 2"/>
          <p:cNvSpPr>
            <a:spLocks noGrp="1"/>
          </p:cNvSpPr>
          <p:nvPr>
            <p:ph sz="half" idx="1"/>
          </p:nvPr>
        </p:nvSpPr>
        <p:spPr>
          <a:xfrm>
            <a:off x="779463" y="2438400"/>
            <a:ext cx="3566160" cy="3687763"/>
          </a:xfrm>
        </p:spPr>
        <p:txBody>
          <a:bodyPr>
            <a:normAutofit fontScale="92500" lnSpcReduction="20000"/>
          </a:bodyPr>
          <a:lstStyle/>
          <a:p>
            <a:pPr marL="0" indent="0">
              <a:buNone/>
            </a:pPr>
            <a:r>
              <a:rPr lang="en-US" dirty="0" smtClean="0">
                <a:solidFill>
                  <a:srgbClr val="000000"/>
                </a:solidFill>
              </a:rPr>
              <a:t>Why recruit new members?</a:t>
            </a:r>
          </a:p>
          <a:p>
            <a:r>
              <a:rPr lang="en-US" dirty="0" smtClean="0">
                <a:solidFill>
                  <a:srgbClr val="000000"/>
                </a:solidFill>
              </a:rPr>
              <a:t>Think about the future of the organization</a:t>
            </a:r>
          </a:p>
          <a:p>
            <a:r>
              <a:rPr lang="en-US" dirty="0" smtClean="0">
                <a:solidFill>
                  <a:srgbClr val="000000"/>
                </a:solidFill>
              </a:rPr>
              <a:t>Meet new friends</a:t>
            </a:r>
          </a:p>
          <a:p>
            <a:r>
              <a:rPr lang="en-US" dirty="0" smtClean="0">
                <a:solidFill>
                  <a:srgbClr val="000000"/>
                </a:solidFill>
              </a:rPr>
              <a:t>New Members bring in new ideas and talents</a:t>
            </a:r>
          </a:p>
          <a:p>
            <a:r>
              <a:rPr lang="en-US" dirty="0" smtClean="0">
                <a:solidFill>
                  <a:srgbClr val="000000"/>
                </a:solidFill>
              </a:rPr>
              <a:t>New Members </a:t>
            </a:r>
            <a:r>
              <a:rPr lang="en-US" dirty="0">
                <a:solidFill>
                  <a:srgbClr val="000000"/>
                </a:solidFill>
              </a:rPr>
              <a:t>h</a:t>
            </a:r>
            <a:r>
              <a:rPr lang="en-US" dirty="0" smtClean="0">
                <a:solidFill>
                  <a:srgbClr val="000000"/>
                </a:solidFill>
              </a:rPr>
              <a:t>elp the organization grow</a:t>
            </a:r>
            <a:endParaRPr lang="en-US" dirty="0">
              <a:solidFill>
                <a:srgbClr val="000000"/>
              </a:solidFill>
            </a:endParaRPr>
          </a:p>
        </p:txBody>
      </p:sp>
      <p:sp>
        <p:nvSpPr>
          <p:cNvPr id="4" name="Content Placeholder 3"/>
          <p:cNvSpPr>
            <a:spLocks noGrp="1"/>
          </p:cNvSpPr>
          <p:nvPr>
            <p:ph sz="half" idx="2"/>
          </p:nvPr>
        </p:nvSpPr>
        <p:spPr>
          <a:xfrm>
            <a:off x="4796791" y="2438400"/>
            <a:ext cx="3566160" cy="3687763"/>
          </a:xfrm>
        </p:spPr>
        <p:txBody>
          <a:bodyPr>
            <a:normAutofit fontScale="92500" lnSpcReduction="20000"/>
          </a:bodyPr>
          <a:lstStyle/>
          <a:p>
            <a:pPr marL="0" indent="0">
              <a:buNone/>
            </a:pPr>
            <a:r>
              <a:rPr lang="en-US" dirty="0" smtClean="0">
                <a:solidFill>
                  <a:srgbClr val="000000"/>
                </a:solidFill>
              </a:rPr>
              <a:t>Why would people join your organization?</a:t>
            </a:r>
          </a:p>
          <a:p>
            <a:r>
              <a:rPr lang="en-US" dirty="0" smtClean="0">
                <a:solidFill>
                  <a:srgbClr val="000000"/>
                </a:solidFill>
              </a:rPr>
              <a:t>Explain the benefits of membership</a:t>
            </a:r>
          </a:p>
          <a:p>
            <a:r>
              <a:rPr lang="en-US" dirty="0" smtClean="0">
                <a:solidFill>
                  <a:srgbClr val="000000"/>
                </a:solidFill>
              </a:rPr>
              <a:t>Showcase leadership </a:t>
            </a:r>
            <a:r>
              <a:rPr lang="en-US" dirty="0">
                <a:solidFill>
                  <a:srgbClr val="000000"/>
                </a:solidFill>
              </a:rPr>
              <a:t>o</a:t>
            </a:r>
            <a:r>
              <a:rPr lang="en-US" dirty="0" smtClean="0">
                <a:solidFill>
                  <a:srgbClr val="000000"/>
                </a:solidFill>
              </a:rPr>
              <a:t>pportunities</a:t>
            </a:r>
          </a:p>
          <a:p>
            <a:r>
              <a:rPr lang="en-US" dirty="0" smtClean="0">
                <a:solidFill>
                  <a:srgbClr val="000000"/>
                </a:solidFill>
              </a:rPr>
              <a:t>Display your Purpose</a:t>
            </a:r>
            <a:r>
              <a:rPr lang="en-US" dirty="0">
                <a:solidFill>
                  <a:srgbClr val="000000"/>
                </a:solidFill>
              </a:rPr>
              <a:t> </a:t>
            </a:r>
            <a:r>
              <a:rPr lang="en-US" dirty="0" smtClean="0">
                <a:solidFill>
                  <a:srgbClr val="000000"/>
                </a:solidFill>
              </a:rPr>
              <a:t>and Mission of the organization</a:t>
            </a:r>
          </a:p>
          <a:p>
            <a:r>
              <a:rPr lang="en-US" dirty="0" smtClean="0">
                <a:solidFill>
                  <a:srgbClr val="000000"/>
                </a:solidFill>
              </a:rPr>
              <a:t>How are you different from other organizations?</a:t>
            </a:r>
            <a:endParaRPr lang="en-US" dirty="0">
              <a:solidFill>
                <a:srgbClr val="000000"/>
              </a:solidFill>
            </a:endParaRPr>
          </a:p>
        </p:txBody>
      </p:sp>
      <p:sp>
        <p:nvSpPr>
          <p:cNvPr id="5" name="TextBox 4"/>
          <p:cNvSpPr txBox="1"/>
          <p:nvPr/>
        </p:nvSpPr>
        <p:spPr>
          <a:xfrm>
            <a:off x="990600" y="1752600"/>
            <a:ext cx="6858000" cy="369332"/>
          </a:xfrm>
          <a:prstGeom prst="rect">
            <a:avLst/>
          </a:prstGeom>
          <a:noFill/>
        </p:spPr>
        <p:txBody>
          <a:bodyPr wrap="square" rtlCol="0">
            <a:spAutoFit/>
          </a:bodyPr>
          <a:lstStyle/>
          <a:p>
            <a:pPr algn="ctr"/>
            <a:r>
              <a:rPr lang="en-US" dirty="0" smtClean="0">
                <a:solidFill>
                  <a:srgbClr val="000000"/>
                </a:solidFill>
              </a:rPr>
              <a:t>Things to think about when recruiting members…</a:t>
            </a:r>
            <a:endParaRPr lang="en-US" dirty="0">
              <a:solidFill>
                <a:srgbClr val="000000"/>
              </a:solidFill>
            </a:endParaRPr>
          </a:p>
        </p:txBody>
      </p:sp>
    </p:spTree>
    <p:extLst>
      <p:ext uri="{BB962C8B-B14F-4D97-AF65-F5344CB8AC3E}">
        <p14:creationId xmlns:p14="http://schemas.microsoft.com/office/powerpoint/2010/main" val="39570013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Plan</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sz="2900" dirty="0" smtClean="0">
                <a:solidFill>
                  <a:srgbClr val="000000"/>
                </a:solidFill>
              </a:rPr>
              <a:t>A recruitment plan is essential in order to make your efforts effective:</a:t>
            </a:r>
          </a:p>
          <a:p>
            <a:pPr marL="457200" indent="-457200">
              <a:buAutoNum type="arabicPeriod"/>
            </a:pPr>
            <a:r>
              <a:rPr lang="en-US" sz="2900" dirty="0" smtClean="0">
                <a:solidFill>
                  <a:srgbClr val="000000"/>
                </a:solidFill>
              </a:rPr>
              <a:t>Set Goals! How many members? Are there specific students you are trying to reach?</a:t>
            </a:r>
          </a:p>
          <a:p>
            <a:pPr marL="457200" indent="-457200">
              <a:buAutoNum type="arabicPeriod"/>
            </a:pPr>
            <a:r>
              <a:rPr lang="en-US" sz="2900" dirty="0" smtClean="0">
                <a:solidFill>
                  <a:srgbClr val="000000"/>
                </a:solidFill>
              </a:rPr>
              <a:t>Brainstorm methods…How will you reach your recruitment goals?</a:t>
            </a:r>
          </a:p>
          <a:p>
            <a:pPr marL="457200" indent="-457200">
              <a:buAutoNum type="arabicPeriod"/>
            </a:pPr>
            <a:r>
              <a:rPr lang="en-US" sz="2900" dirty="0" smtClean="0">
                <a:solidFill>
                  <a:srgbClr val="000000"/>
                </a:solidFill>
              </a:rPr>
              <a:t>Budget resources: Giveaways, advertising, supplies, etc.</a:t>
            </a:r>
          </a:p>
          <a:p>
            <a:pPr marL="457200" indent="-457200">
              <a:buAutoNum type="arabicPeriod"/>
            </a:pPr>
            <a:r>
              <a:rPr lang="en-US" sz="2900" dirty="0" smtClean="0">
                <a:solidFill>
                  <a:srgbClr val="000000"/>
                </a:solidFill>
              </a:rPr>
              <a:t>Create a calendar: When are you going to recruit? Where are you going to recruit?</a:t>
            </a:r>
          </a:p>
          <a:p>
            <a:pPr marL="457200" indent="-457200">
              <a:buAutoNum type="arabicPeriod"/>
            </a:pPr>
            <a:r>
              <a:rPr lang="en-US" sz="2900" dirty="0" smtClean="0">
                <a:solidFill>
                  <a:srgbClr val="000000"/>
                </a:solidFill>
              </a:rPr>
              <a:t>Delegate tasks: All members should be a part of recruitment.</a:t>
            </a:r>
          </a:p>
          <a:p>
            <a:pPr marL="457200" indent="-457200">
              <a:buAutoNum type="arabicPeriod"/>
            </a:pPr>
            <a:r>
              <a:rPr lang="en-US" sz="2900" dirty="0" smtClean="0">
                <a:solidFill>
                  <a:srgbClr val="000000"/>
                </a:solidFill>
              </a:rPr>
              <a:t>Implement the plan: Recruitment is a full-time commitment, make sure you are having fun with it!</a:t>
            </a:r>
          </a:p>
          <a:p>
            <a:pPr marL="457200" indent="-457200">
              <a:buAutoNum type="arabicPeriod"/>
            </a:pPr>
            <a:r>
              <a:rPr lang="en-US" sz="2900" dirty="0" smtClean="0">
                <a:solidFill>
                  <a:srgbClr val="000000"/>
                </a:solidFill>
              </a:rPr>
              <a:t>Evaluate the outcome: Did you reach your goals? What would you change for next time?</a:t>
            </a:r>
            <a:endParaRPr lang="en-US" sz="2900" dirty="0">
              <a:solidFill>
                <a:srgbClr val="000000"/>
              </a:solidFill>
            </a:endParaRPr>
          </a:p>
          <a:p>
            <a:pPr marL="638175" lvl="1" indent="-342900"/>
            <a:endParaRPr lang="en-US" dirty="0" smtClean="0">
              <a:solidFill>
                <a:srgbClr val="000000"/>
              </a:solidFill>
            </a:endParaRPr>
          </a:p>
        </p:txBody>
      </p:sp>
    </p:spTree>
    <p:extLst>
      <p:ext uri="{BB962C8B-B14F-4D97-AF65-F5344CB8AC3E}">
        <p14:creationId xmlns:p14="http://schemas.microsoft.com/office/powerpoint/2010/main" val="23332482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rgbClr val="000000"/>
                </a:solidFill>
              </a:rPr>
              <a:t>Maintaining your new members is as important as recruiting new members. Be sure you are taking the steps to keep your new members involved and invested in your student organization.</a:t>
            </a:r>
          </a:p>
          <a:p>
            <a:r>
              <a:rPr lang="en-US" dirty="0" smtClean="0">
                <a:solidFill>
                  <a:srgbClr val="000000"/>
                </a:solidFill>
              </a:rPr>
              <a:t>Provide new member training</a:t>
            </a:r>
          </a:p>
          <a:p>
            <a:r>
              <a:rPr lang="en-US" dirty="0" smtClean="0">
                <a:solidFill>
                  <a:srgbClr val="000000"/>
                </a:solidFill>
              </a:rPr>
              <a:t>Create a mentoring plan for new members or for those members moving into a leadership position</a:t>
            </a:r>
          </a:p>
          <a:p>
            <a:r>
              <a:rPr lang="en-US" dirty="0" smtClean="0">
                <a:solidFill>
                  <a:srgbClr val="000000"/>
                </a:solidFill>
              </a:rPr>
              <a:t>Have involvement opportunities or tasks ready for all members</a:t>
            </a:r>
          </a:p>
          <a:p>
            <a:r>
              <a:rPr lang="en-US" dirty="0" smtClean="0">
                <a:solidFill>
                  <a:srgbClr val="000000"/>
                </a:solidFill>
              </a:rPr>
              <a:t>Provide opportunities for all members to give input and feedback</a:t>
            </a:r>
          </a:p>
          <a:p>
            <a:r>
              <a:rPr lang="en-US" dirty="0" smtClean="0">
                <a:solidFill>
                  <a:srgbClr val="000000"/>
                </a:solidFill>
              </a:rPr>
              <a:t>Use social activities to create bonds between all members</a:t>
            </a:r>
            <a:endParaRPr lang="en-US" dirty="0">
              <a:solidFill>
                <a:srgbClr val="000000"/>
              </a:solidFill>
            </a:endParaRPr>
          </a:p>
        </p:txBody>
      </p:sp>
    </p:spTree>
    <p:extLst>
      <p:ext uri="{BB962C8B-B14F-4D97-AF65-F5344CB8AC3E}">
        <p14:creationId xmlns:p14="http://schemas.microsoft.com/office/powerpoint/2010/main" val="353987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a:xfrm>
            <a:off x="762000" y="1447800"/>
            <a:ext cx="7924800" cy="5410200"/>
          </a:xfrm>
        </p:spPr>
        <p:txBody>
          <a:bodyPr>
            <a:normAutofit fontScale="85000" lnSpcReduction="10000"/>
          </a:bodyPr>
          <a:lstStyle/>
          <a:p>
            <a:r>
              <a:rPr lang="en-US" dirty="0" smtClean="0">
                <a:solidFill>
                  <a:srgbClr val="000000"/>
                </a:solidFill>
              </a:rPr>
              <a:t>Have your organization create long term (academic year) and short term (semester) goals. </a:t>
            </a:r>
          </a:p>
          <a:p>
            <a:pPr marL="0" indent="0">
              <a:buNone/>
            </a:pPr>
            <a:r>
              <a:rPr lang="en-US" dirty="0" smtClean="0">
                <a:solidFill>
                  <a:srgbClr val="000000"/>
                </a:solidFill>
              </a:rPr>
              <a:t>A good template to utilize to help your organization set goals is the S.M.A.R.T goal setting technique.</a:t>
            </a:r>
          </a:p>
          <a:p>
            <a:pPr marL="0" indent="0">
              <a:buNone/>
            </a:pPr>
            <a:r>
              <a:rPr lang="en-US" b="1" dirty="0" smtClean="0">
                <a:solidFill>
                  <a:srgbClr val="000000"/>
                </a:solidFill>
              </a:rPr>
              <a:t>S</a:t>
            </a:r>
            <a:r>
              <a:rPr lang="en-US" dirty="0" smtClean="0">
                <a:solidFill>
                  <a:srgbClr val="000000"/>
                </a:solidFill>
              </a:rPr>
              <a:t>pecific: Answer the questions of what, why, who, where and which</a:t>
            </a:r>
          </a:p>
          <a:p>
            <a:pPr marL="0" indent="0">
              <a:buNone/>
            </a:pPr>
            <a:r>
              <a:rPr lang="en-US" b="1" dirty="0" smtClean="0">
                <a:solidFill>
                  <a:srgbClr val="000000"/>
                </a:solidFill>
              </a:rPr>
              <a:t>M</a:t>
            </a:r>
            <a:r>
              <a:rPr lang="en-US" dirty="0" smtClean="0">
                <a:solidFill>
                  <a:srgbClr val="000000"/>
                </a:solidFill>
              </a:rPr>
              <a:t>easureable: How much? How many? How will I know when it has been accomplished?</a:t>
            </a:r>
          </a:p>
          <a:p>
            <a:pPr marL="0" indent="0">
              <a:buNone/>
            </a:pPr>
            <a:r>
              <a:rPr lang="en-US" b="1" dirty="0" smtClean="0">
                <a:solidFill>
                  <a:srgbClr val="000000"/>
                </a:solidFill>
              </a:rPr>
              <a:t>A</a:t>
            </a:r>
            <a:r>
              <a:rPr lang="en-US" dirty="0" smtClean="0">
                <a:solidFill>
                  <a:srgbClr val="000000"/>
                </a:solidFill>
              </a:rPr>
              <a:t>chievable: Is your goal realistic and attainable? How will I know the goal was accomplished?</a:t>
            </a:r>
          </a:p>
          <a:p>
            <a:pPr marL="0" indent="0">
              <a:buNone/>
            </a:pPr>
            <a:r>
              <a:rPr lang="en-US" b="1" dirty="0" smtClean="0">
                <a:solidFill>
                  <a:srgbClr val="000000"/>
                </a:solidFill>
              </a:rPr>
              <a:t>R</a:t>
            </a:r>
            <a:r>
              <a:rPr lang="en-US" dirty="0" smtClean="0">
                <a:solidFill>
                  <a:srgbClr val="000000"/>
                </a:solidFill>
              </a:rPr>
              <a:t>elevant: This drives the team/organization forward.  Does your goal seem worthwhile?  Right for our time? Match our efforts and needs?</a:t>
            </a:r>
          </a:p>
          <a:p>
            <a:pPr marL="0" indent="0">
              <a:buNone/>
            </a:pPr>
            <a:r>
              <a:rPr lang="en-US" b="1" dirty="0" smtClean="0">
                <a:solidFill>
                  <a:srgbClr val="000000"/>
                </a:solidFill>
              </a:rPr>
              <a:t>T</a:t>
            </a:r>
            <a:r>
              <a:rPr lang="en-US" dirty="0" smtClean="0">
                <a:solidFill>
                  <a:srgbClr val="000000"/>
                </a:solidFill>
              </a:rPr>
              <a:t>ime: The amount of time needed to achieve your goal. 6 weeks? 6 months? 1 year?</a:t>
            </a:r>
            <a:endParaRPr lang="en-US" dirty="0">
              <a:solidFill>
                <a:srgbClr val="000000"/>
              </a:solidFill>
            </a:endParaRPr>
          </a:p>
        </p:txBody>
      </p:sp>
    </p:spTree>
    <p:extLst>
      <p:ext uri="{BB962C8B-B14F-4D97-AF65-F5344CB8AC3E}">
        <p14:creationId xmlns:p14="http://schemas.microsoft.com/office/powerpoint/2010/main" val="100767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Complete</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solidFill>
                  <a:srgbClr val="000000"/>
                </a:solidFill>
              </a:rPr>
              <a:t>To complete your orientation and obtain your Charter Application</a:t>
            </a:r>
          </a:p>
          <a:p>
            <a:pPr marL="0" indent="0" algn="ctr">
              <a:buNone/>
            </a:pPr>
            <a:r>
              <a:rPr lang="en-US" sz="4000" dirty="0" smtClean="0">
                <a:solidFill>
                  <a:srgbClr val="000000"/>
                </a:solidFill>
              </a:rPr>
              <a:t> </a:t>
            </a:r>
            <a:r>
              <a:rPr lang="en-US" sz="4000" dirty="0" smtClean="0">
                <a:solidFill>
                  <a:srgbClr val="000000"/>
                </a:solidFill>
                <a:hlinkClick r:id="rId2"/>
              </a:rPr>
              <a:t>CLICK HERE</a:t>
            </a:r>
            <a:endParaRPr lang="en-US" sz="4000" dirty="0" smtClean="0">
              <a:solidFill>
                <a:srgbClr val="000000"/>
              </a:solidFill>
            </a:endParaRPr>
          </a:p>
          <a:p>
            <a:pPr marL="0" indent="0" algn="ctr">
              <a:buNone/>
            </a:pPr>
            <a:r>
              <a:rPr lang="en-US" sz="2000" dirty="0" smtClean="0">
                <a:solidFill>
                  <a:srgbClr val="000000"/>
                </a:solidFill>
              </a:rPr>
              <a:t>(you must be in slideshow for the link to work)</a:t>
            </a:r>
            <a:endParaRPr lang="en-US" sz="2000" dirty="0">
              <a:solidFill>
                <a:srgbClr val="000000"/>
              </a:solidFill>
            </a:endParaRPr>
          </a:p>
        </p:txBody>
      </p:sp>
    </p:spTree>
    <p:extLst>
      <p:ext uri="{BB962C8B-B14F-4D97-AF65-F5344CB8AC3E}">
        <p14:creationId xmlns:p14="http://schemas.microsoft.com/office/powerpoint/2010/main" val="841261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SLD Programs</a:t>
            </a:r>
            <a:endParaRPr lang="en-US" dirty="0"/>
          </a:p>
        </p:txBody>
      </p:sp>
      <p:pic>
        <p:nvPicPr>
          <p:cNvPr id="8" name="Content Placeholder 7" descr="027.JPG"/>
          <p:cNvPicPr>
            <a:picLocks noGrp="1" noChangeAspect="1"/>
          </p:cNvPicPr>
          <p:nvPr>
            <p:ph idx="1"/>
          </p:nvPr>
        </p:nvPicPr>
        <p:blipFill>
          <a:blip r:embed="rId2">
            <a:extLst>
              <a:ext uri="{28A0092B-C50C-407E-A947-70E740481C1C}">
                <a14:useLocalDpi xmlns:a14="http://schemas.microsoft.com/office/drawing/2010/main" val="0"/>
              </a:ext>
            </a:extLst>
          </a:blip>
          <a:srcRect t="-48553" b="-48553"/>
          <a:stretch>
            <a:fillRect/>
          </a:stretch>
        </p:blipFill>
        <p:spPr>
          <a:xfrm>
            <a:off x="4800600" y="-1219200"/>
            <a:ext cx="3959352" cy="6248400"/>
          </a:xfrm>
        </p:spPr>
      </p:pic>
      <p:sp>
        <p:nvSpPr>
          <p:cNvPr id="4" name="Text Placeholder 3"/>
          <p:cNvSpPr>
            <a:spLocks noGrp="1"/>
          </p:cNvSpPr>
          <p:nvPr>
            <p:ph type="body" sz="half" idx="2"/>
          </p:nvPr>
        </p:nvSpPr>
        <p:spPr>
          <a:xfrm>
            <a:off x="304800" y="2057400"/>
            <a:ext cx="3962400" cy="3200401"/>
          </a:xfrm>
        </p:spPr>
        <p:txBody>
          <a:bodyPr/>
          <a:lstStyle/>
          <a:p>
            <a:endParaRPr lang="en-US" dirty="0" smtClean="0">
              <a:solidFill>
                <a:srgbClr val="FFFFFF"/>
              </a:solidFill>
            </a:endParaRPr>
          </a:p>
          <a:p>
            <a:r>
              <a:rPr lang="en-US" dirty="0" smtClean="0">
                <a:solidFill>
                  <a:srgbClr val="FFFFFF"/>
                </a:solidFill>
              </a:rPr>
              <a:t>Faculty </a:t>
            </a:r>
            <a:r>
              <a:rPr lang="en-US" dirty="0">
                <a:solidFill>
                  <a:srgbClr val="FFFFFF"/>
                </a:solidFill>
              </a:rPr>
              <a:t>Mentor Program</a:t>
            </a:r>
          </a:p>
          <a:p>
            <a:r>
              <a:rPr lang="en-US" dirty="0">
                <a:solidFill>
                  <a:srgbClr val="FFFFFF"/>
                </a:solidFill>
              </a:rPr>
              <a:t>New Student Orientation</a:t>
            </a:r>
          </a:p>
          <a:p>
            <a:r>
              <a:rPr lang="en-US" dirty="0"/>
              <a:t>Student Leadership </a:t>
            </a:r>
            <a:r>
              <a:rPr lang="en-US" dirty="0" smtClean="0"/>
              <a:t>Awards</a:t>
            </a:r>
            <a:endParaRPr lang="en-US" dirty="0"/>
          </a:p>
          <a:p>
            <a:r>
              <a:rPr lang="en-US" dirty="0"/>
              <a:t>Student Leadership </a:t>
            </a:r>
            <a:r>
              <a:rPr lang="en-US" dirty="0" smtClean="0"/>
              <a:t>Retreat</a:t>
            </a:r>
          </a:p>
          <a:p>
            <a:r>
              <a:rPr lang="en-US" dirty="0" smtClean="0"/>
              <a:t>Warrior Leadership Series</a:t>
            </a:r>
            <a:endParaRPr lang="en-US" dirty="0"/>
          </a:p>
          <a:p>
            <a:endParaRPr lang="en-US" dirty="0">
              <a:solidFill>
                <a:srgbClr val="FFFFFF"/>
              </a:solidFill>
            </a:endParaRPr>
          </a:p>
        </p:txBody>
      </p:sp>
      <p:pic>
        <p:nvPicPr>
          <p:cNvPr id="7" name="Picture 6" descr="NSO 2013 Fac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152" y="4064255"/>
            <a:ext cx="4765932" cy="2628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SLD Advisors</a:t>
            </a:r>
            <a:endParaRPr lang="en-US" dirty="0"/>
          </a:p>
        </p:txBody>
      </p:sp>
      <p:sp>
        <p:nvSpPr>
          <p:cNvPr id="3" name="Content Placeholder 2"/>
          <p:cNvSpPr>
            <a:spLocks noGrp="1"/>
          </p:cNvSpPr>
          <p:nvPr>
            <p:ph sz="half" idx="1"/>
          </p:nvPr>
        </p:nvSpPr>
        <p:spPr>
          <a:xfrm>
            <a:off x="457200" y="1524000"/>
            <a:ext cx="3888423" cy="4876799"/>
          </a:xfrm>
        </p:spPr>
        <p:txBody>
          <a:bodyPr>
            <a:normAutofit/>
          </a:bodyPr>
          <a:lstStyle/>
          <a:p>
            <a:r>
              <a:rPr lang="en-US" sz="1400" dirty="0" smtClean="0">
                <a:solidFill>
                  <a:srgbClr val="000000"/>
                </a:solidFill>
              </a:rPr>
              <a:t>Every chartered Student Club or Organization is assigned one SLD staff member as a primary contact. We serve as  advisors to assist your organization and members. </a:t>
            </a:r>
          </a:p>
          <a:p>
            <a:r>
              <a:rPr lang="en-US" sz="1400" dirty="0" smtClean="0">
                <a:solidFill>
                  <a:srgbClr val="000000"/>
                </a:solidFill>
              </a:rPr>
              <a:t>We are here to help you succeed as a Student Club or Organization.</a:t>
            </a:r>
          </a:p>
          <a:p>
            <a:r>
              <a:rPr lang="en-US" sz="1400" dirty="0" smtClean="0">
                <a:solidFill>
                  <a:srgbClr val="000000"/>
                </a:solidFill>
              </a:rPr>
              <a:t>We are a resource for group development, leadership development, event planning and navigation of campus policies and procedures</a:t>
            </a:r>
            <a:r>
              <a:rPr lang="en-US" dirty="0" smtClean="0">
                <a:solidFill>
                  <a:srgbClr val="000000"/>
                </a:solidFill>
              </a:rPr>
              <a:t>.</a:t>
            </a:r>
          </a:p>
          <a:p>
            <a:r>
              <a:rPr lang="en-US" sz="1400" b="1" dirty="0" smtClean="0">
                <a:solidFill>
                  <a:srgbClr val="000000"/>
                </a:solidFill>
              </a:rPr>
              <a:t>Presidents are our main point of contact.  It is your responsibility to relay information to your officers and members on our behalf. </a:t>
            </a:r>
          </a:p>
          <a:p>
            <a:r>
              <a:rPr lang="en-US" sz="1400" dirty="0" smtClean="0">
                <a:solidFill>
                  <a:srgbClr val="000000"/>
                </a:solidFill>
              </a:rPr>
              <a:t>We will send frequent emails with important information; please read them in their entirety. </a:t>
            </a:r>
          </a:p>
          <a:p>
            <a:endParaRPr lang="en-US" dirty="0" smtClean="0">
              <a:solidFill>
                <a:srgbClr val="000000"/>
              </a:solidFill>
            </a:endParaRPr>
          </a:p>
        </p:txBody>
      </p:sp>
      <p:sp>
        <p:nvSpPr>
          <p:cNvPr id="6" name="TextBox 5"/>
          <p:cNvSpPr txBox="1"/>
          <p:nvPr/>
        </p:nvSpPr>
        <p:spPr>
          <a:xfrm>
            <a:off x="4673600" y="1524001"/>
            <a:ext cx="3987800" cy="1200329"/>
          </a:xfrm>
          <a:prstGeom prst="rect">
            <a:avLst/>
          </a:prstGeom>
          <a:noFill/>
        </p:spPr>
        <p:txBody>
          <a:bodyPr wrap="square" rtlCol="0">
            <a:spAutoFit/>
          </a:bodyPr>
          <a:lstStyle/>
          <a:p>
            <a:pPr>
              <a:buNone/>
            </a:pPr>
            <a:r>
              <a:rPr lang="en-US" dirty="0">
                <a:solidFill>
                  <a:srgbClr val="000000"/>
                </a:solidFill>
              </a:rPr>
              <a:t>Nicole Turner	</a:t>
            </a:r>
            <a:endParaRPr lang="en-US" dirty="0" smtClean="0">
              <a:solidFill>
                <a:srgbClr val="000000"/>
              </a:solidFill>
            </a:endParaRPr>
          </a:p>
          <a:p>
            <a:pPr>
              <a:buNone/>
            </a:pPr>
            <a:r>
              <a:rPr lang="en-US" dirty="0" smtClean="0">
                <a:solidFill>
                  <a:srgbClr val="000000"/>
                </a:solidFill>
              </a:rPr>
              <a:t>Greek </a:t>
            </a:r>
            <a:r>
              <a:rPr lang="en-US" dirty="0">
                <a:solidFill>
                  <a:srgbClr val="000000"/>
                </a:solidFill>
              </a:rPr>
              <a:t>Advisor</a:t>
            </a:r>
          </a:p>
          <a:p>
            <a:pPr>
              <a:buNone/>
            </a:pPr>
            <a:r>
              <a:rPr lang="en-US" dirty="0">
                <a:solidFill>
                  <a:srgbClr val="000000"/>
                </a:solidFill>
                <a:hlinkClick r:id="rId2"/>
              </a:rPr>
              <a:t>nturner2@csustan.edu</a:t>
            </a:r>
            <a:endParaRPr lang="en-US" dirty="0">
              <a:solidFill>
                <a:srgbClr val="000000"/>
              </a:solidFill>
            </a:endParaRPr>
          </a:p>
          <a:p>
            <a:pPr>
              <a:buNone/>
            </a:pPr>
            <a:r>
              <a:rPr lang="en-US" dirty="0">
                <a:solidFill>
                  <a:srgbClr val="000000"/>
                </a:solidFill>
              </a:rPr>
              <a:t>(209) 664-6830</a:t>
            </a:r>
          </a:p>
        </p:txBody>
      </p:sp>
      <p:sp>
        <p:nvSpPr>
          <p:cNvPr id="9" name="TextBox 8"/>
          <p:cNvSpPr txBox="1"/>
          <p:nvPr/>
        </p:nvSpPr>
        <p:spPr>
          <a:xfrm>
            <a:off x="4572000" y="3429000"/>
            <a:ext cx="3987800" cy="1200329"/>
          </a:xfrm>
          <a:prstGeom prst="rect">
            <a:avLst/>
          </a:prstGeom>
          <a:noFill/>
        </p:spPr>
        <p:txBody>
          <a:bodyPr wrap="square" rtlCol="0">
            <a:spAutoFit/>
          </a:bodyPr>
          <a:lstStyle/>
          <a:p>
            <a:pPr>
              <a:buNone/>
            </a:pPr>
            <a:r>
              <a:rPr lang="en-US" dirty="0" smtClean="0">
                <a:solidFill>
                  <a:srgbClr val="000000"/>
                </a:solidFill>
              </a:rPr>
              <a:t>Alissa Aragon</a:t>
            </a:r>
          </a:p>
          <a:p>
            <a:pPr>
              <a:buNone/>
            </a:pPr>
            <a:r>
              <a:rPr lang="en-US" dirty="0" smtClean="0">
                <a:solidFill>
                  <a:srgbClr val="000000"/>
                </a:solidFill>
              </a:rPr>
              <a:t>Student Organization Advisor</a:t>
            </a:r>
          </a:p>
          <a:p>
            <a:pPr>
              <a:buNone/>
            </a:pPr>
            <a:r>
              <a:rPr lang="en-US" dirty="0" smtClean="0">
                <a:solidFill>
                  <a:srgbClr val="000000"/>
                </a:solidFill>
                <a:hlinkClick r:id="rId3"/>
              </a:rPr>
              <a:t>aaragon@csustan.edu</a:t>
            </a:r>
            <a:endParaRPr lang="en-US" dirty="0" smtClean="0">
              <a:solidFill>
                <a:srgbClr val="000000"/>
              </a:solidFill>
            </a:endParaRPr>
          </a:p>
          <a:p>
            <a:pPr>
              <a:buNone/>
            </a:pPr>
            <a:r>
              <a:rPr lang="en-US" dirty="0" smtClean="0">
                <a:solidFill>
                  <a:srgbClr val="000000"/>
                </a:solidFill>
              </a:rPr>
              <a:t>(209) 667-3516</a:t>
            </a:r>
          </a:p>
        </p:txBody>
      </p:sp>
      <p:pic>
        <p:nvPicPr>
          <p:cNvPr id="7" name="Picture 6" descr="selfie.jpg"/>
          <p:cNvPicPr>
            <a:picLocks noChangeAspect="1"/>
          </p:cNvPicPr>
          <p:nvPr/>
        </p:nvPicPr>
        <p:blipFill rotWithShape="1">
          <a:blip r:embed="rId4">
            <a:extLst>
              <a:ext uri="{28A0092B-C50C-407E-A947-70E740481C1C}">
                <a14:useLocalDpi xmlns:a14="http://schemas.microsoft.com/office/drawing/2010/main" val="0"/>
              </a:ext>
            </a:extLst>
          </a:blip>
          <a:srcRect l="1662" t="17059" r="-1662" b="1661"/>
          <a:stretch/>
        </p:blipFill>
        <p:spPr>
          <a:xfrm>
            <a:off x="7010400" y="1600200"/>
            <a:ext cx="1934550" cy="1572400"/>
          </a:xfrm>
          <a:prstGeom prst="rect">
            <a:avLst/>
          </a:prstGeom>
        </p:spPr>
      </p:pic>
      <p:pic>
        <p:nvPicPr>
          <p:cNvPr id="5" name="Picture 4" descr="P10204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191000"/>
            <a:ext cx="1859904" cy="13814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We welcome you to stop by, If an advisor is not available, please make an appointment so we can assist you with:</a:t>
            </a:r>
            <a:endParaRPr lang="en-US" sz="2200" dirty="0"/>
          </a:p>
        </p:txBody>
      </p:sp>
      <p:sp>
        <p:nvSpPr>
          <p:cNvPr id="3" name="Content Placeholder 2"/>
          <p:cNvSpPr>
            <a:spLocks noGrp="1"/>
          </p:cNvSpPr>
          <p:nvPr>
            <p:ph sz="half" idx="1"/>
          </p:nvPr>
        </p:nvSpPr>
        <p:spPr>
          <a:xfrm>
            <a:off x="779463" y="1828800"/>
            <a:ext cx="3566160" cy="5029200"/>
          </a:xfrm>
        </p:spPr>
        <p:txBody>
          <a:bodyPr>
            <a:normAutofit/>
          </a:bodyPr>
          <a:lstStyle/>
          <a:p>
            <a:r>
              <a:rPr lang="en-US" dirty="0" smtClean="0">
                <a:solidFill>
                  <a:srgbClr val="000000"/>
                </a:solidFill>
              </a:rPr>
              <a:t>Campus Policies/Resources </a:t>
            </a:r>
          </a:p>
          <a:p>
            <a:r>
              <a:rPr lang="en-US" dirty="0" smtClean="0">
                <a:solidFill>
                  <a:srgbClr val="000000"/>
                </a:solidFill>
              </a:rPr>
              <a:t>Chartering Questions</a:t>
            </a:r>
          </a:p>
          <a:p>
            <a:r>
              <a:rPr lang="en-US" dirty="0" smtClean="0">
                <a:solidFill>
                  <a:srgbClr val="000000"/>
                </a:solidFill>
              </a:rPr>
              <a:t>Community Outreach</a:t>
            </a:r>
          </a:p>
          <a:p>
            <a:r>
              <a:rPr lang="en-US" dirty="0" smtClean="0">
                <a:solidFill>
                  <a:srgbClr val="000000"/>
                </a:solidFill>
              </a:rPr>
              <a:t>Effective Meetings</a:t>
            </a:r>
          </a:p>
          <a:p>
            <a:r>
              <a:rPr lang="en-US" dirty="0" smtClean="0">
                <a:solidFill>
                  <a:srgbClr val="000000"/>
                </a:solidFill>
              </a:rPr>
              <a:t>Event Planning</a:t>
            </a:r>
          </a:p>
          <a:p>
            <a:r>
              <a:rPr lang="en-US" dirty="0" smtClean="0">
                <a:solidFill>
                  <a:srgbClr val="000000"/>
                </a:solidFill>
              </a:rPr>
              <a:t>Fundraising</a:t>
            </a:r>
          </a:p>
          <a:p>
            <a:r>
              <a:rPr lang="en-US" dirty="0" smtClean="0">
                <a:solidFill>
                  <a:srgbClr val="000000"/>
                </a:solidFill>
              </a:rPr>
              <a:t>Marketing</a:t>
            </a:r>
          </a:p>
          <a:p>
            <a:r>
              <a:rPr lang="en-US" dirty="0" smtClean="0">
                <a:solidFill>
                  <a:srgbClr val="000000"/>
                </a:solidFill>
              </a:rPr>
              <a:t>Leadership Training</a:t>
            </a:r>
          </a:p>
        </p:txBody>
      </p:sp>
      <p:sp>
        <p:nvSpPr>
          <p:cNvPr id="4" name="Content Placeholder 3"/>
          <p:cNvSpPr>
            <a:spLocks noGrp="1"/>
          </p:cNvSpPr>
          <p:nvPr>
            <p:ph sz="half" idx="2"/>
          </p:nvPr>
        </p:nvSpPr>
        <p:spPr/>
        <p:txBody>
          <a:bodyPr>
            <a:normAutofit/>
          </a:bodyPr>
          <a:lstStyle/>
          <a:p>
            <a:r>
              <a:rPr lang="en-US" dirty="0" smtClean="0">
                <a:solidFill>
                  <a:srgbClr val="000000"/>
                </a:solidFill>
              </a:rPr>
              <a:t>Officer Transition</a:t>
            </a:r>
          </a:p>
          <a:p>
            <a:r>
              <a:rPr lang="en-US" dirty="0" smtClean="0">
                <a:solidFill>
                  <a:srgbClr val="000000"/>
                </a:solidFill>
              </a:rPr>
              <a:t>Recruitment and Retention of Members</a:t>
            </a:r>
          </a:p>
          <a:p>
            <a:pPr marL="0" indent="0">
              <a:buNone/>
            </a:pPr>
            <a:endParaRPr lang="en-US" dirty="0" smtClean="0">
              <a:solidFill>
                <a:srgbClr val="000000"/>
              </a:solidFill>
            </a:endParaRPr>
          </a:p>
        </p:txBody>
      </p:sp>
      <p:pic>
        <p:nvPicPr>
          <p:cNvPr id="5" name="Picture 4" descr="SLD Christmas 20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124200"/>
            <a:ext cx="4673600" cy="350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Privileges</a:t>
            </a: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000000"/>
                </a:solidFill>
              </a:rPr>
              <a:t>Hold meetings and group functions on campus</a:t>
            </a:r>
          </a:p>
          <a:p>
            <a:pPr lvl="0"/>
            <a:r>
              <a:rPr lang="en-US" dirty="0" smtClean="0">
                <a:solidFill>
                  <a:srgbClr val="000000"/>
                </a:solidFill>
              </a:rPr>
              <a:t>Recruit members on campus</a:t>
            </a:r>
          </a:p>
          <a:p>
            <a:pPr lvl="0"/>
            <a:r>
              <a:rPr lang="en-US" dirty="0" smtClean="0">
                <a:solidFill>
                  <a:srgbClr val="000000"/>
                </a:solidFill>
              </a:rPr>
              <a:t>Use of University facilities and services; most Student Club or Organization events held on campus will have the facility use fee waived or reduced</a:t>
            </a:r>
          </a:p>
          <a:p>
            <a:pPr lvl="0"/>
            <a:r>
              <a:rPr lang="en-US" dirty="0" smtClean="0">
                <a:solidFill>
                  <a:srgbClr val="000000"/>
                </a:solidFill>
              </a:rPr>
              <a:t>Post material in appropriate locations around campus following </a:t>
            </a:r>
            <a:r>
              <a:rPr lang="en-US" dirty="0" smtClean="0">
                <a:solidFill>
                  <a:srgbClr val="000000"/>
                </a:solidFill>
                <a:hlinkClick r:id="rId2"/>
              </a:rPr>
              <a:t>posting guidelines</a:t>
            </a:r>
            <a:endParaRPr lang="en-US" dirty="0" smtClean="0">
              <a:solidFill>
                <a:srgbClr val="000000"/>
              </a:solidFill>
            </a:endParaRPr>
          </a:p>
          <a:p>
            <a:pPr lvl="0"/>
            <a:r>
              <a:rPr lang="en-US" dirty="0" smtClean="0">
                <a:solidFill>
                  <a:srgbClr val="000000"/>
                </a:solidFill>
              </a:rPr>
              <a:t>Have a club booth/table out in the Quad</a:t>
            </a:r>
          </a:p>
          <a:p>
            <a:endParaRPr lang="en-US"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Privileges continued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solidFill>
                  <a:srgbClr val="000000"/>
                </a:solidFill>
              </a:rPr>
              <a:t>Receive an organization mailbox in the SLD Office</a:t>
            </a:r>
          </a:p>
          <a:p>
            <a:pPr lvl="0"/>
            <a:r>
              <a:rPr lang="en-US" dirty="0" smtClean="0">
                <a:solidFill>
                  <a:srgbClr val="000000"/>
                </a:solidFill>
              </a:rPr>
              <a:t>Receive on-campus accounting services</a:t>
            </a:r>
          </a:p>
          <a:p>
            <a:pPr lvl="0"/>
            <a:r>
              <a:rPr lang="en-US" dirty="0" smtClean="0">
                <a:solidFill>
                  <a:srgbClr val="000000"/>
                </a:solidFill>
              </a:rPr>
              <a:t>Reserve equipment from the University Student Union</a:t>
            </a:r>
          </a:p>
          <a:p>
            <a:pPr lvl="0"/>
            <a:r>
              <a:rPr lang="en-US" dirty="0" smtClean="0">
                <a:solidFill>
                  <a:srgbClr val="000000"/>
                </a:solidFill>
              </a:rPr>
              <a:t>Solicit funds or sell items on campus to raise funds for organizational or charitable purposes</a:t>
            </a:r>
          </a:p>
          <a:p>
            <a:pPr lvl="0"/>
            <a:r>
              <a:rPr lang="en-US" dirty="0" smtClean="0">
                <a:solidFill>
                  <a:srgbClr val="000000"/>
                </a:solidFill>
              </a:rPr>
              <a:t>Consultation services from the Advisors of the Office of Student Leadership and Development: Program planning, publicity, fund raising, leadership training, campus regulations, financial advisement, facility scheduling, and general advisement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000" dirty="0" smtClean="0"/>
              <a:t>Policies and procedures</a:t>
            </a:r>
            <a:endParaRPr lang="en-US" sz="4000"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As a Student Club or Organization it is your responsibility to be familiar with University policies and procedures related to Student Clubs and Organizations.</a:t>
            </a:r>
          </a:p>
          <a:p>
            <a:r>
              <a:rPr lang="en-US" dirty="0" smtClean="0">
                <a:solidFill>
                  <a:srgbClr val="000000"/>
                </a:solidFill>
              </a:rPr>
              <a:t>Officers are responsible for educating all members and prospective members on these policies.</a:t>
            </a:r>
          </a:p>
          <a:p>
            <a:r>
              <a:rPr lang="en-US" dirty="0" smtClean="0">
                <a:solidFill>
                  <a:srgbClr val="000000"/>
                </a:solidFill>
              </a:rPr>
              <a:t>A detailed description of the policies can be found in the Student Club &amp; Organization Handbook or on our website.</a:t>
            </a:r>
          </a:p>
          <a:p>
            <a:r>
              <a:rPr lang="en-US" dirty="0" smtClean="0">
                <a:solidFill>
                  <a:srgbClr val="000000"/>
                </a:solidFill>
              </a:rPr>
              <a:t>Violations of policies may result in conditional status for your group or loss of charter.</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2000</TotalTime>
  <Words>2929</Words>
  <Application>Microsoft Macintosh PowerPoint</Application>
  <PresentationFormat>On-screen Show (4:3)</PresentationFormat>
  <Paragraphs>240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Precedent</vt:lpstr>
      <vt:lpstr>Student club &amp; organization  President &amp; Advisor orientation 2014-2015</vt:lpstr>
      <vt:lpstr>Purpose of orientation</vt:lpstr>
      <vt:lpstr>Office of Student Leadership &amp; Development (SLD)</vt:lpstr>
      <vt:lpstr>SLD Programs</vt:lpstr>
      <vt:lpstr>SLD Advisors</vt:lpstr>
      <vt:lpstr>We welcome you to stop by, If an advisor is not available, please make an appointment so we can assist you with:</vt:lpstr>
      <vt:lpstr>Privileges</vt:lpstr>
      <vt:lpstr>Privileges continued</vt:lpstr>
      <vt:lpstr>Policies and procedures</vt:lpstr>
      <vt:lpstr>How we communicate with you</vt:lpstr>
      <vt:lpstr>Mailboxes</vt:lpstr>
      <vt:lpstr>Use of the University Name  by a student club or  organization</vt:lpstr>
      <vt:lpstr>Charter process</vt:lpstr>
      <vt:lpstr>Charter process continued</vt:lpstr>
      <vt:lpstr>New members &amp; officers</vt:lpstr>
      <vt:lpstr>Booth Lottery</vt:lpstr>
      <vt:lpstr>Reserving Space on campus</vt:lpstr>
      <vt:lpstr>Reserving Space on campus continued</vt:lpstr>
      <vt:lpstr>Food permit process</vt:lpstr>
      <vt:lpstr>Posting guidelines</vt:lpstr>
      <vt:lpstr>Posting Guidelines Continued</vt:lpstr>
      <vt:lpstr>Off campus events</vt:lpstr>
      <vt:lpstr>Off campus events continued</vt:lpstr>
      <vt:lpstr>On Campus Accounts</vt:lpstr>
      <vt:lpstr>On campus accounts</vt:lpstr>
      <vt:lpstr>Withdrawing funds from your account</vt:lpstr>
      <vt:lpstr>Best Practices for Running an Effective Organization</vt:lpstr>
      <vt:lpstr>Running Effective meetings</vt:lpstr>
      <vt:lpstr>Parliamentary procedures</vt:lpstr>
      <vt:lpstr>Sample Meeting agenda</vt:lpstr>
      <vt:lpstr>Recruitment Tips and Tricks</vt:lpstr>
      <vt:lpstr>Recruitment Plan</vt:lpstr>
      <vt:lpstr>Retention</vt:lpstr>
      <vt:lpstr>Goal Setting</vt:lpstr>
      <vt:lpstr>Orientation Complete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club &amp; organization  President orientation 2013-2014</dc:title>
  <dc:creator>New Student Orientation</dc:creator>
  <cp:lastModifiedBy>Alissa Aragon</cp:lastModifiedBy>
  <cp:revision>31</cp:revision>
  <cp:lastPrinted>2014-08-21T22:11:29Z</cp:lastPrinted>
  <dcterms:modified xsi:type="dcterms:W3CDTF">2014-08-21T22:59:46Z</dcterms:modified>
</cp:coreProperties>
</file>