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3" r:id="rId1"/>
  </p:sldMasterIdLst>
  <p:handoutMasterIdLst>
    <p:handoutMasterId r:id="rId39"/>
  </p:handoutMasterIdLst>
  <p:sldIdLst>
    <p:sldId id="256" r:id="rId2"/>
    <p:sldId id="257" r:id="rId3"/>
    <p:sldId id="260" r:id="rId4"/>
    <p:sldId id="264" r:id="rId5"/>
    <p:sldId id="261" r:id="rId6"/>
    <p:sldId id="263" r:id="rId7"/>
    <p:sldId id="268" r:id="rId8"/>
    <p:sldId id="269" r:id="rId9"/>
    <p:sldId id="290" r:id="rId10"/>
    <p:sldId id="267" r:id="rId11"/>
    <p:sldId id="311" r:id="rId12"/>
    <p:sldId id="312" r:id="rId13"/>
    <p:sldId id="270" r:id="rId14"/>
    <p:sldId id="296" r:id="rId15"/>
    <p:sldId id="292" r:id="rId16"/>
    <p:sldId id="301" r:id="rId17"/>
    <p:sldId id="294" r:id="rId18"/>
    <p:sldId id="271" r:id="rId19"/>
    <p:sldId id="272" r:id="rId20"/>
    <p:sldId id="298" r:id="rId21"/>
    <p:sldId id="273" r:id="rId22"/>
    <p:sldId id="274" r:id="rId23"/>
    <p:sldId id="299" r:id="rId24"/>
    <p:sldId id="300" r:id="rId25"/>
    <p:sldId id="275" r:id="rId26"/>
    <p:sldId id="276" r:id="rId27"/>
    <p:sldId id="278" r:id="rId28"/>
    <p:sldId id="313" r:id="rId29"/>
    <p:sldId id="307" r:id="rId30"/>
    <p:sldId id="303" r:id="rId31"/>
    <p:sldId id="304" r:id="rId32"/>
    <p:sldId id="305" r:id="rId33"/>
    <p:sldId id="308" r:id="rId34"/>
    <p:sldId id="309" r:id="rId35"/>
    <p:sldId id="310" r:id="rId36"/>
    <p:sldId id="306" r:id="rId37"/>
    <p:sldId id="297"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734" autoAdjust="0"/>
    <p:restoredTop sz="99668" autoAdjust="0"/>
  </p:normalViewPr>
  <p:slideViewPr>
    <p:cSldViewPr>
      <p:cViewPr varScale="1">
        <p:scale>
          <a:sx n="131" d="100"/>
          <a:sy n="131" d="100"/>
        </p:scale>
        <p:origin x="-416" y="-112"/>
      </p:cViewPr>
      <p:guideLst>
        <p:guide orient="horz" pos="2160"/>
        <p:guide pos="2880"/>
      </p:guideLst>
    </p:cSldViewPr>
  </p:slideViewPr>
  <p:outlineViewPr>
    <p:cViewPr>
      <p:scale>
        <a:sx n="33" d="100"/>
        <a:sy n="33" d="100"/>
      </p:scale>
      <p:origin x="0" y="4696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56CF0A-D812-5045-81DD-FD76A4D53C14}" type="datetimeFigureOut">
              <a:rPr lang="en-US" smtClean="0"/>
              <a:pPr/>
              <a:t>8/28/15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90DF8D-68BE-C34F-93B4-4408B35B653D}" type="slidenum">
              <a:rPr lang="en-US" smtClean="0"/>
              <a:pPr/>
              <a:t>‹#›</a:t>
            </a:fld>
            <a:endParaRPr lang="en-US"/>
          </a:p>
        </p:txBody>
      </p:sp>
    </p:spTree>
    <p:extLst>
      <p:ext uri="{BB962C8B-B14F-4D97-AF65-F5344CB8AC3E}">
        <p14:creationId xmlns:p14="http://schemas.microsoft.com/office/powerpoint/2010/main" val="27667238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DA7BEBA-0B1D-8145-B1C1-1FD07FF3D53A}" type="datetimeFigureOut">
              <a:rPr lang="en-US" smtClean="0"/>
              <a:pPr/>
              <a:t>8/28/15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ADEF13-402F-AC45-8ACB-BECA48888F3B}" type="slidenum">
              <a:rPr lang="en-US" smtClean="0"/>
              <a:pPr/>
              <a:t>‹#›</a:t>
            </a:fld>
            <a:endParaRPr lang="en-US" dirty="0"/>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7DA7BEBA-0B1D-8145-B1C1-1FD07FF3D53A}" type="datetimeFigureOut">
              <a:rPr lang="en-US" smtClean="0"/>
              <a:pPr/>
              <a:t>8/28/15</a:t>
            </a:fld>
            <a:endParaRPr lang="en-US" dirty="0"/>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9BADEF13-402F-AC45-8ACB-BECA48888F3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A7BEBA-0B1D-8145-B1C1-1FD07FF3D53A}" type="datetimeFigureOut">
              <a:rPr lang="en-US" smtClean="0"/>
              <a:pPr/>
              <a:t>8/28/15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ADEF13-402F-AC45-8ACB-BECA48888F3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7DA7BEBA-0B1D-8145-B1C1-1FD07FF3D53A}" type="datetimeFigureOut">
              <a:rPr lang="en-US" smtClean="0"/>
              <a:pPr/>
              <a:t>8/28/15</a:t>
            </a:fld>
            <a:endParaRPr lang="en-US" dirty="0"/>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dirty="0"/>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9BADEF13-402F-AC45-8ACB-BECA48888F3B}"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A7BEBA-0B1D-8145-B1C1-1FD07FF3D53A}" type="datetimeFigureOut">
              <a:rPr lang="en-US" smtClean="0"/>
              <a:pPr/>
              <a:t>8/28/15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ADEF13-402F-AC45-8ACB-BECA48888F3B}"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7DA7BEBA-0B1D-8145-B1C1-1FD07FF3D53A}" type="datetimeFigureOut">
              <a:rPr lang="en-US" smtClean="0"/>
              <a:pPr/>
              <a:t>8/28/15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ADEF13-402F-AC45-8ACB-BECA48888F3B}" type="slidenum">
              <a:rPr lang="en-US" smtClean="0"/>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A7BEBA-0B1D-8145-B1C1-1FD07FF3D53A}" type="datetimeFigureOut">
              <a:rPr lang="en-US" smtClean="0"/>
              <a:pPr/>
              <a:t>8/28/15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ADEF13-402F-AC45-8ACB-BECA48888F3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DA7BEBA-0B1D-8145-B1C1-1FD07FF3D53A}" type="datetimeFigureOut">
              <a:rPr lang="en-US" smtClean="0"/>
              <a:pPr/>
              <a:t>8/28/15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A7BEBA-0B1D-8145-B1C1-1FD07FF3D53A}" type="datetimeFigureOut">
              <a:rPr lang="en-US" smtClean="0"/>
              <a:pPr/>
              <a:t>8/28/15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ADEF13-402F-AC45-8ACB-BECA48888F3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DA7BEBA-0B1D-8145-B1C1-1FD07FF3D53A}" type="datetimeFigureOut">
              <a:rPr lang="en-US" smtClean="0"/>
              <a:pPr/>
              <a:t>8/28/15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ADEF13-402F-AC45-8ACB-BECA48888F3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DA7BEBA-0B1D-8145-B1C1-1FD07FF3D53A}" type="datetimeFigureOut">
              <a:rPr lang="en-US" smtClean="0"/>
              <a:pPr/>
              <a:t>8/28/15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ADEF13-402F-AC45-8ACB-BECA48888F3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DA7BEBA-0B1D-8145-B1C1-1FD07FF3D53A}" type="datetimeFigureOut">
              <a:rPr lang="en-US" smtClean="0"/>
              <a:pPr/>
              <a:t>8/28/15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ADEF13-402F-AC45-8ACB-BECA48888F3B}" type="slidenum">
              <a:rPr lang="en-US" smtClean="0"/>
              <a:pPr/>
              <a:t>‹#›</a:t>
            </a:fld>
            <a:endParaRPr lang="en-US" dirty="0"/>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7DA7BEBA-0B1D-8145-B1C1-1FD07FF3D53A}" type="datetimeFigureOut">
              <a:rPr lang="en-US" smtClean="0"/>
              <a:pPr/>
              <a:t>8/28/15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BADEF13-402F-AC45-8ACB-BECA48888F3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7DA7BEBA-0B1D-8145-B1C1-1FD07FF3D53A}" type="datetimeFigureOut">
              <a:rPr lang="en-US" smtClean="0"/>
              <a:pPr/>
              <a:t>8/28/15</a:t>
            </a:fld>
            <a:endParaRPr lang="en-US" dirty="0"/>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9BADEF13-402F-AC45-8ACB-BECA48888F3B}" type="slidenum">
              <a:rPr lang="en-US" smtClean="0"/>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7DA7BEBA-0B1D-8145-B1C1-1FD07FF3D53A}" type="datetimeFigureOut">
              <a:rPr lang="en-US" smtClean="0"/>
              <a:pPr/>
              <a:t>8/28/15</a:t>
            </a:fld>
            <a:endParaRPr lang="en-US" dirty="0"/>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9BADEF13-402F-AC45-8ACB-BECA48888F3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LD@csustan.edu" TargetMode="External"/><Relationship Id="rId4" Type="http://schemas.openxmlformats.org/officeDocument/2006/relationships/hyperlink" Target="http://www.csustan.edu/SLD" TargetMode="External"/><Relationship Id="rId5" Type="http://schemas.openxmlformats.org/officeDocument/2006/relationships/image" Target="../media/image6.gif"/><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sustan.edu/SLD" TargetMode="External"/><Relationship Id="rId3" Type="http://schemas.openxmlformats.org/officeDocument/2006/relationships/hyperlink" Target="http://www.csustan.edu/sld/policies.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sustan.edu/upd/crime-statistic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www.csustan.edu/calendar-event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sustan.edu/sld/policies.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risk@csustan.edu"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asibudgetanalyst@csustan.edu" TargetMode="External"/><Relationship Id="rId3" Type="http://schemas.openxmlformats.org/officeDocument/2006/relationships/hyperlink" Target="mailto:swells1@csustan.edu"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sustan.edu/SLD"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suchico.edu/sll/studentOrganizations/parliamentaryProcedures.s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sustan.edu/sld/president-orientation-for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jpeg"/><Relationship Id="rId3"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sustan.edu/sld/polici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10000"/>
                <a:satMod val="130000"/>
                <a:lumMod val="80000"/>
              </a:schemeClr>
              <a:schemeClr val="bg1">
                <a:satMod val="150000"/>
                <a:lumMod val="110000"/>
              </a:schemeClr>
            </a:duotone>
          </a:blip>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z="3000" b="1" dirty="0" smtClean="0"/>
              <a:t>Student club &amp; organization</a:t>
            </a:r>
            <a:br>
              <a:rPr lang="en-US" sz="3000" b="1" dirty="0" smtClean="0"/>
            </a:br>
            <a:r>
              <a:rPr lang="en-US" sz="3000" b="1" dirty="0" smtClean="0"/>
              <a:t> President &amp; Advisor orientation</a:t>
            </a:r>
            <a:br>
              <a:rPr lang="en-US" sz="3000" b="1" dirty="0" smtClean="0"/>
            </a:br>
            <a:r>
              <a:rPr lang="en-US" sz="3000" b="1" dirty="0" smtClean="0"/>
              <a:t>2015-2016</a:t>
            </a:r>
            <a:endParaRPr lang="en-US" sz="3000" b="1" dirty="0"/>
          </a:p>
        </p:txBody>
      </p:sp>
      <p:sp>
        <p:nvSpPr>
          <p:cNvPr id="5" name="Subtitle 4"/>
          <p:cNvSpPr>
            <a:spLocks noGrp="1"/>
          </p:cNvSpPr>
          <p:nvPr>
            <p:ph type="subTitle" idx="1"/>
          </p:nvPr>
        </p:nvSpPr>
        <p:spPr>
          <a:xfrm>
            <a:off x="779463" y="4724400"/>
            <a:ext cx="7583487" cy="1683777"/>
          </a:xfrm>
        </p:spPr>
        <p:txBody>
          <a:bodyPr>
            <a:normAutofit fontScale="92500" lnSpcReduction="10000"/>
          </a:bodyPr>
          <a:lstStyle/>
          <a:p>
            <a:r>
              <a:rPr lang="en-US" b="1" dirty="0" smtClean="0">
                <a:solidFill>
                  <a:srgbClr val="000000"/>
                </a:solidFill>
              </a:rPr>
              <a:t>Office of Student Leadership &amp; Development</a:t>
            </a:r>
          </a:p>
          <a:p>
            <a:r>
              <a:rPr lang="en-US" b="1" dirty="0" smtClean="0">
                <a:solidFill>
                  <a:srgbClr val="000000"/>
                </a:solidFill>
              </a:rPr>
              <a:t>University Student Union 103</a:t>
            </a:r>
          </a:p>
          <a:p>
            <a:r>
              <a:rPr lang="en-US" b="1" dirty="0" smtClean="0">
                <a:solidFill>
                  <a:srgbClr val="000000"/>
                </a:solidFill>
              </a:rPr>
              <a:t>(209) 667-3778</a:t>
            </a:r>
          </a:p>
          <a:p>
            <a:r>
              <a:rPr lang="en-US" b="1" dirty="0" smtClean="0">
                <a:solidFill>
                  <a:srgbClr val="000000"/>
                </a:solidFill>
                <a:hlinkClick r:id="rId3"/>
              </a:rPr>
              <a:t>SLD@csustan.edu </a:t>
            </a:r>
            <a:r>
              <a:rPr lang="en-US" b="1" dirty="0" smtClean="0">
                <a:solidFill>
                  <a:srgbClr val="000000"/>
                </a:solidFill>
              </a:rPr>
              <a:t>	</a:t>
            </a:r>
          </a:p>
          <a:p>
            <a:r>
              <a:rPr lang="en-US" b="1" dirty="0" smtClean="0">
                <a:solidFill>
                  <a:srgbClr val="000000"/>
                </a:solidFill>
                <a:hlinkClick r:id="rId4"/>
              </a:rPr>
              <a:t>www.csustan.edu/SLD</a:t>
            </a:r>
            <a:r>
              <a:rPr lang="en-US" b="1" dirty="0" smtClean="0">
                <a:solidFill>
                  <a:srgbClr val="000000"/>
                </a:solidFill>
              </a:rPr>
              <a:t> </a:t>
            </a:r>
          </a:p>
          <a:p>
            <a:r>
              <a:rPr lang="en-US" b="1" dirty="0" smtClean="0">
                <a:solidFill>
                  <a:srgbClr val="000000"/>
                </a:solidFill>
              </a:rPr>
              <a:t>*In order for all links to work you must play this as a slide show.*</a:t>
            </a:r>
          </a:p>
          <a:p>
            <a:endParaRPr lang="en-US" b="1" dirty="0" smtClean="0"/>
          </a:p>
        </p:txBody>
      </p:sp>
      <p:pic>
        <p:nvPicPr>
          <p:cNvPr id="7" name="Picture Placeholder 6" descr="seal_monochrome.gif"/>
          <p:cNvPicPr>
            <a:picLocks noGrp="1" noChangeAspect="1"/>
          </p:cNvPicPr>
          <p:nvPr>
            <p:ph type="pic" sz="quarter" idx="13"/>
          </p:nvPr>
        </p:nvPicPr>
        <p:blipFill>
          <a:blip r:embed="rId5"/>
          <a:srcRect t="1684" b="1684"/>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How we communicate with you</a:t>
            </a:r>
            <a:endParaRPr lang="en-US" sz="3000" dirty="0"/>
          </a:p>
        </p:txBody>
      </p:sp>
      <p:sp>
        <p:nvSpPr>
          <p:cNvPr id="3" name="Content Placeholder 2"/>
          <p:cNvSpPr>
            <a:spLocks noGrp="1"/>
          </p:cNvSpPr>
          <p:nvPr>
            <p:ph idx="1"/>
          </p:nvPr>
        </p:nvSpPr>
        <p:spPr>
          <a:xfrm>
            <a:off x="779463" y="1828800"/>
            <a:ext cx="7583488" cy="5029200"/>
          </a:xfrm>
        </p:spPr>
        <p:txBody>
          <a:bodyPr>
            <a:normAutofit/>
          </a:bodyPr>
          <a:lstStyle/>
          <a:p>
            <a:r>
              <a:rPr lang="en-US" dirty="0" smtClean="0">
                <a:solidFill>
                  <a:srgbClr val="000000"/>
                </a:solidFill>
              </a:rPr>
              <a:t>E-mail messages to your Student Club or Organization President and Advisor</a:t>
            </a:r>
          </a:p>
          <a:p>
            <a:r>
              <a:rPr lang="en-US" dirty="0" smtClean="0">
                <a:solidFill>
                  <a:srgbClr val="000000"/>
                </a:solidFill>
              </a:rPr>
              <a:t>Stan Sync</a:t>
            </a:r>
          </a:p>
          <a:p>
            <a:r>
              <a:rPr lang="en-US" dirty="0" smtClean="0">
                <a:solidFill>
                  <a:srgbClr val="000000"/>
                </a:solidFill>
              </a:rPr>
              <a:t>Notices in your club or organization mailbox, located in the SLD office, UU103</a:t>
            </a:r>
          </a:p>
          <a:p>
            <a:r>
              <a:rPr lang="en-US" dirty="0" smtClean="0">
                <a:solidFill>
                  <a:srgbClr val="000000"/>
                </a:solidFill>
              </a:rPr>
              <a:t>SLD website </a:t>
            </a:r>
            <a:r>
              <a:rPr lang="en-US" dirty="0" smtClean="0">
                <a:solidFill>
                  <a:srgbClr val="000000"/>
                </a:solidFill>
                <a:hlinkClick r:id="rId2"/>
              </a:rPr>
              <a:t>www.csustan.edu/SLD</a:t>
            </a:r>
            <a:endParaRPr lang="en-US" dirty="0" smtClean="0">
              <a:solidFill>
                <a:srgbClr val="000000"/>
              </a:solidFill>
            </a:endParaRPr>
          </a:p>
          <a:p>
            <a:r>
              <a:rPr lang="en-US" dirty="0" smtClean="0">
                <a:solidFill>
                  <a:srgbClr val="000000"/>
                </a:solidFill>
              </a:rPr>
              <a:t>Student Club &amp; Organization Handbook’s are located on the SLD </a:t>
            </a:r>
            <a:r>
              <a:rPr lang="en-US" dirty="0">
                <a:solidFill>
                  <a:srgbClr val="000000"/>
                </a:solidFill>
              </a:rPr>
              <a:t>website at </a:t>
            </a:r>
            <a:r>
              <a:rPr lang="en-US" dirty="0">
                <a:solidFill>
                  <a:srgbClr val="000000"/>
                </a:solidFill>
                <a:hlinkClick r:id="rId3"/>
              </a:rPr>
              <a:t>http://www.csustan.edu/sld/</a:t>
            </a:r>
            <a:r>
              <a:rPr lang="en-US" dirty="0" smtClean="0">
                <a:solidFill>
                  <a:srgbClr val="000000"/>
                </a:solidFill>
                <a:hlinkClick r:id="rId3"/>
              </a:rPr>
              <a:t>policies.html</a:t>
            </a:r>
            <a:r>
              <a:rPr lang="en-US" dirty="0" smtClean="0">
                <a:solidFill>
                  <a:srgbClr val="000000"/>
                </a:solidFill>
              </a:rPr>
              <a:t> </a:t>
            </a:r>
            <a:endParaRPr lang="en-US"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Campus Security Authority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solidFill>
                  <a:schemeClr val="tx2">
                    <a:lumMod val="10000"/>
                  </a:schemeClr>
                </a:solidFill>
              </a:rPr>
              <a:t>Campus Security Authorities are required to report certain criminal offenses as outlined by federal law; specifically the “Jeanne </a:t>
            </a:r>
            <a:r>
              <a:rPr lang="en-US" dirty="0" err="1" smtClean="0">
                <a:solidFill>
                  <a:schemeClr val="tx2">
                    <a:lumMod val="10000"/>
                  </a:schemeClr>
                </a:solidFill>
              </a:rPr>
              <a:t>Clery</a:t>
            </a:r>
            <a:r>
              <a:rPr lang="en-US" dirty="0" smtClean="0">
                <a:solidFill>
                  <a:schemeClr val="tx2">
                    <a:lumMod val="10000"/>
                  </a:schemeClr>
                </a:solidFill>
              </a:rPr>
              <a:t> Disclosure of Campus Security Policy and Crime Statistics Act (</a:t>
            </a:r>
            <a:r>
              <a:rPr lang="en-US" dirty="0" err="1" smtClean="0">
                <a:solidFill>
                  <a:schemeClr val="tx2">
                    <a:lumMod val="10000"/>
                  </a:schemeClr>
                </a:solidFill>
              </a:rPr>
              <a:t>Clery</a:t>
            </a:r>
            <a:r>
              <a:rPr lang="en-US" dirty="0" smtClean="0">
                <a:solidFill>
                  <a:schemeClr val="tx2">
                    <a:lumMod val="10000"/>
                  </a:schemeClr>
                </a:solidFill>
              </a:rPr>
              <a:t> Act).</a:t>
            </a:r>
          </a:p>
          <a:p>
            <a:pPr marL="0" indent="0">
              <a:buNone/>
            </a:pPr>
            <a:r>
              <a:rPr lang="en-US" dirty="0" smtClean="0">
                <a:solidFill>
                  <a:schemeClr val="tx2">
                    <a:lumMod val="10000"/>
                  </a:schemeClr>
                </a:solidFill>
              </a:rPr>
              <a:t>*If someone has significant responsibility for student and campus activities, he or she is a campus security authority (i.e. Presidents and Advisors)</a:t>
            </a:r>
          </a:p>
          <a:p>
            <a:pPr marL="0" indent="0">
              <a:buNone/>
            </a:pPr>
            <a:r>
              <a:rPr lang="en-US" dirty="0" smtClean="0">
                <a:solidFill>
                  <a:schemeClr val="tx2">
                    <a:lumMod val="10000"/>
                  </a:schemeClr>
                </a:solidFill>
              </a:rPr>
              <a:t>*The function of a campus security authority is to report to CSU Stanislaus University Police Department, those allegations of </a:t>
            </a:r>
            <a:r>
              <a:rPr lang="en-US" i="1" dirty="0" err="1" smtClean="0">
                <a:solidFill>
                  <a:schemeClr val="tx2">
                    <a:lumMod val="10000"/>
                  </a:schemeClr>
                </a:solidFill>
              </a:rPr>
              <a:t>Clery</a:t>
            </a:r>
            <a:r>
              <a:rPr lang="en-US" i="1" dirty="0" smtClean="0">
                <a:solidFill>
                  <a:schemeClr val="tx2">
                    <a:lumMod val="10000"/>
                  </a:schemeClr>
                </a:solidFill>
              </a:rPr>
              <a:t> Act </a:t>
            </a:r>
            <a:r>
              <a:rPr lang="en-US" dirty="0" smtClean="0">
                <a:solidFill>
                  <a:schemeClr val="tx2">
                    <a:lumMod val="10000"/>
                  </a:schemeClr>
                </a:solidFill>
              </a:rPr>
              <a:t>crimes that he/she concludes were made in good faith. </a:t>
            </a:r>
            <a:endParaRPr lang="en-US" dirty="0">
              <a:solidFill>
                <a:schemeClr val="tx2">
                  <a:lumMod val="10000"/>
                </a:schemeClr>
              </a:solidFill>
            </a:endParaRPr>
          </a:p>
        </p:txBody>
      </p:sp>
    </p:spTree>
    <p:extLst>
      <p:ext uri="{BB962C8B-B14F-4D97-AF65-F5344CB8AC3E}">
        <p14:creationId xmlns:p14="http://schemas.microsoft.com/office/powerpoint/2010/main" val="3139151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CSA Continued</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b="1" u="sng" dirty="0" smtClean="0">
                <a:solidFill>
                  <a:schemeClr val="tx2">
                    <a:lumMod val="10000"/>
                  </a:schemeClr>
                </a:solidFill>
              </a:rPr>
              <a:t>What a CSA is not</a:t>
            </a:r>
          </a:p>
          <a:p>
            <a:pPr marL="0" indent="0">
              <a:buNone/>
            </a:pPr>
            <a:r>
              <a:rPr lang="en-US" dirty="0" smtClean="0">
                <a:solidFill>
                  <a:schemeClr val="tx2">
                    <a:lumMod val="10000"/>
                  </a:schemeClr>
                </a:solidFill>
              </a:rPr>
              <a:t>*Not responsible for determining authoritatively whether a crime took place</a:t>
            </a:r>
          </a:p>
          <a:p>
            <a:pPr marL="0" indent="0">
              <a:buNone/>
            </a:pPr>
            <a:r>
              <a:rPr lang="en-US" dirty="0" smtClean="0">
                <a:solidFill>
                  <a:schemeClr val="tx2">
                    <a:lumMod val="10000"/>
                  </a:schemeClr>
                </a:solidFill>
              </a:rPr>
              <a:t>*Not responsible to try and convince a victim to contact law enforcement if the victim chooses not to do so. </a:t>
            </a:r>
            <a:endParaRPr lang="en-US" dirty="0">
              <a:solidFill>
                <a:schemeClr val="tx2">
                  <a:lumMod val="10000"/>
                </a:schemeClr>
              </a:solidFill>
            </a:endParaRPr>
          </a:p>
          <a:p>
            <a:pPr marL="0" indent="0">
              <a:buNone/>
            </a:pPr>
            <a:r>
              <a:rPr lang="en-US" dirty="0" smtClean="0">
                <a:solidFill>
                  <a:schemeClr val="tx2">
                    <a:lumMod val="10000"/>
                  </a:schemeClr>
                </a:solidFill>
              </a:rPr>
              <a:t>*It is simply your duty to inform UPD  what the crime was and where it took place. </a:t>
            </a:r>
          </a:p>
          <a:p>
            <a:pPr marL="0" indent="0">
              <a:buNone/>
            </a:pPr>
            <a:r>
              <a:rPr lang="en-US" dirty="0" smtClean="0">
                <a:solidFill>
                  <a:schemeClr val="tx2">
                    <a:lumMod val="10000"/>
                  </a:schemeClr>
                </a:solidFill>
              </a:rPr>
              <a:t>For more information</a:t>
            </a:r>
            <a:r>
              <a:rPr lang="en-US" dirty="0">
                <a:solidFill>
                  <a:schemeClr val="tx2">
                    <a:lumMod val="10000"/>
                  </a:schemeClr>
                </a:solidFill>
              </a:rPr>
              <a:t>, visit: </a:t>
            </a:r>
            <a:r>
              <a:rPr lang="en-US" dirty="0">
                <a:hlinkClick r:id="rId2"/>
              </a:rPr>
              <a:t>https://www.csustan.edu/upd/crime-</a:t>
            </a:r>
            <a:r>
              <a:rPr lang="en-US" dirty="0" smtClean="0">
                <a:hlinkClick r:id="rId2"/>
              </a:rPr>
              <a:t>statistics</a:t>
            </a:r>
            <a:r>
              <a:rPr lang="en-US" dirty="0" smtClean="0"/>
              <a:t> </a:t>
            </a:r>
            <a:endParaRPr lang="en-US" dirty="0"/>
          </a:p>
        </p:txBody>
      </p:sp>
    </p:spTree>
    <p:extLst>
      <p:ext uri="{BB962C8B-B14F-4D97-AF65-F5344CB8AC3E}">
        <p14:creationId xmlns:p14="http://schemas.microsoft.com/office/powerpoint/2010/main" val="868213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73049"/>
            <a:ext cx="3962400" cy="869951"/>
          </a:xfrm>
        </p:spPr>
        <p:txBody>
          <a:bodyPr/>
          <a:lstStyle/>
          <a:p>
            <a:r>
              <a:rPr lang="en-US" dirty="0" smtClean="0"/>
              <a:t>Mailboxes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000000"/>
                </a:solidFill>
              </a:rPr>
              <a:t>Upon chartering, your group is assigned a mailbox in the SLD office</a:t>
            </a:r>
          </a:p>
          <a:p>
            <a:r>
              <a:rPr lang="en-US" b="1" dirty="0" smtClean="0">
                <a:solidFill>
                  <a:srgbClr val="000000"/>
                </a:solidFill>
              </a:rPr>
              <a:t>You must check your mailbox on a regular basis so you don’t miss important business or announcements. </a:t>
            </a:r>
            <a:r>
              <a:rPr lang="en-US" u="sng" dirty="0" smtClean="0">
                <a:solidFill>
                  <a:srgbClr val="000000"/>
                </a:solidFill>
              </a:rPr>
              <a:t>Mail will be thrown away if not picked up every two weeks</a:t>
            </a:r>
          </a:p>
          <a:p>
            <a:r>
              <a:rPr lang="en-US" dirty="0" smtClean="0">
                <a:solidFill>
                  <a:srgbClr val="000000"/>
                </a:solidFill>
              </a:rPr>
              <a:t>Mailing Address Format:</a:t>
            </a:r>
          </a:p>
          <a:p>
            <a:pPr algn="ctr">
              <a:buNone/>
            </a:pPr>
            <a:r>
              <a:rPr lang="en-US" i="1" dirty="0" smtClean="0">
                <a:solidFill>
                  <a:srgbClr val="000000"/>
                </a:solidFill>
              </a:rPr>
              <a:t>Name of Your Organization</a:t>
            </a:r>
          </a:p>
          <a:p>
            <a:pPr algn="ctr">
              <a:buNone/>
            </a:pPr>
            <a:r>
              <a:rPr lang="en-US" dirty="0" smtClean="0">
                <a:solidFill>
                  <a:srgbClr val="000000"/>
                </a:solidFill>
              </a:rPr>
              <a:t>Student Leadership &amp; Development, UU103</a:t>
            </a:r>
          </a:p>
          <a:p>
            <a:pPr algn="ctr">
              <a:buNone/>
            </a:pPr>
            <a:r>
              <a:rPr lang="en-US" dirty="0" smtClean="0">
                <a:solidFill>
                  <a:srgbClr val="000000"/>
                </a:solidFill>
              </a:rPr>
              <a:t>CSU</a:t>
            </a:r>
            <a:r>
              <a:rPr lang="en-US" dirty="0">
                <a:solidFill>
                  <a:srgbClr val="000000"/>
                </a:solidFill>
              </a:rPr>
              <a:t> </a:t>
            </a:r>
            <a:r>
              <a:rPr lang="en-US" dirty="0" smtClean="0">
                <a:solidFill>
                  <a:srgbClr val="000000"/>
                </a:solidFill>
              </a:rPr>
              <a:t>Stanislaus</a:t>
            </a:r>
          </a:p>
          <a:p>
            <a:pPr algn="ctr">
              <a:buNone/>
            </a:pPr>
            <a:r>
              <a:rPr lang="en-US" dirty="0" smtClean="0">
                <a:solidFill>
                  <a:srgbClr val="000000"/>
                </a:solidFill>
              </a:rPr>
              <a:t>One University Circle</a:t>
            </a:r>
          </a:p>
          <a:p>
            <a:pPr algn="ctr">
              <a:buNone/>
            </a:pPr>
            <a:r>
              <a:rPr lang="en-US" dirty="0" smtClean="0">
                <a:solidFill>
                  <a:srgbClr val="000000"/>
                </a:solidFill>
              </a:rPr>
              <a:t>Turlock, CA 95382</a:t>
            </a:r>
          </a:p>
          <a:p>
            <a:endParaRPr lang="en-US" dirty="0">
              <a:solidFill>
                <a:srgbClr val="000000"/>
              </a:solidFill>
            </a:endParaRPr>
          </a:p>
        </p:txBody>
      </p:sp>
      <p:pic>
        <p:nvPicPr>
          <p:cNvPr id="5" name="Picture 4" descr="pho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2875" y="1762125"/>
            <a:ext cx="4343400" cy="32575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effectLst/>
              </a:rPr>
              <a:t>Use of the University Name</a:t>
            </a:r>
            <a:br>
              <a:rPr lang="en-US" sz="2800" dirty="0">
                <a:effectLst/>
              </a:rPr>
            </a:br>
            <a:r>
              <a:rPr lang="en-US" sz="2800" dirty="0" smtClean="0">
                <a:effectLst/>
              </a:rPr>
              <a:t> by a </a:t>
            </a:r>
            <a:r>
              <a:rPr lang="en-US" sz="2800" dirty="0" smtClean="0"/>
              <a:t>student club or organization</a:t>
            </a:r>
            <a:endParaRPr lang="en-US" sz="2800" dirty="0"/>
          </a:p>
        </p:txBody>
      </p:sp>
      <p:sp>
        <p:nvSpPr>
          <p:cNvPr id="3" name="Content Placeholder 2"/>
          <p:cNvSpPr>
            <a:spLocks noGrp="1"/>
          </p:cNvSpPr>
          <p:nvPr>
            <p:ph idx="1"/>
          </p:nvPr>
        </p:nvSpPr>
        <p:spPr/>
        <p:txBody>
          <a:bodyPr>
            <a:normAutofit/>
          </a:bodyPr>
          <a:lstStyle/>
          <a:p>
            <a:r>
              <a:rPr lang="en-US" dirty="0" smtClean="0">
                <a:solidFill>
                  <a:srgbClr val="000000"/>
                </a:solidFill>
                <a:effectLst/>
              </a:rPr>
              <a:t>Use </a:t>
            </a:r>
            <a:r>
              <a:rPr lang="en-US" dirty="0">
                <a:solidFill>
                  <a:srgbClr val="000000"/>
                </a:solidFill>
                <a:effectLst/>
              </a:rPr>
              <a:t>of the University name within an </a:t>
            </a:r>
            <a:r>
              <a:rPr lang="en-US" dirty="0" smtClean="0">
                <a:solidFill>
                  <a:srgbClr val="000000"/>
                </a:solidFill>
                <a:effectLst/>
              </a:rPr>
              <a:t>organization’s </a:t>
            </a:r>
            <a:r>
              <a:rPr lang="en-US" dirty="0">
                <a:solidFill>
                  <a:srgbClr val="000000"/>
                </a:solidFill>
                <a:effectLst/>
              </a:rPr>
              <a:t>name is not permitted. Recognized organizations are permitted to use the name of California State University, </a:t>
            </a:r>
            <a:r>
              <a:rPr lang="en-US" dirty="0" smtClean="0">
                <a:solidFill>
                  <a:srgbClr val="000000"/>
                </a:solidFill>
                <a:effectLst/>
              </a:rPr>
              <a:t>Stanislaus </a:t>
            </a:r>
            <a:r>
              <a:rPr lang="en-US" dirty="0">
                <a:solidFill>
                  <a:srgbClr val="000000"/>
                </a:solidFill>
                <a:effectLst/>
              </a:rPr>
              <a:t>or </a:t>
            </a:r>
            <a:r>
              <a:rPr lang="en-US" dirty="0" smtClean="0">
                <a:solidFill>
                  <a:srgbClr val="000000"/>
                </a:solidFill>
                <a:effectLst/>
              </a:rPr>
              <a:t>Stan </a:t>
            </a:r>
            <a:r>
              <a:rPr lang="en-US" dirty="0">
                <a:solidFill>
                  <a:srgbClr val="000000"/>
                </a:solidFill>
                <a:effectLst/>
              </a:rPr>
              <a:t>State only as a means of identifying the location of the organization. Such use should not imply University sponsorship or that the organization is an official agent of the University. Thus, the </a:t>
            </a:r>
            <a:r>
              <a:rPr lang="en-US" dirty="0" smtClean="0">
                <a:solidFill>
                  <a:srgbClr val="000000"/>
                </a:solidFill>
                <a:effectLst/>
              </a:rPr>
              <a:t>“Pottery Club of Stan </a:t>
            </a:r>
            <a:r>
              <a:rPr lang="en-US" dirty="0">
                <a:solidFill>
                  <a:srgbClr val="000000"/>
                </a:solidFill>
                <a:effectLst/>
              </a:rPr>
              <a:t>State“ would be correct, but the “</a:t>
            </a:r>
            <a:r>
              <a:rPr lang="en-US" dirty="0" smtClean="0">
                <a:solidFill>
                  <a:srgbClr val="000000"/>
                </a:solidFill>
                <a:effectLst/>
              </a:rPr>
              <a:t>Stan </a:t>
            </a:r>
            <a:r>
              <a:rPr lang="en-US" dirty="0">
                <a:solidFill>
                  <a:srgbClr val="000000"/>
                </a:solidFill>
                <a:effectLst/>
              </a:rPr>
              <a:t>State </a:t>
            </a:r>
            <a:r>
              <a:rPr lang="en-US" dirty="0" smtClean="0">
                <a:solidFill>
                  <a:srgbClr val="000000"/>
                </a:solidFill>
                <a:effectLst/>
              </a:rPr>
              <a:t>Pottery Club” </a:t>
            </a:r>
            <a:r>
              <a:rPr lang="en-US" dirty="0">
                <a:solidFill>
                  <a:srgbClr val="000000"/>
                </a:solidFill>
                <a:effectLst/>
              </a:rPr>
              <a:t>would be incorrect </a:t>
            </a:r>
            <a:endParaRPr lang="en-US" dirty="0" smtClean="0">
              <a:solidFill>
                <a:srgbClr val="000000"/>
              </a:solidFill>
              <a:effectLst/>
            </a:endParaRPr>
          </a:p>
          <a:p>
            <a:endParaRPr lang="en-US" dirty="0">
              <a:solidFill>
                <a:srgbClr val="000000"/>
              </a:solidFill>
              <a:effectLst/>
            </a:endParaRPr>
          </a:p>
        </p:txBody>
      </p:sp>
    </p:spTree>
    <p:extLst>
      <p:ext uri="{BB962C8B-B14F-4D97-AF65-F5344CB8AC3E}">
        <p14:creationId xmlns:p14="http://schemas.microsoft.com/office/powerpoint/2010/main" val="16935130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Charter process</a:t>
            </a:r>
            <a:endParaRPr lang="en-US" dirty="0"/>
          </a:p>
        </p:txBody>
      </p:sp>
      <p:sp>
        <p:nvSpPr>
          <p:cNvPr id="3" name="Content Placeholder 2"/>
          <p:cNvSpPr>
            <a:spLocks noGrp="1"/>
          </p:cNvSpPr>
          <p:nvPr>
            <p:ph idx="1"/>
          </p:nvPr>
        </p:nvSpPr>
        <p:spPr>
          <a:xfrm>
            <a:off x="265176" y="1490472"/>
            <a:ext cx="8650224" cy="5367528"/>
          </a:xfrm>
        </p:spPr>
        <p:txBody>
          <a:bodyPr>
            <a:normAutofit/>
          </a:bodyPr>
          <a:lstStyle/>
          <a:p>
            <a:r>
              <a:rPr lang="en-US" sz="1800" dirty="0" smtClean="0">
                <a:solidFill>
                  <a:srgbClr val="000000"/>
                </a:solidFill>
              </a:rPr>
              <a:t>Upon successful completion of the Orientation, you will receive a link to Stan Sync to begin the chartering process.  Please have the following information ready: Email addresses, student ID #, mailing address and phone number for ALL your officers.  Also, have a draft of your constitution ready to be uploaded.  Email addresses of all your current members so they can be sent a link to join the Stan Sync page.</a:t>
            </a:r>
          </a:p>
          <a:p>
            <a:r>
              <a:rPr lang="en-US" sz="1800" dirty="0" smtClean="0">
                <a:solidFill>
                  <a:srgbClr val="000000"/>
                </a:solidFill>
              </a:rPr>
              <a:t>Upon completion of your charter application, you will be contacted by your SLD advisor for a one-on-one meeting.</a:t>
            </a:r>
          </a:p>
          <a:p>
            <a:r>
              <a:rPr lang="en-US" sz="1800" u="sng" dirty="0" smtClean="0">
                <a:solidFill>
                  <a:srgbClr val="000000"/>
                </a:solidFill>
              </a:rPr>
              <a:t>Mandatory Training</a:t>
            </a:r>
            <a:r>
              <a:rPr lang="en-US" sz="1800" dirty="0" smtClean="0">
                <a:solidFill>
                  <a:srgbClr val="000000"/>
                </a:solidFill>
              </a:rPr>
              <a:t>: Treasurers must complete </a:t>
            </a:r>
            <a:r>
              <a:rPr lang="en-US" sz="1800" u="sng" dirty="0" smtClean="0">
                <a:solidFill>
                  <a:srgbClr val="000000"/>
                </a:solidFill>
              </a:rPr>
              <a:t>in person </a:t>
            </a:r>
            <a:r>
              <a:rPr lang="en-US" sz="1800" dirty="0" smtClean="0">
                <a:solidFill>
                  <a:srgbClr val="000000"/>
                </a:solidFill>
              </a:rPr>
              <a:t>Treasurer Training set up by the ASI Budget Analyst. </a:t>
            </a:r>
          </a:p>
          <a:p>
            <a:r>
              <a:rPr lang="en-US" sz="1800" dirty="0" smtClean="0">
                <a:solidFill>
                  <a:srgbClr val="000000"/>
                </a:solidFill>
              </a:rPr>
              <a:t>Student Event Coordinator must complete online training.  The link will be provided through Stan Sync once the chartering process has been completed. </a:t>
            </a:r>
          </a:p>
          <a:p>
            <a:r>
              <a:rPr lang="en-US" sz="1800" dirty="0" smtClean="0">
                <a:solidFill>
                  <a:srgbClr val="000000"/>
                </a:solidFill>
              </a:rPr>
              <a:t>You will be contacted via email if additional information is needed.</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Charter process continued</a:t>
            </a:r>
            <a:endParaRPr lang="en-US" dirty="0"/>
          </a:p>
        </p:txBody>
      </p:sp>
      <p:sp>
        <p:nvSpPr>
          <p:cNvPr id="3" name="Content Placeholder 2"/>
          <p:cNvSpPr>
            <a:spLocks noGrp="1"/>
          </p:cNvSpPr>
          <p:nvPr>
            <p:ph idx="1"/>
          </p:nvPr>
        </p:nvSpPr>
        <p:spPr/>
        <p:txBody>
          <a:bodyPr>
            <a:normAutofit fontScale="92500"/>
          </a:bodyPr>
          <a:lstStyle/>
          <a:p>
            <a:r>
              <a:rPr lang="en-US" dirty="0">
                <a:solidFill>
                  <a:srgbClr val="000000"/>
                </a:solidFill>
              </a:rPr>
              <a:t>Charter Applications are good through an academic yearly basis.</a:t>
            </a:r>
          </a:p>
          <a:p>
            <a:r>
              <a:rPr lang="en-US" b="1" dirty="0">
                <a:solidFill>
                  <a:srgbClr val="000000"/>
                </a:solidFill>
              </a:rPr>
              <a:t>Please note: Meeting, Event, &amp; Activity requests will not be approved until the charter application is complete. </a:t>
            </a:r>
            <a:endParaRPr lang="en-US" u="sng" dirty="0" smtClean="0">
              <a:solidFill>
                <a:srgbClr val="000000"/>
              </a:solidFill>
            </a:endParaRPr>
          </a:p>
          <a:p>
            <a:r>
              <a:rPr lang="en-US" u="sng" dirty="0" smtClean="0">
                <a:solidFill>
                  <a:srgbClr val="000000"/>
                </a:solidFill>
              </a:rPr>
              <a:t>Mandatory Training for Officers and New Members: </a:t>
            </a:r>
            <a:r>
              <a:rPr lang="en-US" dirty="0" smtClean="0">
                <a:solidFill>
                  <a:srgbClr val="000000"/>
                </a:solidFill>
              </a:rPr>
              <a:t>In order to comply with CSU system wide requirements, all student organization officers and new members must complete at least one Alcohol Education workshop and one Title IX workshop.  The list of available in person workshops and/or online workshop links can be found on the Stan Sync.  </a:t>
            </a:r>
          </a:p>
          <a:p>
            <a:pPr marL="0" indent="0">
              <a:buNone/>
            </a:pPr>
            <a:endParaRPr lang="en-US" u="sng" dirty="0">
              <a:solidFill>
                <a:srgbClr val="000000"/>
              </a:solidFill>
            </a:endParaRPr>
          </a:p>
          <a:p>
            <a:endParaRPr lang="en-US" dirty="0"/>
          </a:p>
        </p:txBody>
      </p:sp>
    </p:spTree>
    <p:extLst>
      <p:ext uri="{BB962C8B-B14F-4D97-AF65-F5344CB8AC3E}">
        <p14:creationId xmlns:p14="http://schemas.microsoft.com/office/powerpoint/2010/main" val="3173213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smtClean="0"/>
              <a:t>New members &amp; officers</a:t>
            </a:r>
            <a:endParaRPr lang="en-US" dirty="0"/>
          </a:p>
        </p:txBody>
      </p:sp>
      <p:sp>
        <p:nvSpPr>
          <p:cNvPr id="3" name="Content Placeholder 2"/>
          <p:cNvSpPr>
            <a:spLocks noGrp="1"/>
          </p:cNvSpPr>
          <p:nvPr>
            <p:ph idx="1"/>
          </p:nvPr>
        </p:nvSpPr>
        <p:spPr>
          <a:xfrm>
            <a:off x="214604" y="1679510"/>
            <a:ext cx="8714792" cy="4198776"/>
          </a:xfrm>
        </p:spPr>
        <p:txBody>
          <a:bodyPr>
            <a:normAutofit lnSpcReduction="10000"/>
          </a:bodyPr>
          <a:lstStyle/>
          <a:p>
            <a:pPr>
              <a:buNone/>
            </a:pPr>
            <a:r>
              <a:rPr lang="en-US" dirty="0" smtClean="0">
                <a:solidFill>
                  <a:srgbClr val="000000"/>
                </a:solidFill>
              </a:rPr>
              <a:t>It is your responsibility as Organization President to keep up to date records with the Office of Student Leadership &amp; Development.</a:t>
            </a:r>
          </a:p>
          <a:p>
            <a:r>
              <a:rPr lang="en-US" dirty="0" smtClean="0">
                <a:solidFill>
                  <a:srgbClr val="000000"/>
                </a:solidFill>
              </a:rPr>
              <a:t>If you recruit New Members after submitting the Charter Application, please request log in information for them to create a Stan Sync account and to acknowledge policies.</a:t>
            </a:r>
          </a:p>
          <a:p>
            <a:r>
              <a:rPr lang="en-US" dirty="0" smtClean="0">
                <a:solidFill>
                  <a:srgbClr val="000000"/>
                </a:solidFill>
              </a:rPr>
              <a:t>If you obtain new Executive Officers after submitting the Charter Application packet, please update that information within Stan Sync 14 days of new officer appointments. Contact our office at 667-3778 if you have further questions.</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Reserving Space on campus</a:t>
            </a:r>
            <a:endParaRPr lang="en-US" dirty="0"/>
          </a:p>
        </p:txBody>
      </p:sp>
      <p:sp>
        <p:nvSpPr>
          <p:cNvPr id="9" name="Content Placeholder 8"/>
          <p:cNvSpPr>
            <a:spLocks noGrp="1"/>
          </p:cNvSpPr>
          <p:nvPr>
            <p:ph idx="1"/>
          </p:nvPr>
        </p:nvSpPr>
        <p:spPr>
          <a:xfrm>
            <a:off x="4572000" y="0"/>
            <a:ext cx="4572000" cy="6858000"/>
          </a:xfrm>
        </p:spPr>
        <p:txBody>
          <a:bodyPr>
            <a:normAutofit fontScale="92500" lnSpcReduction="10000"/>
          </a:bodyPr>
          <a:lstStyle/>
          <a:p>
            <a:pPr>
              <a:buNone/>
            </a:pPr>
            <a:r>
              <a:rPr lang="en-US" dirty="0" smtClean="0">
                <a:solidFill>
                  <a:srgbClr val="000000"/>
                </a:solidFill>
                <a:effectLst/>
              </a:rPr>
              <a:t>	Your Student Event Coordinator will need to create all event requests through Stan Sync. </a:t>
            </a:r>
          </a:p>
          <a:p>
            <a:pPr algn="ctr">
              <a:buNone/>
            </a:pPr>
            <a:r>
              <a:rPr lang="en-US" b="1" u="sng" dirty="0" smtClean="0">
                <a:solidFill>
                  <a:schemeClr val="tx2">
                    <a:lumMod val="10000"/>
                  </a:schemeClr>
                </a:solidFill>
                <a:effectLst/>
              </a:rPr>
              <a:t>SAFE Meetings</a:t>
            </a:r>
          </a:p>
          <a:p>
            <a:pPr>
              <a:buNone/>
            </a:pPr>
            <a:r>
              <a:rPr lang="en-US" dirty="0" smtClean="0">
                <a:solidFill>
                  <a:schemeClr val="tx2">
                    <a:lumMod val="10000"/>
                  </a:schemeClr>
                </a:solidFill>
                <a:effectLst/>
              </a:rPr>
              <a:t>    Safe and Fun Event (SAFE) Meetings will be held </a:t>
            </a:r>
            <a:r>
              <a:rPr lang="en-US" u="sng" dirty="0" smtClean="0">
                <a:solidFill>
                  <a:schemeClr val="tx2">
                    <a:lumMod val="10000"/>
                  </a:schemeClr>
                </a:solidFill>
                <a:effectLst/>
              </a:rPr>
              <a:t>every Thursday at 9 am</a:t>
            </a:r>
            <a:r>
              <a:rPr lang="en-US" dirty="0" smtClean="0">
                <a:solidFill>
                  <a:schemeClr val="tx2">
                    <a:lumMod val="10000"/>
                  </a:schemeClr>
                </a:solidFill>
                <a:effectLst/>
              </a:rPr>
              <a:t>. This new approach will help assist student organizations with planning events on campus</a:t>
            </a:r>
            <a:r>
              <a:rPr lang="en-US" dirty="0" smtClean="0">
                <a:solidFill>
                  <a:schemeClr val="tx2">
                    <a:lumMod val="10000"/>
                  </a:schemeClr>
                </a:solidFill>
              </a:rPr>
              <a:t>.</a:t>
            </a:r>
          </a:p>
          <a:p>
            <a:pPr>
              <a:buNone/>
            </a:pPr>
            <a:r>
              <a:rPr lang="en-US" dirty="0" smtClean="0">
                <a:solidFill>
                  <a:schemeClr val="tx2">
                    <a:lumMod val="10000"/>
                  </a:schemeClr>
                </a:solidFill>
              </a:rPr>
              <a:t>    Student leaders are encouraged to come </a:t>
            </a:r>
            <a:r>
              <a:rPr lang="en-US" dirty="0">
                <a:solidFill>
                  <a:schemeClr val="tx2">
                    <a:lumMod val="10000"/>
                  </a:schemeClr>
                </a:solidFill>
              </a:rPr>
              <a:t>present/share their event plans/details with this group.  The group will serve as a supplemental advisory group to </a:t>
            </a:r>
            <a:r>
              <a:rPr lang="en-US" dirty="0" smtClean="0">
                <a:solidFill>
                  <a:schemeClr val="tx2">
                    <a:lumMod val="10000"/>
                  </a:schemeClr>
                </a:solidFill>
              </a:rPr>
              <a:t>assist </a:t>
            </a:r>
            <a:r>
              <a:rPr lang="en-US" dirty="0">
                <a:solidFill>
                  <a:schemeClr val="tx2">
                    <a:lumMod val="10000"/>
                  </a:schemeClr>
                </a:solidFill>
              </a:rPr>
              <a:t>with any details that the </a:t>
            </a:r>
            <a:r>
              <a:rPr lang="en-US" dirty="0" smtClean="0">
                <a:solidFill>
                  <a:schemeClr val="tx2">
                    <a:lumMod val="10000"/>
                  </a:schemeClr>
                </a:solidFill>
              </a:rPr>
              <a:t>organization </a:t>
            </a:r>
            <a:r>
              <a:rPr lang="en-US" dirty="0">
                <a:solidFill>
                  <a:schemeClr val="tx2">
                    <a:lumMod val="10000"/>
                  </a:schemeClr>
                </a:solidFill>
              </a:rPr>
              <a:t>will need to account for pertaining to the event.</a:t>
            </a:r>
            <a:endParaRPr lang="en-US" dirty="0" smtClean="0">
              <a:solidFill>
                <a:schemeClr val="tx2">
                  <a:lumMod val="10000"/>
                </a:schemeClr>
              </a:solidFill>
              <a:effectLst/>
            </a:endParaRPr>
          </a:p>
        </p:txBody>
      </p:sp>
      <p:sp>
        <p:nvSpPr>
          <p:cNvPr id="10" name="Text Placeholder 9"/>
          <p:cNvSpPr>
            <a:spLocks noGrp="1"/>
          </p:cNvSpPr>
          <p:nvPr>
            <p:ph type="body" sz="half" idx="2"/>
          </p:nvPr>
        </p:nvSpPr>
        <p:spPr>
          <a:xfrm>
            <a:off x="301752" y="1975104"/>
            <a:ext cx="3962400" cy="4434661"/>
          </a:xfrm>
        </p:spPr>
        <p:txBody>
          <a:bodyPr>
            <a:normAutofit/>
          </a:bodyPr>
          <a:lstStyle/>
          <a:p>
            <a:pPr algn="l">
              <a:lnSpc>
                <a:spcPct val="70000"/>
              </a:lnSpc>
            </a:pPr>
            <a:r>
              <a:rPr lang="en-US" dirty="0" smtClean="0"/>
              <a:t>•Meetings</a:t>
            </a:r>
          </a:p>
          <a:p>
            <a:pPr algn="l">
              <a:lnSpc>
                <a:spcPct val="70000"/>
              </a:lnSpc>
            </a:pPr>
            <a:r>
              <a:rPr lang="en-US" dirty="0" smtClean="0"/>
              <a:t>•Social Events</a:t>
            </a:r>
          </a:p>
          <a:p>
            <a:pPr algn="l">
              <a:lnSpc>
                <a:spcPct val="70000"/>
              </a:lnSpc>
            </a:pPr>
            <a:r>
              <a:rPr lang="en-US" dirty="0" smtClean="0"/>
              <a:t>•Fundraising</a:t>
            </a:r>
          </a:p>
          <a:p>
            <a:pPr algn="l">
              <a:lnSpc>
                <a:spcPct val="70000"/>
              </a:lnSpc>
            </a:pPr>
            <a:r>
              <a:rPr lang="en-US" dirty="0" smtClean="0"/>
              <a:t>•BBQ’s</a:t>
            </a:r>
          </a:p>
          <a:p>
            <a:pPr algn="l">
              <a:lnSpc>
                <a:spcPct val="70000"/>
              </a:lnSpc>
            </a:pPr>
            <a:r>
              <a:rPr lang="en-US" dirty="0" smtClean="0"/>
              <a:t>•Guest Speakers</a:t>
            </a:r>
          </a:p>
          <a:p>
            <a:pPr algn="l">
              <a:lnSpc>
                <a:spcPct val="70000"/>
              </a:lnSpc>
            </a:pPr>
            <a:r>
              <a:rPr lang="en-US" dirty="0" smtClean="0"/>
              <a:t>•Conferences</a:t>
            </a:r>
          </a:p>
          <a:p>
            <a:pPr algn="l">
              <a:lnSpc>
                <a:spcPct val="70000"/>
              </a:lnSpc>
            </a:pPr>
            <a:r>
              <a:rPr lang="en-US" dirty="0" smtClean="0"/>
              <a:t>•Performances</a:t>
            </a:r>
          </a:p>
          <a:p>
            <a:pPr algn="l">
              <a:lnSpc>
                <a:spcPct val="70000"/>
              </a:lnSpc>
            </a:pPr>
            <a:r>
              <a:rPr lang="en-US" dirty="0" smtClean="0"/>
              <a:t>•Tournaments</a:t>
            </a:r>
          </a:p>
          <a:p>
            <a:r>
              <a:rPr lang="en-US" dirty="0" smtClean="0"/>
              <a:t>Only those officers that attend training will have access to make reservations through the Stan Sync system.</a:t>
            </a:r>
          </a:p>
          <a:p>
            <a:pPr algn="l"/>
            <a:r>
              <a:rPr lang="en-US" dirty="0" smtClean="0"/>
              <a:t>To access the Camps Calendar click </a:t>
            </a:r>
            <a:r>
              <a:rPr lang="en-US" dirty="0" smtClean="0">
                <a:hlinkClick r:id="rId2"/>
              </a:rPr>
              <a:t>HERE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Reserving Space on campus continued</a:t>
            </a:r>
            <a:endParaRPr lang="en-US" dirty="0"/>
          </a:p>
        </p:txBody>
      </p:sp>
      <p:sp>
        <p:nvSpPr>
          <p:cNvPr id="3" name="Content Placeholder 2"/>
          <p:cNvSpPr>
            <a:spLocks noGrp="1"/>
          </p:cNvSpPr>
          <p:nvPr>
            <p:ph idx="1"/>
          </p:nvPr>
        </p:nvSpPr>
        <p:spPr/>
        <p:txBody>
          <a:bodyPr>
            <a:normAutofit/>
          </a:bodyPr>
          <a:lstStyle/>
          <a:p>
            <a:r>
              <a:rPr lang="en-US" dirty="0" smtClean="0">
                <a:solidFill>
                  <a:srgbClr val="000000"/>
                </a:solidFill>
              </a:rPr>
              <a:t>Event requests must be </a:t>
            </a:r>
            <a:r>
              <a:rPr lang="en-US" b="1" dirty="0" smtClean="0">
                <a:solidFill>
                  <a:srgbClr val="000000"/>
                </a:solidFill>
              </a:rPr>
              <a:t>made at least three days in advance for meetings or two weeks for events</a:t>
            </a:r>
            <a:r>
              <a:rPr lang="en-US" dirty="0" smtClean="0">
                <a:solidFill>
                  <a:srgbClr val="000000"/>
                </a:solidFill>
              </a:rPr>
              <a:t>. If you have an emergency and need a space right away, please contact your SLD advisor. </a:t>
            </a:r>
          </a:p>
          <a:p>
            <a:r>
              <a:rPr lang="en-US" dirty="0" smtClean="0">
                <a:solidFill>
                  <a:srgbClr val="000000"/>
                </a:solidFill>
              </a:rPr>
              <a:t>All events must be approved through Stan Sync by your SLD Advisor prior to space being confirmed by the 25 Live Staff Scheduler.</a:t>
            </a:r>
          </a:p>
          <a:p>
            <a:pPr marL="0" indent="0" algn="ctr">
              <a:buNone/>
            </a:pPr>
            <a:r>
              <a:rPr lang="en-US" b="1" dirty="0" smtClean="0">
                <a:solidFill>
                  <a:srgbClr val="000000"/>
                </a:solidFill>
              </a:rPr>
              <a:t>For Stan Sync issues or concerns, contact your SLD advisor at 209-667-3778.</a:t>
            </a:r>
            <a:endParaRPr lang="en-US" b="1"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orientation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000000"/>
                </a:solidFill>
              </a:rPr>
              <a:t>Provide information about campus based services and departments</a:t>
            </a:r>
          </a:p>
          <a:p>
            <a:r>
              <a:rPr lang="en-US" dirty="0" smtClean="0">
                <a:solidFill>
                  <a:srgbClr val="000000"/>
                </a:solidFill>
              </a:rPr>
              <a:t>Introduce you to the programs and services of the Office of Student Leadership &amp; Development</a:t>
            </a:r>
          </a:p>
          <a:p>
            <a:r>
              <a:rPr lang="en-US" dirty="0" smtClean="0">
                <a:solidFill>
                  <a:srgbClr val="000000"/>
                </a:solidFill>
              </a:rPr>
              <a:t>Inform you of the privileges and responsibilities of a registered student organization and of a student leader</a:t>
            </a:r>
          </a:p>
          <a:p>
            <a:r>
              <a:rPr lang="en-US" dirty="0" smtClean="0">
                <a:solidFill>
                  <a:srgbClr val="000000"/>
                </a:solidFill>
              </a:rPr>
              <a:t>Identify resources to assist your organization in program planning and operation</a:t>
            </a:r>
          </a:p>
          <a:p>
            <a:pPr algn="ctr">
              <a:buNone/>
            </a:pPr>
            <a:r>
              <a:rPr lang="en-US" b="1" dirty="0" smtClean="0">
                <a:solidFill>
                  <a:srgbClr val="000000"/>
                </a:solidFill>
              </a:rPr>
              <a:t>You will receive a link at the end of this training to begin the training for Stan Sync, which includes your charter application.</a:t>
            </a:r>
            <a:endParaRPr lang="en-US" b="1"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permit process</a:t>
            </a:r>
            <a:endParaRPr lang="en-US" dirty="0"/>
          </a:p>
        </p:txBody>
      </p:sp>
      <p:sp>
        <p:nvSpPr>
          <p:cNvPr id="3" name="TextBox 2"/>
          <p:cNvSpPr txBox="1"/>
          <p:nvPr/>
        </p:nvSpPr>
        <p:spPr>
          <a:xfrm>
            <a:off x="685800" y="1600200"/>
            <a:ext cx="7848600" cy="5909310"/>
          </a:xfrm>
          <a:prstGeom prst="rect">
            <a:avLst/>
          </a:prstGeom>
          <a:noFill/>
        </p:spPr>
        <p:txBody>
          <a:bodyPr wrap="square" rtlCol="0">
            <a:spAutoFit/>
          </a:bodyPr>
          <a:lstStyle/>
          <a:p>
            <a:pPr algn="ctr"/>
            <a:r>
              <a:rPr lang="en-US" sz="2400" b="1" u="sng" dirty="0" smtClean="0">
                <a:solidFill>
                  <a:srgbClr val="1E1C11"/>
                </a:solidFill>
              </a:rPr>
              <a:t>2015-2016</a:t>
            </a:r>
          </a:p>
          <a:p>
            <a:endParaRPr lang="en-US" sz="2400" dirty="0">
              <a:solidFill>
                <a:srgbClr val="1E1C11"/>
              </a:solidFill>
            </a:endParaRPr>
          </a:p>
          <a:p>
            <a:pPr marL="285750" indent="-285750">
              <a:buFont typeface="Arial"/>
              <a:buChar char="•"/>
            </a:pPr>
            <a:r>
              <a:rPr lang="en-US" sz="2400" dirty="0" smtClean="0">
                <a:solidFill>
                  <a:srgbClr val="1E1C11"/>
                </a:solidFill>
              </a:rPr>
              <a:t>Temporary Food Permits (TFP) are offered FREE OF COST.  However, Student </a:t>
            </a:r>
            <a:r>
              <a:rPr lang="en-US" sz="2400" dirty="0">
                <a:solidFill>
                  <a:srgbClr val="1E1C11"/>
                </a:solidFill>
              </a:rPr>
              <a:t>O</a:t>
            </a:r>
            <a:r>
              <a:rPr lang="en-US" sz="2400" dirty="0" smtClean="0">
                <a:solidFill>
                  <a:srgbClr val="1E1C11"/>
                </a:solidFill>
              </a:rPr>
              <a:t>rganizations are only allowed a maximum number of 4 TFP’s per academic year (August-May), so please plan accordingly. </a:t>
            </a:r>
          </a:p>
          <a:p>
            <a:pPr marL="285750" indent="-285750">
              <a:buFont typeface="Arial"/>
              <a:buChar char="•"/>
            </a:pPr>
            <a:endParaRPr lang="en-US" sz="2400" dirty="0" smtClean="0">
              <a:solidFill>
                <a:srgbClr val="1E1C11"/>
              </a:solidFill>
            </a:endParaRPr>
          </a:p>
          <a:p>
            <a:pPr marL="285750" indent="-285750">
              <a:buFont typeface="Arial"/>
              <a:buChar char="•"/>
            </a:pPr>
            <a:r>
              <a:rPr lang="en-US" sz="2400" dirty="0" smtClean="0">
                <a:solidFill>
                  <a:srgbClr val="1E1C11"/>
                </a:solidFill>
              </a:rPr>
              <a:t>All TFP’s must be submitted through your reservation request in Stan Sync </a:t>
            </a:r>
            <a:r>
              <a:rPr lang="en-US" sz="2400" b="1" dirty="0" smtClean="0">
                <a:solidFill>
                  <a:srgbClr val="1E1C11"/>
                </a:solidFill>
              </a:rPr>
              <a:t>no later than 10 calendar days prior to your event</a:t>
            </a:r>
            <a:r>
              <a:rPr lang="en-US" sz="2400" dirty="0" smtClean="0">
                <a:solidFill>
                  <a:srgbClr val="1E1C11"/>
                </a:solidFill>
              </a:rPr>
              <a:t>, </a:t>
            </a:r>
            <a:r>
              <a:rPr lang="en-US" sz="2400" b="1" dirty="0" smtClean="0">
                <a:solidFill>
                  <a:srgbClr val="1E1C11"/>
                </a:solidFill>
              </a:rPr>
              <a:t>or 5 business days for commercially packaged goods</a:t>
            </a:r>
            <a:r>
              <a:rPr lang="en-US" sz="2400" dirty="0" smtClean="0">
                <a:solidFill>
                  <a:srgbClr val="1E1C11"/>
                </a:solidFill>
              </a:rPr>
              <a:t> (i.e. chips, candy, cans of soda).  </a:t>
            </a:r>
          </a:p>
          <a:p>
            <a:pPr marL="285750" indent="-285750">
              <a:buFont typeface="Arial"/>
              <a:buChar char="•"/>
            </a:pPr>
            <a:endParaRPr lang="en-US" sz="2400" dirty="0" smtClean="0">
              <a:solidFill>
                <a:schemeClr val="bg1"/>
              </a:solidFill>
            </a:endParaRPr>
          </a:p>
          <a:p>
            <a:pPr marL="285750" indent="-285750">
              <a:buFont typeface="Arial"/>
              <a:buChar char="•"/>
            </a:pPr>
            <a:endParaRPr lang="en-US" dirty="0" smtClean="0">
              <a:solidFill>
                <a:schemeClr val="bg1"/>
              </a:solidFill>
            </a:endParaRPr>
          </a:p>
          <a:p>
            <a:pPr marL="285750" indent="-285750">
              <a:buFont typeface="Arial"/>
              <a:buChar char="•"/>
            </a:pPr>
            <a:endParaRPr lang="en-US" dirty="0" smtClean="0">
              <a:solidFill>
                <a:schemeClr val="bg1"/>
              </a:solidFill>
            </a:endParaRPr>
          </a:p>
          <a:p>
            <a:endParaRPr lang="en-US" dirty="0">
              <a:solidFill>
                <a:schemeClr val="bg2"/>
              </a:solidFill>
            </a:endParaRPr>
          </a:p>
          <a:p>
            <a:endParaRPr lang="en-US" dirty="0">
              <a:solidFill>
                <a:schemeClr val="bg2"/>
              </a:solidFill>
            </a:endParaRPr>
          </a:p>
          <a:p>
            <a:endParaRPr lang="en-US" dirty="0">
              <a:solidFill>
                <a:schemeClr val="bg2"/>
              </a:solidFill>
            </a:endParaRPr>
          </a:p>
        </p:txBody>
      </p:sp>
    </p:spTree>
    <p:extLst>
      <p:ext uri="{BB962C8B-B14F-4D97-AF65-F5344CB8AC3E}">
        <p14:creationId xmlns:p14="http://schemas.microsoft.com/office/powerpoint/2010/main" val="350356919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Posting guidelines</a:t>
            </a:r>
            <a:endParaRPr lang="en-US" dirty="0"/>
          </a:p>
        </p:txBody>
      </p:sp>
      <p:sp>
        <p:nvSpPr>
          <p:cNvPr id="3" name="Content Placeholder 2"/>
          <p:cNvSpPr>
            <a:spLocks noGrp="1"/>
          </p:cNvSpPr>
          <p:nvPr>
            <p:ph idx="1"/>
          </p:nvPr>
        </p:nvSpPr>
        <p:spPr>
          <a:xfrm>
            <a:off x="779463" y="1828800"/>
            <a:ext cx="7583488" cy="4910328"/>
          </a:xfrm>
        </p:spPr>
        <p:txBody>
          <a:bodyPr>
            <a:normAutofit/>
          </a:bodyPr>
          <a:lstStyle/>
          <a:p>
            <a:r>
              <a:rPr lang="en-US" sz="2000" b="1" u="sng" dirty="0" smtClean="0">
                <a:solidFill>
                  <a:srgbClr val="000000"/>
                </a:solidFill>
              </a:rPr>
              <a:t>Prohibited Locations: </a:t>
            </a:r>
            <a:r>
              <a:rPr lang="en-US" sz="2000" dirty="0" smtClean="0">
                <a:solidFill>
                  <a:srgbClr val="000000"/>
                </a:solidFill>
              </a:rPr>
              <a:t>building exteriors, doors, windows and entry ways, interior walls, restroom stalls, light posts, stairwells, trees, and on cars in parking lots.</a:t>
            </a:r>
          </a:p>
          <a:p>
            <a:r>
              <a:rPr lang="en-US" sz="2000" b="1" u="sng" dirty="0" smtClean="0">
                <a:solidFill>
                  <a:srgbClr val="000000"/>
                </a:solidFill>
              </a:rPr>
              <a:t>Permitted Locations: </a:t>
            </a:r>
            <a:r>
              <a:rPr lang="en-US" sz="2000" dirty="0" smtClean="0">
                <a:solidFill>
                  <a:srgbClr val="000000"/>
                </a:solidFill>
              </a:rPr>
              <a:t>Kiosks between the Library and Bizzini Hall, bulletin boards outside of offices, on A-frames outside of any main building, table tents inside Warrior Grille and Main Dining, posters/signs fastened by string (no tape) to the railings of Bizzini Hall and the Science Building.</a:t>
            </a:r>
          </a:p>
          <a:p>
            <a:pPr lvl="1"/>
            <a:r>
              <a:rPr lang="en-US" sz="2000" dirty="0" smtClean="0">
                <a:solidFill>
                  <a:srgbClr val="000000"/>
                </a:solidFill>
              </a:rPr>
              <a:t>Flyers may be posted in the Village on the bulletin boards with approval of Village staff. Flyers may also be posted on Student Union bulletin boards in the computer lab, game room, lobby entrance, or inside the SLD Office, or on stakes in the grass walkways. They must be placed at least one foot off the walkways.</a:t>
            </a:r>
          </a:p>
          <a:p>
            <a:endParaRPr lang="en-US" sz="2000"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Posting Guidelines Continued</a:t>
            </a:r>
            <a:endParaRPr lang="en-US" dirty="0"/>
          </a:p>
        </p:txBody>
      </p:sp>
      <p:sp>
        <p:nvSpPr>
          <p:cNvPr id="3" name="Content Placeholder 2"/>
          <p:cNvSpPr>
            <a:spLocks noGrp="1"/>
          </p:cNvSpPr>
          <p:nvPr>
            <p:ph idx="1"/>
          </p:nvPr>
        </p:nvSpPr>
        <p:spPr>
          <a:xfrm>
            <a:off x="779463" y="2258568"/>
            <a:ext cx="7583488" cy="3319272"/>
          </a:xfrm>
        </p:spPr>
        <p:txBody>
          <a:bodyPr>
            <a:normAutofit fontScale="77500" lnSpcReduction="20000"/>
          </a:bodyPr>
          <a:lstStyle/>
          <a:p>
            <a:r>
              <a:rPr lang="en-US" sz="2900" dirty="0" smtClean="0">
                <a:solidFill>
                  <a:srgbClr val="000000"/>
                </a:solidFill>
              </a:rPr>
              <a:t>All notices must be dated as posting is limited to two weeks. Facilities Services and SLD may remove expired items at the cost of the organization. Anyone may remove postings that exceed more than one per kiosk or open board.</a:t>
            </a:r>
          </a:p>
          <a:p>
            <a:pPr algn="ctr"/>
            <a:endParaRPr lang="en-US" sz="3600" b="1" u="sng" dirty="0" smtClean="0">
              <a:solidFill>
                <a:srgbClr val="000000"/>
              </a:solidFill>
            </a:endParaRPr>
          </a:p>
          <a:p>
            <a:pPr algn="ctr"/>
            <a:r>
              <a:rPr lang="en-US" sz="3600" b="1" u="sng" dirty="0" smtClean="0">
                <a:solidFill>
                  <a:srgbClr val="000000"/>
                </a:solidFill>
              </a:rPr>
              <a:t>Advertising or promoting alcohol will not be permitted on any signs or promotions at any time</a:t>
            </a:r>
            <a:r>
              <a:rPr lang="en-US" sz="3600" b="1" u="sng" dirty="0">
                <a:solidFill>
                  <a:srgbClr val="000000"/>
                </a:solidFill>
              </a:rPr>
              <a:t>.</a:t>
            </a:r>
            <a:endParaRPr lang="en-US" sz="3600" b="1" u="sng" dirty="0" smtClean="0">
              <a:solidFill>
                <a:srgbClr val="000000"/>
              </a:solidFill>
            </a:endParaRP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 campus events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solidFill>
                  <a:srgbClr val="000000"/>
                </a:solidFill>
                <a:effectLst/>
              </a:rPr>
              <a:t>Organizations </a:t>
            </a:r>
            <a:r>
              <a:rPr lang="en-US" dirty="0">
                <a:solidFill>
                  <a:srgbClr val="000000"/>
                </a:solidFill>
                <a:effectLst/>
              </a:rPr>
              <a:t>utilizing off-campus vendors and facilities are solely responsible for all contractual agreement obligations, thereby releasing the University and the </a:t>
            </a:r>
            <a:r>
              <a:rPr lang="en-US" dirty="0" smtClean="0">
                <a:solidFill>
                  <a:srgbClr val="000000"/>
                </a:solidFill>
                <a:effectLst/>
              </a:rPr>
              <a:t>student organization advisor </a:t>
            </a:r>
            <a:r>
              <a:rPr lang="en-US" dirty="0">
                <a:solidFill>
                  <a:srgbClr val="000000"/>
                </a:solidFill>
                <a:effectLst/>
              </a:rPr>
              <a:t>from responsibility. </a:t>
            </a:r>
          </a:p>
          <a:p>
            <a:pPr lvl="0"/>
            <a:r>
              <a:rPr lang="en-US" dirty="0">
                <a:solidFill>
                  <a:srgbClr val="000000"/>
                </a:solidFill>
                <a:effectLst/>
              </a:rPr>
              <a:t>Any recognized student organization which undertakes the sponsorship of an event accepts responsibility for maintaining proper conduct of its participants. Officers of the organization are responsible for informing members of this requirement and all policies and procedures in the Student Organization Handbook.  The Student Organization Handbook can be downloaded from the Office of Student Leadership and Development’s </a:t>
            </a:r>
            <a:r>
              <a:rPr lang="en-US" dirty="0" smtClean="0">
                <a:solidFill>
                  <a:srgbClr val="000000"/>
                </a:solidFill>
                <a:effectLst/>
              </a:rPr>
              <a:t>website: </a:t>
            </a:r>
            <a:r>
              <a:rPr lang="en-US" u="sng" dirty="0">
                <a:solidFill>
                  <a:srgbClr val="000000"/>
                </a:solidFill>
                <a:effectLst/>
                <a:hlinkClick r:id="rId2"/>
              </a:rPr>
              <a:t>http://www.csustan.edu/sld/policies.html</a:t>
            </a:r>
            <a:r>
              <a:rPr lang="en-US" dirty="0">
                <a:solidFill>
                  <a:srgbClr val="000000"/>
                </a:solidFill>
                <a:effectLst/>
              </a:rPr>
              <a:t>  </a:t>
            </a:r>
          </a:p>
        </p:txBody>
      </p:sp>
    </p:spTree>
    <p:extLst>
      <p:ext uri="{BB962C8B-B14F-4D97-AF65-F5344CB8AC3E}">
        <p14:creationId xmlns:p14="http://schemas.microsoft.com/office/powerpoint/2010/main" val="4146994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Off campus events continued</a:t>
            </a:r>
            <a:endParaRPr lang="en-US" dirty="0"/>
          </a:p>
        </p:txBody>
      </p:sp>
      <p:sp>
        <p:nvSpPr>
          <p:cNvPr id="3" name="Content Placeholder 2"/>
          <p:cNvSpPr>
            <a:spLocks noGrp="1"/>
          </p:cNvSpPr>
          <p:nvPr>
            <p:ph idx="1"/>
          </p:nvPr>
        </p:nvSpPr>
        <p:spPr>
          <a:xfrm>
            <a:off x="304800" y="1828800"/>
            <a:ext cx="8610600" cy="4953000"/>
          </a:xfrm>
        </p:spPr>
        <p:txBody>
          <a:bodyPr>
            <a:normAutofit fontScale="55000" lnSpcReduction="20000"/>
          </a:bodyPr>
          <a:lstStyle/>
          <a:p>
            <a:pPr lvl="0"/>
            <a:r>
              <a:rPr lang="en-US" sz="3300" dirty="0">
                <a:solidFill>
                  <a:srgbClr val="000000"/>
                </a:solidFill>
                <a:effectLst/>
              </a:rPr>
              <a:t>The Student Conduct Code and the Campus Alcohol Policy stated in the Student Organization Handbook are applicable to events off-campus and such violations are subject to disciplinary action to individuals and/or the student organization. </a:t>
            </a:r>
          </a:p>
          <a:p>
            <a:pPr lvl="0"/>
            <a:r>
              <a:rPr lang="en-US" sz="3300" dirty="0">
                <a:solidFill>
                  <a:srgbClr val="000000"/>
                </a:solidFill>
                <a:effectLst/>
              </a:rPr>
              <a:t>Student organization officers and members are all responsible for following the policies and procedures as outlined in the Student Organization Handbook, therefore, the Office of Student Leadership and Development strongly advises that students seek advisement from Student Leadership and Development Advisors to clarify any questions prior to planning any event.  </a:t>
            </a:r>
          </a:p>
          <a:p>
            <a:r>
              <a:rPr lang="en-US" sz="3300" dirty="0">
                <a:solidFill>
                  <a:srgbClr val="000000"/>
                </a:solidFill>
                <a:effectLst/>
              </a:rPr>
              <a:t>Student organizations sponsoring an off-campus event at a local venue may be required to provide proof of insurance. The university </a:t>
            </a:r>
            <a:r>
              <a:rPr lang="en-US" sz="3300" b="1" dirty="0">
                <a:solidFill>
                  <a:srgbClr val="000000"/>
                </a:solidFill>
                <a:effectLst/>
              </a:rPr>
              <a:t>does not </a:t>
            </a:r>
            <a:r>
              <a:rPr lang="en-US" sz="3300" dirty="0">
                <a:solidFill>
                  <a:srgbClr val="000000"/>
                </a:solidFill>
                <a:effectLst/>
              </a:rPr>
              <a:t>provide insurance coverage for student organizations sponsoring events held off-campus. The Office of Safety and Risk Management (OSRM) can provide information and guidance to student organizations seeking to purchase insurance for an off-campus event.  For more information from OSRM you may contact the department by emailing </a:t>
            </a:r>
            <a:r>
              <a:rPr lang="en-US" sz="3300" u="sng" dirty="0">
                <a:solidFill>
                  <a:srgbClr val="000000"/>
                </a:solidFill>
                <a:effectLst/>
                <a:hlinkClick r:id="rId2"/>
              </a:rPr>
              <a:t>risk@csustan.edu</a:t>
            </a:r>
            <a:r>
              <a:rPr lang="en-US" sz="3300" dirty="0">
                <a:solidFill>
                  <a:srgbClr val="000000"/>
                </a:solidFill>
                <a:effectLst/>
              </a:rPr>
              <a:t> or calling (209) 667-3114. </a:t>
            </a:r>
            <a:br>
              <a:rPr lang="en-US" sz="3300" dirty="0">
                <a:solidFill>
                  <a:srgbClr val="000000"/>
                </a:solidFill>
                <a:effectLst/>
              </a:rPr>
            </a:br>
            <a:endParaRPr lang="en-US" sz="3300" dirty="0">
              <a:solidFill>
                <a:srgbClr val="000000"/>
              </a:solidFill>
            </a:endParaRPr>
          </a:p>
          <a:p>
            <a:endParaRPr lang="en-US" dirty="0"/>
          </a:p>
        </p:txBody>
      </p:sp>
    </p:spTree>
    <p:extLst>
      <p:ext uri="{BB962C8B-B14F-4D97-AF65-F5344CB8AC3E}">
        <p14:creationId xmlns:p14="http://schemas.microsoft.com/office/powerpoint/2010/main" val="2616184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Campus Accounts</a:t>
            </a:r>
            <a:endParaRPr lang="en-US" dirty="0"/>
          </a:p>
        </p:txBody>
      </p:sp>
      <p:sp>
        <p:nvSpPr>
          <p:cNvPr id="3" name="Content Placeholder 2"/>
          <p:cNvSpPr>
            <a:spLocks noGrp="1"/>
          </p:cNvSpPr>
          <p:nvPr>
            <p:ph idx="1"/>
          </p:nvPr>
        </p:nvSpPr>
        <p:spPr>
          <a:xfrm>
            <a:off x="779463" y="1609344"/>
            <a:ext cx="7583488" cy="5248656"/>
          </a:xfrm>
        </p:spPr>
        <p:txBody>
          <a:bodyPr>
            <a:normAutofit fontScale="77500" lnSpcReduction="20000"/>
          </a:bodyPr>
          <a:lstStyle/>
          <a:p>
            <a:pPr>
              <a:buNone/>
            </a:pPr>
            <a:r>
              <a:rPr lang="en-US" sz="1900" dirty="0" smtClean="0">
                <a:solidFill>
                  <a:schemeClr val="tx2">
                    <a:lumMod val="10000"/>
                  </a:schemeClr>
                </a:solidFill>
                <a:effectLst/>
              </a:rPr>
              <a:t>Main Financial Contacts:</a:t>
            </a:r>
          </a:p>
          <a:p>
            <a:pPr lvl="2">
              <a:buNone/>
            </a:pPr>
            <a:r>
              <a:rPr lang="en-US" sz="1900" dirty="0" smtClean="0">
                <a:solidFill>
                  <a:schemeClr val="tx2">
                    <a:lumMod val="10000"/>
                  </a:schemeClr>
                </a:solidFill>
                <a:effectLst/>
              </a:rPr>
              <a:t>ASI Budget Assistant</a:t>
            </a:r>
          </a:p>
          <a:p>
            <a:pPr lvl="2">
              <a:buNone/>
            </a:pPr>
            <a:r>
              <a:rPr lang="en-US" sz="1900" dirty="0" smtClean="0">
                <a:solidFill>
                  <a:schemeClr val="tx2">
                    <a:lumMod val="10000"/>
                  </a:schemeClr>
                </a:solidFill>
                <a:effectLst/>
              </a:rPr>
              <a:t>(209) 667-</a:t>
            </a:r>
            <a:r>
              <a:rPr lang="en-US" sz="1900" dirty="0">
                <a:solidFill>
                  <a:schemeClr val="tx2">
                    <a:lumMod val="10000"/>
                  </a:schemeClr>
                </a:solidFill>
                <a:effectLst/>
              </a:rPr>
              <a:t>3820 or </a:t>
            </a:r>
            <a:r>
              <a:rPr lang="en-US" sz="1900" dirty="0">
                <a:solidFill>
                  <a:schemeClr val="tx2">
                    <a:lumMod val="10000"/>
                  </a:schemeClr>
                </a:solidFill>
                <a:effectLst/>
                <a:hlinkClick r:id="rId2"/>
              </a:rPr>
              <a:t>asibudgetanalyst@</a:t>
            </a:r>
            <a:r>
              <a:rPr lang="en-US" sz="1900" dirty="0" smtClean="0">
                <a:solidFill>
                  <a:schemeClr val="tx2">
                    <a:lumMod val="10000"/>
                  </a:schemeClr>
                </a:solidFill>
                <a:effectLst/>
                <a:hlinkClick r:id="rId2"/>
              </a:rPr>
              <a:t>csustan.edu</a:t>
            </a:r>
            <a:r>
              <a:rPr lang="en-US" sz="1900" dirty="0" smtClean="0">
                <a:solidFill>
                  <a:schemeClr val="tx2">
                    <a:lumMod val="10000"/>
                  </a:schemeClr>
                </a:solidFill>
                <a:effectLst/>
              </a:rPr>
              <a:t> </a:t>
            </a:r>
          </a:p>
          <a:p>
            <a:pPr lvl="2">
              <a:buNone/>
            </a:pPr>
            <a:r>
              <a:rPr lang="en-US" sz="1900" b="1" dirty="0" err="1" smtClean="0">
                <a:solidFill>
                  <a:schemeClr val="tx2">
                    <a:lumMod val="10000"/>
                  </a:schemeClr>
                </a:solidFill>
                <a:effectLst/>
              </a:rPr>
              <a:t>Shirrell</a:t>
            </a:r>
            <a:r>
              <a:rPr lang="en-US" sz="1900" b="1" dirty="0" smtClean="0">
                <a:solidFill>
                  <a:schemeClr val="tx2">
                    <a:lumMod val="10000"/>
                  </a:schemeClr>
                </a:solidFill>
                <a:effectLst/>
              </a:rPr>
              <a:t> Wells</a:t>
            </a:r>
            <a:r>
              <a:rPr lang="en-US" sz="1900" dirty="0" smtClean="0">
                <a:solidFill>
                  <a:schemeClr val="tx2">
                    <a:lumMod val="10000"/>
                  </a:schemeClr>
                </a:solidFill>
                <a:effectLst/>
              </a:rPr>
              <a:t>, </a:t>
            </a:r>
            <a:r>
              <a:rPr lang="en-US" sz="1900" dirty="0" smtClean="0">
                <a:solidFill>
                  <a:schemeClr val="tx2">
                    <a:lumMod val="10000"/>
                  </a:schemeClr>
                </a:solidFill>
              </a:rPr>
              <a:t>Accounting</a:t>
            </a:r>
          </a:p>
          <a:p>
            <a:pPr lvl="2">
              <a:buNone/>
            </a:pPr>
            <a:r>
              <a:rPr lang="en-US" sz="1900" dirty="0" smtClean="0">
                <a:solidFill>
                  <a:schemeClr val="tx2">
                    <a:lumMod val="10000"/>
                  </a:schemeClr>
                </a:solidFill>
              </a:rPr>
              <a:t> (209) 667-3973 </a:t>
            </a:r>
            <a:r>
              <a:rPr lang="en-US" sz="1900" dirty="0">
                <a:solidFill>
                  <a:schemeClr val="tx2">
                    <a:lumMod val="10000"/>
                  </a:schemeClr>
                </a:solidFill>
              </a:rPr>
              <a:t>or </a:t>
            </a:r>
            <a:r>
              <a:rPr lang="en-US" sz="1900" dirty="0">
                <a:solidFill>
                  <a:schemeClr val="tx2">
                    <a:lumMod val="10000"/>
                  </a:schemeClr>
                </a:solidFill>
                <a:hlinkClick r:id="rId3"/>
              </a:rPr>
              <a:t>swells1@</a:t>
            </a:r>
            <a:r>
              <a:rPr lang="en-US" sz="1900" dirty="0" smtClean="0">
                <a:solidFill>
                  <a:schemeClr val="tx2">
                    <a:lumMod val="10000"/>
                  </a:schemeClr>
                </a:solidFill>
                <a:hlinkClick r:id="rId3"/>
              </a:rPr>
              <a:t>csustan.edu</a:t>
            </a:r>
            <a:r>
              <a:rPr lang="en-US" sz="1900" dirty="0">
                <a:solidFill>
                  <a:schemeClr val="tx2">
                    <a:lumMod val="10000"/>
                  </a:schemeClr>
                </a:solidFill>
              </a:rPr>
              <a:t> </a:t>
            </a:r>
            <a:endParaRPr lang="en-US" sz="1900" dirty="0" smtClean="0">
              <a:solidFill>
                <a:schemeClr val="tx2">
                  <a:lumMod val="10000"/>
                </a:schemeClr>
              </a:solidFill>
            </a:endParaRPr>
          </a:p>
          <a:p>
            <a:pPr>
              <a:buNone/>
            </a:pPr>
            <a:r>
              <a:rPr lang="en-US" sz="1900" b="1" dirty="0" smtClean="0">
                <a:solidFill>
                  <a:schemeClr val="tx2">
                    <a:lumMod val="10000"/>
                  </a:schemeClr>
                </a:solidFill>
                <a:effectLst/>
              </a:rPr>
              <a:t>PLEASE NOTE: Your Student Organization Treasurer must complete in person the Treasurer Training before your Charter Application will be approved.  See the SLD website for the complete list of dates and times. </a:t>
            </a:r>
          </a:p>
          <a:p>
            <a:pPr>
              <a:buNone/>
            </a:pPr>
            <a:r>
              <a:rPr lang="en-US" sz="1900" dirty="0" smtClean="0">
                <a:solidFill>
                  <a:schemeClr val="tx2">
                    <a:lumMod val="10000"/>
                  </a:schemeClr>
                </a:solidFill>
                <a:effectLst/>
              </a:rPr>
              <a:t>General Account Information:</a:t>
            </a:r>
          </a:p>
          <a:p>
            <a:r>
              <a:rPr lang="en-US" sz="1900" dirty="0" smtClean="0">
                <a:solidFill>
                  <a:schemeClr val="tx2">
                    <a:lumMod val="10000"/>
                  </a:schemeClr>
                </a:solidFill>
                <a:effectLst/>
              </a:rPr>
              <a:t>All Student Organization accounts are administered by Associated Students Incorporated (ASI) and Auxiliary Business Services (ABS).</a:t>
            </a:r>
          </a:p>
          <a:p>
            <a:pPr>
              <a:lnSpc>
                <a:spcPct val="90000"/>
              </a:lnSpc>
            </a:pPr>
            <a:r>
              <a:rPr lang="en-US" sz="1900" dirty="0" smtClean="0">
                <a:solidFill>
                  <a:schemeClr val="tx2">
                    <a:lumMod val="10000"/>
                  </a:schemeClr>
                </a:solidFill>
                <a:effectLst/>
              </a:rPr>
              <a:t>ASI manages accounts for chartered Student Clubs &amp; Organizations and monitors spending from these accounts.</a:t>
            </a:r>
          </a:p>
          <a:p>
            <a:pPr>
              <a:lnSpc>
                <a:spcPct val="90000"/>
              </a:lnSpc>
            </a:pPr>
            <a:r>
              <a:rPr lang="en-US" sz="1900" dirty="0" smtClean="0">
                <a:solidFill>
                  <a:schemeClr val="tx2">
                    <a:lumMod val="10000"/>
                  </a:schemeClr>
                </a:solidFill>
                <a:effectLst/>
              </a:rPr>
              <a:t>ASI has ability to close your account without your consent due to non-compliance of the ASI Finance Policy or Trust Account Agreement.</a:t>
            </a:r>
          </a:p>
          <a:p>
            <a:pPr>
              <a:lnSpc>
                <a:spcPct val="90000"/>
              </a:lnSpc>
            </a:pPr>
            <a:r>
              <a:rPr lang="en-US" sz="1900" dirty="0" smtClean="0">
                <a:solidFill>
                  <a:schemeClr val="tx2">
                    <a:lumMod val="10000"/>
                  </a:schemeClr>
                </a:solidFill>
                <a:effectLst/>
              </a:rPr>
              <a:t>Student Organizations cannot use off campus bank accounts, unless you are registered as a 501(c)3 organization.  Such organizations must register this status with their SLD advisor. </a:t>
            </a:r>
          </a:p>
          <a:p>
            <a:pPr marL="0" indent="0">
              <a:lnSpc>
                <a:spcPct val="90000"/>
              </a:lnSpc>
              <a:buNone/>
            </a:pPr>
            <a:endParaRPr lang="en-US" sz="1900" dirty="0" smtClean="0">
              <a:solidFill>
                <a:schemeClr val="tx2">
                  <a:lumMod val="10000"/>
                </a:schemeClr>
              </a:solidFill>
              <a:effectLst/>
            </a:endParaRP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campus accounts</a:t>
            </a:r>
            <a:endParaRPr lang="en-US" dirty="0"/>
          </a:p>
        </p:txBody>
      </p:sp>
      <p:sp>
        <p:nvSpPr>
          <p:cNvPr id="3" name="Content Placeholder 2"/>
          <p:cNvSpPr>
            <a:spLocks noGrp="1"/>
          </p:cNvSpPr>
          <p:nvPr>
            <p:ph idx="1"/>
          </p:nvPr>
        </p:nvSpPr>
        <p:spPr>
          <a:xfrm>
            <a:off x="667512" y="1673352"/>
            <a:ext cx="7333488" cy="4517136"/>
          </a:xfrm>
        </p:spPr>
        <p:txBody>
          <a:bodyPr>
            <a:normAutofit fontScale="92500" lnSpcReduction="10000"/>
          </a:bodyPr>
          <a:lstStyle/>
          <a:p>
            <a:pPr>
              <a:lnSpc>
                <a:spcPct val="90000"/>
              </a:lnSpc>
            </a:pPr>
            <a:r>
              <a:rPr lang="en-US" sz="2000" dirty="0" smtClean="0">
                <a:solidFill>
                  <a:srgbClr val="000000"/>
                </a:solidFill>
                <a:effectLst/>
                <a:latin typeface="Calisto MT" pitchFamily="18" charset="0"/>
              </a:rPr>
              <a:t>Student Clubs &amp; Organizations are required to fill out a Student Organization Trust Agreement (included in your Charter Application) each year.</a:t>
            </a:r>
          </a:p>
          <a:p>
            <a:pPr>
              <a:lnSpc>
                <a:spcPct val="90000"/>
              </a:lnSpc>
            </a:pPr>
            <a:r>
              <a:rPr lang="en-US" sz="2000" dirty="0" smtClean="0">
                <a:solidFill>
                  <a:srgbClr val="000000"/>
                </a:solidFill>
                <a:effectLst/>
                <a:latin typeface="Calisto MT" pitchFamily="18" charset="0"/>
              </a:rPr>
              <a:t>If you do not have a pre-existing account number, you will be assigned one from ABS.  </a:t>
            </a:r>
          </a:p>
          <a:p>
            <a:pPr>
              <a:lnSpc>
                <a:spcPct val="150000"/>
              </a:lnSpc>
            </a:pPr>
            <a:r>
              <a:rPr lang="en-US" sz="2000" dirty="0" smtClean="0">
                <a:solidFill>
                  <a:srgbClr val="000000"/>
                </a:solidFill>
                <a:effectLst/>
                <a:latin typeface="Calisto MT" pitchFamily="18" charset="0"/>
              </a:rPr>
              <a:t>You are assigned two different codes:</a:t>
            </a:r>
          </a:p>
          <a:p>
            <a:pPr lvl="1">
              <a:lnSpc>
                <a:spcPct val="150000"/>
              </a:lnSpc>
            </a:pPr>
            <a:r>
              <a:rPr lang="en-US" sz="2000" b="1" dirty="0" smtClean="0">
                <a:solidFill>
                  <a:srgbClr val="000000"/>
                </a:solidFill>
                <a:effectLst/>
                <a:latin typeface="Calisto MT" pitchFamily="18" charset="0"/>
              </a:rPr>
              <a:t>Cashnet Code- </a:t>
            </a:r>
            <a:r>
              <a:rPr lang="en-US" sz="2000" dirty="0" smtClean="0">
                <a:solidFill>
                  <a:srgbClr val="000000"/>
                </a:solidFill>
                <a:effectLst/>
                <a:latin typeface="Calisto MT" pitchFamily="18" charset="0"/>
              </a:rPr>
              <a:t>beginning with the letter K (for deposits)</a:t>
            </a:r>
          </a:p>
          <a:p>
            <a:pPr lvl="1">
              <a:lnSpc>
                <a:spcPct val="150000"/>
              </a:lnSpc>
            </a:pPr>
            <a:r>
              <a:rPr lang="en-US" sz="2000" b="1" dirty="0" smtClean="0">
                <a:solidFill>
                  <a:srgbClr val="000000"/>
                </a:solidFill>
                <a:effectLst/>
                <a:latin typeface="Calisto MT" pitchFamily="18" charset="0"/>
              </a:rPr>
              <a:t>Account Number- </a:t>
            </a:r>
            <a:r>
              <a:rPr lang="en-US" sz="2000" dirty="0" smtClean="0">
                <a:solidFill>
                  <a:srgbClr val="000000"/>
                </a:solidFill>
                <a:effectLst/>
                <a:latin typeface="Calisto MT" pitchFamily="18" charset="0"/>
              </a:rPr>
              <a:t>beginning with the letter C (for payments/withdrawals)</a:t>
            </a:r>
          </a:p>
          <a:p>
            <a:pPr marL="577850" lvl="2" indent="0">
              <a:lnSpc>
                <a:spcPct val="150000"/>
              </a:lnSpc>
              <a:buNone/>
            </a:pPr>
            <a:r>
              <a:rPr lang="en-US" dirty="0" smtClean="0">
                <a:solidFill>
                  <a:srgbClr val="000000"/>
                </a:solidFill>
                <a:effectLst/>
                <a:latin typeface="Calisto MT" pitchFamily="18" charset="0"/>
              </a:rPr>
              <a:t>The President or Treasurer can obtain either code from the SLD Office.</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Withdrawing funds from your account</a:t>
            </a:r>
            <a:endParaRPr lang="en-US" sz="4000" dirty="0"/>
          </a:p>
        </p:txBody>
      </p:sp>
      <p:sp>
        <p:nvSpPr>
          <p:cNvPr id="3" name="Content Placeholder 2"/>
          <p:cNvSpPr>
            <a:spLocks noGrp="1"/>
          </p:cNvSpPr>
          <p:nvPr>
            <p:ph idx="1"/>
          </p:nvPr>
        </p:nvSpPr>
        <p:spPr>
          <a:xfrm>
            <a:off x="779463" y="1828800"/>
            <a:ext cx="7583488" cy="4901184"/>
          </a:xfrm>
        </p:spPr>
        <p:txBody>
          <a:bodyPr>
            <a:normAutofit/>
          </a:bodyPr>
          <a:lstStyle/>
          <a:p>
            <a:pPr algn="ctr"/>
            <a:r>
              <a:rPr lang="en-US" dirty="0" smtClean="0">
                <a:solidFill>
                  <a:schemeClr val="bg2">
                    <a:lumMod val="50000"/>
                  </a:schemeClr>
                </a:solidFill>
                <a:effectLst/>
              </a:rPr>
              <a:t>Check Request forms permit students to withdraw funds from their account and guarantees the vendor/reimbursement payment is paid in full.  </a:t>
            </a:r>
          </a:p>
          <a:p>
            <a:pPr algn="ctr"/>
            <a:r>
              <a:rPr lang="en-US" dirty="0" smtClean="0">
                <a:solidFill>
                  <a:schemeClr val="bg2">
                    <a:lumMod val="50000"/>
                  </a:schemeClr>
                </a:solidFill>
                <a:effectLst/>
              </a:rPr>
              <a:t>Check Requests are available online at </a:t>
            </a:r>
            <a:r>
              <a:rPr lang="en-US" dirty="0" smtClean="0">
                <a:solidFill>
                  <a:schemeClr val="bg2">
                    <a:lumMod val="50000"/>
                  </a:schemeClr>
                </a:solidFill>
                <a:effectLst/>
                <a:hlinkClick r:id="rId2"/>
              </a:rPr>
              <a:t>www.csustan.edu/SLD</a:t>
            </a:r>
            <a:r>
              <a:rPr lang="en-US" dirty="0" smtClean="0">
                <a:solidFill>
                  <a:schemeClr val="bg2">
                    <a:lumMod val="50000"/>
                  </a:schemeClr>
                </a:solidFill>
                <a:effectLst/>
              </a:rPr>
              <a:t> under the forms and documents section</a:t>
            </a:r>
            <a:r>
              <a:rPr lang="en-US" sz="2000" dirty="0" smtClean="0">
                <a:solidFill>
                  <a:schemeClr val="bg2">
                    <a:lumMod val="50000"/>
                  </a:schemeClr>
                </a:solidFill>
                <a:effectLst/>
              </a:rPr>
              <a:t>.</a:t>
            </a:r>
          </a:p>
          <a:p>
            <a:pPr algn="ctr">
              <a:buNone/>
            </a:pPr>
            <a:r>
              <a:rPr lang="en-US" i="1" dirty="0" smtClean="0">
                <a:solidFill>
                  <a:schemeClr val="bg2">
                    <a:lumMod val="50000"/>
                  </a:schemeClr>
                </a:solidFill>
                <a:effectLst/>
              </a:rPr>
              <a:t>All invoices, receipts, and a copy of the meeting minutes must be returned to the ASI Budget Analyst within one week after the completion of purchase. Failure to comply will result in your account being frozen.</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Treasurer Training</a:t>
            </a:r>
            <a:endParaRPr lang="en-US" dirty="0"/>
          </a:p>
        </p:txBody>
      </p:sp>
      <p:sp>
        <p:nvSpPr>
          <p:cNvPr id="3" name="Content Placeholder 2"/>
          <p:cNvSpPr>
            <a:spLocks noGrp="1"/>
          </p:cNvSpPr>
          <p:nvPr>
            <p:ph sz="half" idx="1"/>
          </p:nvPr>
        </p:nvSpPr>
        <p:spPr/>
        <p:txBody>
          <a:bodyPr/>
          <a:lstStyle/>
          <a:p>
            <a:r>
              <a:rPr lang="en-US" dirty="0" smtClean="0">
                <a:solidFill>
                  <a:schemeClr val="bg2">
                    <a:lumMod val="50000"/>
                  </a:schemeClr>
                </a:solidFill>
              </a:rPr>
              <a:t>Treasurers will receive in-person training through ASI. These dates will be every Tuesday from 4-5pm and every Wednesday from 2-3pm during the month of September. </a:t>
            </a:r>
          </a:p>
          <a:p>
            <a:r>
              <a:rPr lang="en-US" dirty="0" smtClean="0">
                <a:solidFill>
                  <a:schemeClr val="bg2">
                    <a:lumMod val="50000"/>
                  </a:schemeClr>
                </a:solidFill>
              </a:rPr>
              <a:t>All training will take place in the Warrior Conference Room located upstairs in the Student Union. </a:t>
            </a:r>
            <a:endParaRPr lang="en-US" dirty="0">
              <a:solidFill>
                <a:schemeClr val="bg2">
                  <a:lumMod val="50000"/>
                </a:schemeClr>
              </a:solidFill>
            </a:endParaRPr>
          </a:p>
        </p:txBody>
      </p:sp>
      <p:sp>
        <p:nvSpPr>
          <p:cNvPr id="4" name="Content Placeholder 3"/>
          <p:cNvSpPr>
            <a:spLocks noGrp="1"/>
          </p:cNvSpPr>
          <p:nvPr>
            <p:ph sz="half" idx="2"/>
          </p:nvPr>
        </p:nvSpPr>
        <p:spPr/>
        <p:txBody>
          <a:bodyPr>
            <a:normAutofit/>
          </a:bodyPr>
          <a:lstStyle/>
          <a:p>
            <a:pPr marL="0" indent="0" algn="ctr">
              <a:buNone/>
            </a:pPr>
            <a:endParaRPr lang="en-US" sz="1050" b="1" dirty="0" smtClean="0"/>
          </a:p>
          <a:p>
            <a:pPr marL="0" indent="0" algn="ctr">
              <a:buNone/>
            </a:pPr>
            <a:r>
              <a:rPr lang="en-US" sz="2400" b="1" u="sng" dirty="0" smtClean="0">
                <a:solidFill>
                  <a:srgbClr val="282823"/>
                </a:solidFill>
              </a:rPr>
              <a:t>Treasurer Training Dates:</a:t>
            </a:r>
          </a:p>
          <a:p>
            <a:r>
              <a:rPr lang="en-US" sz="2400" dirty="0" smtClean="0">
                <a:solidFill>
                  <a:srgbClr val="282823"/>
                </a:solidFill>
              </a:rPr>
              <a:t>4:00-5:00pm: 9/1, 9/8, 9/15, 9/22, 9/29</a:t>
            </a:r>
          </a:p>
          <a:p>
            <a:r>
              <a:rPr lang="en-US" sz="2400" dirty="0" smtClean="0">
                <a:solidFill>
                  <a:srgbClr val="282823"/>
                </a:solidFill>
              </a:rPr>
              <a:t>2:00-3:00pm: 9/2, 9/9, 9/16, 9/23, 9/30</a:t>
            </a:r>
            <a:endParaRPr lang="en-US" sz="2400" dirty="0">
              <a:solidFill>
                <a:srgbClr val="282823"/>
              </a:solidFill>
            </a:endParaRPr>
          </a:p>
        </p:txBody>
      </p:sp>
    </p:spTree>
    <p:extLst>
      <p:ext uri="{BB962C8B-B14F-4D97-AF65-F5344CB8AC3E}">
        <p14:creationId xmlns:p14="http://schemas.microsoft.com/office/powerpoint/2010/main" val="3292942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 y="914400"/>
            <a:ext cx="9144000" cy="4419600"/>
          </a:xfrm>
        </p:spPr>
        <p:txBody>
          <a:bodyPr/>
          <a:lstStyle/>
          <a:p>
            <a:r>
              <a:rPr lang="en-US" dirty="0" smtClean="0">
                <a:solidFill>
                  <a:srgbClr val="000000"/>
                </a:solidFill>
              </a:rPr>
              <a:t>Best Practices for Running an Effective Organization</a:t>
            </a:r>
            <a:endParaRPr lang="en-US" dirty="0">
              <a:solidFill>
                <a:srgbClr val="000000"/>
              </a:solidFill>
            </a:endParaRPr>
          </a:p>
        </p:txBody>
      </p:sp>
    </p:spTree>
    <p:extLst>
      <p:ext uri="{BB962C8B-B14F-4D97-AF65-F5344CB8AC3E}">
        <p14:creationId xmlns:p14="http://schemas.microsoft.com/office/powerpoint/2010/main" val="26039333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smtClean="0"/>
              <a:t>Office of Student Leadership &amp; Development (SLD)</a:t>
            </a:r>
            <a:endParaRPr lang="en-US" sz="3500" dirty="0"/>
          </a:p>
        </p:txBody>
      </p:sp>
      <p:sp>
        <p:nvSpPr>
          <p:cNvPr id="3" name="Content Placeholder 2"/>
          <p:cNvSpPr>
            <a:spLocks noGrp="1"/>
          </p:cNvSpPr>
          <p:nvPr>
            <p:ph sz="half" idx="2"/>
          </p:nvPr>
        </p:nvSpPr>
        <p:spPr>
          <a:xfrm>
            <a:off x="779463" y="1727200"/>
            <a:ext cx="3566160" cy="4398961"/>
          </a:xfrm>
        </p:spPr>
        <p:txBody>
          <a:bodyPr>
            <a:normAutofit fontScale="85000" lnSpcReduction="10000"/>
          </a:bodyPr>
          <a:lstStyle/>
          <a:p>
            <a:pPr algn="ctr">
              <a:buNone/>
            </a:pPr>
            <a:r>
              <a:rPr lang="en-US" dirty="0" smtClean="0">
                <a:solidFill>
                  <a:schemeClr val="tx2">
                    <a:lumMod val="10000"/>
                  </a:schemeClr>
                </a:solidFill>
              </a:rPr>
              <a:t>Responsible for charter and support of Student Clubs &amp; Organizations</a:t>
            </a:r>
          </a:p>
          <a:p>
            <a:r>
              <a:rPr lang="en-US" dirty="0" smtClean="0">
                <a:solidFill>
                  <a:schemeClr val="tx2">
                    <a:lumMod val="10000"/>
                  </a:schemeClr>
                </a:solidFill>
              </a:rPr>
              <a:t>More than 80 Student Clubs &amp; Organizations charter each year</a:t>
            </a:r>
          </a:p>
          <a:p>
            <a:r>
              <a:rPr lang="en-US" dirty="0" smtClean="0">
                <a:solidFill>
                  <a:schemeClr val="tx2">
                    <a:lumMod val="10000"/>
                  </a:schemeClr>
                </a:solidFill>
              </a:rPr>
              <a:t>As a registered Student Club or Organization, you have a special University relationship with privileges that individual students, departments and off-campus groups do not have</a:t>
            </a:r>
          </a:p>
          <a:p>
            <a:r>
              <a:rPr lang="en-US" dirty="0" smtClean="0">
                <a:solidFill>
                  <a:schemeClr val="tx2">
                    <a:lumMod val="10000"/>
                  </a:schemeClr>
                </a:solidFill>
              </a:rPr>
              <a:t>Take advantage of this relationship to accomplish your Club or Organization goals</a:t>
            </a:r>
            <a:endParaRPr lang="en-US" dirty="0">
              <a:solidFill>
                <a:schemeClr val="tx2">
                  <a:lumMod val="10000"/>
                </a:schemeClr>
              </a:solidFill>
            </a:endParaRPr>
          </a:p>
        </p:txBody>
      </p:sp>
      <p:pic>
        <p:nvPicPr>
          <p:cNvPr id="6" name="Content Placeholder 4" descr="SAM_0051.JPG"/>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180608" y="2393950"/>
            <a:ext cx="2799159" cy="3732213"/>
          </a:xfr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Effective meetings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solidFill>
                  <a:srgbClr val="000000"/>
                </a:solidFill>
              </a:rPr>
              <a:t>Plan in advance &amp; cover logistics. Arrive early to make sure the room is set up, and you have your handouts/supplies.</a:t>
            </a:r>
          </a:p>
          <a:p>
            <a:r>
              <a:rPr lang="en-US" dirty="0" smtClean="0">
                <a:solidFill>
                  <a:srgbClr val="000000"/>
                </a:solidFill>
              </a:rPr>
              <a:t>Set and provide a clear written agenda.</a:t>
            </a:r>
          </a:p>
          <a:p>
            <a:r>
              <a:rPr lang="en-US" dirty="0" smtClean="0">
                <a:solidFill>
                  <a:srgbClr val="000000"/>
                </a:solidFill>
              </a:rPr>
              <a:t>Establish ground rules such as:</a:t>
            </a:r>
          </a:p>
          <a:p>
            <a:pPr lvl="1"/>
            <a:r>
              <a:rPr lang="en-US" dirty="0" smtClean="0">
                <a:solidFill>
                  <a:srgbClr val="000000"/>
                </a:solidFill>
              </a:rPr>
              <a:t>Meetings will start/end on time</a:t>
            </a:r>
          </a:p>
          <a:p>
            <a:pPr lvl="1"/>
            <a:r>
              <a:rPr lang="en-US" dirty="0" smtClean="0">
                <a:solidFill>
                  <a:srgbClr val="000000"/>
                </a:solidFill>
              </a:rPr>
              <a:t>Everyone will participate</a:t>
            </a:r>
          </a:p>
          <a:p>
            <a:pPr lvl="1"/>
            <a:r>
              <a:rPr lang="en-US" dirty="0" smtClean="0">
                <a:solidFill>
                  <a:srgbClr val="000000"/>
                </a:solidFill>
              </a:rPr>
              <a:t>Comments will be non-judgmental</a:t>
            </a:r>
          </a:p>
          <a:p>
            <a:pPr lvl="1"/>
            <a:r>
              <a:rPr lang="en-US" dirty="0" smtClean="0">
                <a:solidFill>
                  <a:srgbClr val="000000"/>
                </a:solidFill>
              </a:rPr>
              <a:t>Assigned tasks will be done on time</a:t>
            </a:r>
          </a:p>
          <a:p>
            <a:pPr lvl="1"/>
            <a:r>
              <a:rPr lang="en-US" dirty="0" smtClean="0">
                <a:solidFill>
                  <a:srgbClr val="000000"/>
                </a:solidFill>
              </a:rPr>
              <a:t>Confidentiality will be maintained</a:t>
            </a:r>
          </a:p>
          <a:p>
            <a:pPr>
              <a:buFont typeface="Arial"/>
              <a:buChar char="•"/>
            </a:pPr>
            <a:r>
              <a:rPr lang="en-US" dirty="0" smtClean="0">
                <a:solidFill>
                  <a:srgbClr val="000000"/>
                </a:solidFill>
              </a:rPr>
              <a:t>Reinforce with visual aids.</a:t>
            </a:r>
          </a:p>
          <a:p>
            <a:r>
              <a:rPr lang="en-US" dirty="0" smtClean="0">
                <a:solidFill>
                  <a:srgbClr val="000000"/>
                </a:solidFill>
              </a:rPr>
              <a:t>Keep meeting records.</a:t>
            </a:r>
          </a:p>
          <a:p>
            <a:r>
              <a:rPr lang="en-US" dirty="0" smtClean="0">
                <a:solidFill>
                  <a:srgbClr val="000000"/>
                </a:solidFill>
              </a:rPr>
              <a:t>Set goals and objectives for your organization.</a:t>
            </a:r>
          </a:p>
          <a:p>
            <a:endParaRPr lang="en-US" dirty="0"/>
          </a:p>
        </p:txBody>
      </p:sp>
    </p:spTree>
    <p:extLst>
      <p:ext uri="{BB962C8B-B14F-4D97-AF65-F5344CB8AC3E}">
        <p14:creationId xmlns:p14="http://schemas.microsoft.com/office/powerpoint/2010/main" val="1672136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Parliamentary procedures</a:t>
            </a:r>
            <a:endParaRPr lang="en-US" dirty="0"/>
          </a:p>
        </p:txBody>
      </p:sp>
      <p:sp>
        <p:nvSpPr>
          <p:cNvPr id="3" name="Content Placeholder 2"/>
          <p:cNvSpPr>
            <a:spLocks noGrp="1"/>
          </p:cNvSpPr>
          <p:nvPr>
            <p:ph idx="1"/>
          </p:nvPr>
        </p:nvSpPr>
        <p:spPr/>
        <p:txBody>
          <a:bodyPr>
            <a:normAutofit fontScale="92500"/>
          </a:bodyPr>
          <a:lstStyle/>
          <a:p>
            <a:r>
              <a:rPr lang="en-US" dirty="0">
                <a:solidFill>
                  <a:srgbClr val="000000"/>
                </a:solidFill>
              </a:rPr>
              <a:t>Robert’s Rules of Order was written by General Henry M. Robert, a U.S. Army engineer, and published in 1876.  His work is the accepted authority for almost all organizations today.  </a:t>
            </a:r>
            <a:endParaRPr lang="en-US" dirty="0" smtClean="0">
              <a:solidFill>
                <a:srgbClr val="000000"/>
              </a:solidFill>
            </a:endParaRPr>
          </a:p>
          <a:p>
            <a:r>
              <a:rPr lang="en-US" dirty="0" smtClean="0">
                <a:solidFill>
                  <a:srgbClr val="000000"/>
                </a:solidFill>
              </a:rPr>
              <a:t>Parliamentary procedure is a system of maintaining order within organizations.  It provides an approved and uniform method of conducting meetings in a fair, orderly, and expeditious manner.</a:t>
            </a:r>
          </a:p>
          <a:p>
            <a:r>
              <a:rPr lang="en-US" dirty="0" smtClean="0">
                <a:solidFill>
                  <a:srgbClr val="000000"/>
                </a:solidFill>
              </a:rPr>
              <a:t>To view details and tips for parliamentary procedure, visit </a:t>
            </a:r>
            <a:r>
              <a:rPr lang="en-US" dirty="0" smtClean="0">
                <a:solidFill>
                  <a:srgbClr val="000000"/>
                </a:solidFill>
                <a:hlinkClick r:id="rId2"/>
              </a:rPr>
              <a:t>www.csuchico.edu/sll/studentOrganizations/parliamentaryProcedures.shtml</a:t>
            </a:r>
            <a:r>
              <a:rPr lang="en-US" dirty="0" smtClean="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348107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Meeting agenda</a:t>
            </a:r>
            <a:endParaRPr lang="en-US" dirty="0"/>
          </a:p>
        </p:txBody>
      </p:sp>
      <p:sp>
        <p:nvSpPr>
          <p:cNvPr id="3" name="Content Placeholder 2"/>
          <p:cNvSpPr>
            <a:spLocks noGrp="1"/>
          </p:cNvSpPr>
          <p:nvPr>
            <p:ph idx="1"/>
          </p:nvPr>
        </p:nvSpPr>
        <p:spPr>
          <a:xfrm>
            <a:off x="685800" y="1447800"/>
            <a:ext cx="7583488" cy="5410200"/>
          </a:xfrm>
        </p:spPr>
        <p:txBody>
          <a:bodyPr>
            <a:normAutofit/>
          </a:bodyPr>
          <a:lstStyle/>
          <a:p>
            <a:pPr marL="514350" indent="-514350">
              <a:buAutoNum type="romanUcPeriod"/>
            </a:pPr>
            <a:endParaRPr lang="en-US" sz="1800" dirty="0" smtClean="0">
              <a:latin typeface="Times New Roman"/>
              <a:cs typeface="Times New Roman"/>
            </a:endParaRPr>
          </a:p>
          <a:p>
            <a:pPr marL="295275" lvl="1" indent="0">
              <a:buNone/>
            </a:pPr>
            <a:endParaRPr lang="en-US" sz="1800" dirty="0" smtClean="0">
              <a:latin typeface="Times New Roman"/>
              <a:cs typeface="Times New Roman"/>
            </a:endParaRPr>
          </a:p>
          <a:p>
            <a:pPr marL="295275" lvl="1" indent="0">
              <a:buNone/>
            </a:pPr>
            <a:endParaRPr lang="en-US" sz="1800" dirty="0">
              <a:latin typeface="Times New Roman"/>
              <a:cs typeface="Times New Roman"/>
            </a:endParaRPr>
          </a:p>
        </p:txBody>
      </p:sp>
      <p:pic>
        <p:nvPicPr>
          <p:cNvPr id="5" name="Picture 4" descr="Sample club minut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76400"/>
            <a:ext cx="3906982" cy="5056094"/>
          </a:xfrm>
          <a:prstGeom prst="rect">
            <a:avLst/>
          </a:prstGeom>
        </p:spPr>
      </p:pic>
      <p:sp>
        <p:nvSpPr>
          <p:cNvPr id="6" name="TextBox 5"/>
          <p:cNvSpPr txBox="1"/>
          <p:nvPr/>
        </p:nvSpPr>
        <p:spPr>
          <a:xfrm>
            <a:off x="4572000" y="1905000"/>
            <a:ext cx="4267200" cy="4247317"/>
          </a:xfrm>
          <a:prstGeom prst="rect">
            <a:avLst/>
          </a:prstGeom>
          <a:noFill/>
        </p:spPr>
        <p:txBody>
          <a:bodyPr wrap="square" rtlCol="0">
            <a:spAutoFit/>
          </a:bodyPr>
          <a:lstStyle/>
          <a:p>
            <a:pPr marL="285750" indent="-285750">
              <a:buFont typeface="Arial"/>
              <a:buChar char="•"/>
            </a:pPr>
            <a:r>
              <a:rPr lang="en-US" dirty="0" smtClean="0">
                <a:solidFill>
                  <a:srgbClr val="000000"/>
                </a:solidFill>
              </a:rPr>
              <a:t>Taking minutes is essential for running an effective student organization.</a:t>
            </a:r>
          </a:p>
          <a:p>
            <a:pPr marL="285750" indent="-285750">
              <a:buFont typeface="Arial"/>
              <a:buChar char="•"/>
            </a:pPr>
            <a:endParaRPr lang="en-US" dirty="0" smtClean="0">
              <a:solidFill>
                <a:srgbClr val="000000"/>
              </a:solidFill>
            </a:endParaRPr>
          </a:p>
          <a:p>
            <a:pPr marL="285750" indent="-285750">
              <a:buFont typeface="Arial"/>
              <a:buChar char="•"/>
            </a:pPr>
            <a:r>
              <a:rPr lang="en-US" dirty="0" smtClean="0">
                <a:solidFill>
                  <a:srgbClr val="000000"/>
                </a:solidFill>
              </a:rPr>
              <a:t>Minutes should be thorough so those who were not able to attend a meeting would understand the gist.</a:t>
            </a:r>
          </a:p>
          <a:p>
            <a:pPr marL="285750" indent="-285750">
              <a:buFont typeface="Arial"/>
              <a:buChar char="•"/>
            </a:pPr>
            <a:endParaRPr lang="en-US" dirty="0" smtClean="0">
              <a:solidFill>
                <a:srgbClr val="000000"/>
              </a:solidFill>
            </a:endParaRPr>
          </a:p>
          <a:p>
            <a:pPr marL="285750" indent="-285750">
              <a:buFont typeface="Arial"/>
              <a:buChar char="•"/>
            </a:pPr>
            <a:r>
              <a:rPr lang="en-US" dirty="0" smtClean="0">
                <a:solidFill>
                  <a:srgbClr val="000000"/>
                </a:solidFill>
              </a:rPr>
              <a:t>Minutes can be used to hold members or officers accountable for attendance, event planning, or volunteering.</a:t>
            </a:r>
          </a:p>
          <a:p>
            <a:endParaRPr lang="en-US" dirty="0" smtClean="0">
              <a:solidFill>
                <a:srgbClr val="000000"/>
              </a:solidFill>
            </a:endParaRPr>
          </a:p>
          <a:p>
            <a:pPr marL="285750" indent="-285750">
              <a:buFont typeface="Arial"/>
              <a:buChar char="•"/>
            </a:pPr>
            <a:r>
              <a:rPr lang="en-US" dirty="0" smtClean="0">
                <a:solidFill>
                  <a:srgbClr val="000000"/>
                </a:solidFill>
              </a:rPr>
              <a:t>Minutes are required for all reimbursements or charges to student organization bank accounts. </a:t>
            </a:r>
          </a:p>
          <a:p>
            <a:endParaRPr lang="en-US" dirty="0">
              <a:solidFill>
                <a:srgbClr val="000000"/>
              </a:solidFill>
            </a:endParaRPr>
          </a:p>
        </p:txBody>
      </p:sp>
    </p:spTree>
    <p:extLst>
      <p:ext uri="{BB962C8B-B14F-4D97-AF65-F5344CB8AC3E}">
        <p14:creationId xmlns:p14="http://schemas.microsoft.com/office/powerpoint/2010/main" val="119192637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Recruitment Tips and Tricks</a:t>
            </a:r>
            <a:endParaRPr lang="en-US" dirty="0"/>
          </a:p>
        </p:txBody>
      </p:sp>
      <p:sp>
        <p:nvSpPr>
          <p:cNvPr id="3" name="Content Placeholder 2"/>
          <p:cNvSpPr>
            <a:spLocks noGrp="1"/>
          </p:cNvSpPr>
          <p:nvPr>
            <p:ph sz="half" idx="1"/>
          </p:nvPr>
        </p:nvSpPr>
        <p:spPr>
          <a:xfrm>
            <a:off x="779463" y="2438400"/>
            <a:ext cx="3566160" cy="3687763"/>
          </a:xfrm>
        </p:spPr>
        <p:txBody>
          <a:bodyPr>
            <a:normAutofit fontScale="92500" lnSpcReduction="20000"/>
          </a:bodyPr>
          <a:lstStyle/>
          <a:p>
            <a:pPr marL="0" indent="0">
              <a:buNone/>
            </a:pPr>
            <a:r>
              <a:rPr lang="en-US" dirty="0" smtClean="0">
                <a:solidFill>
                  <a:srgbClr val="000000"/>
                </a:solidFill>
              </a:rPr>
              <a:t>Why recruit new members?</a:t>
            </a:r>
          </a:p>
          <a:p>
            <a:r>
              <a:rPr lang="en-US" dirty="0" smtClean="0">
                <a:solidFill>
                  <a:srgbClr val="000000"/>
                </a:solidFill>
              </a:rPr>
              <a:t>Think about the future of the organization</a:t>
            </a:r>
          </a:p>
          <a:p>
            <a:r>
              <a:rPr lang="en-US" dirty="0" smtClean="0">
                <a:solidFill>
                  <a:srgbClr val="000000"/>
                </a:solidFill>
              </a:rPr>
              <a:t>Meet new friends</a:t>
            </a:r>
          </a:p>
          <a:p>
            <a:r>
              <a:rPr lang="en-US" dirty="0" smtClean="0">
                <a:solidFill>
                  <a:srgbClr val="000000"/>
                </a:solidFill>
              </a:rPr>
              <a:t>New Members bring in new ideas and talents</a:t>
            </a:r>
          </a:p>
          <a:p>
            <a:r>
              <a:rPr lang="en-US" dirty="0" smtClean="0">
                <a:solidFill>
                  <a:srgbClr val="000000"/>
                </a:solidFill>
              </a:rPr>
              <a:t>New Members </a:t>
            </a:r>
            <a:r>
              <a:rPr lang="en-US" dirty="0">
                <a:solidFill>
                  <a:srgbClr val="000000"/>
                </a:solidFill>
              </a:rPr>
              <a:t>h</a:t>
            </a:r>
            <a:r>
              <a:rPr lang="en-US" dirty="0" smtClean="0">
                <a:solidFill>
                  <a:srgbClr val="000000"/>
                </a:solidFill>
              </a:rPr>
              <a:t>elp the organization grow</a:t>
            </a:r>
            <a:endParaRPr lang="en-US" dirty="0">
              <a:solidFill>
                <a:srgbClr val="000000"/>
              </a:solidFill>
            </a:endParaRPr>
          </a:p>
        </p:txBody>
      </p:sp>
      <p:sp>
        <p:nvSpPr>
          <p:cNvPr id="4" name="Content Placeholder 3"/>
          <p:cNvSpPr>
            <a:spLocks noGrp="1"/>
          </p:cNvSpPr>
          <p:nvPr>
            <p:ph sz="half" idx="2"/>
          </p:nvPr>
        </p:nvSpPr>
        <p:spPr>
          <a:xfrm>
            <a:off x="4796791" y="2438400"/>
            <a:ext cx="3566160" cy="3687763"/>
          </a:xfrm>
        </p:spPr>
        <p:txBody>
          <a:bodyPr>
            <a:normAutofit fontScale="92500" lnSpcReduction="20000"/>
          </a:bodyPr>
          <a:lstStyle/>
          <a:p>
            <a:pPr marL="0" indent="0">
              <a:buNone/>
            </a:pPr>
            <a:r>
              <a:rPr lang="en-US" dirty="0" smtClean="0">
                <a:solidFill>
                  <a:srgbClr val="000000"/>
                </a:solidFill>
              </a:rPr>
              <a:t>Why would people join your organization?</a:t>
            </a:r>
          </a:p>
          <a:p>
            <a:r>
              <a:rPr lang="en-US" dirty="0" smtClean="0">
                <a:solidFill>
                  <a:srgbClr val="000000"/>
                </a:solidFill>
              </a:rPr>
              <a:t>Explain the benefits of membership</a:t>
            </a:r>
          </a:p>
          <a:p>
            <a:r>
              <a:rPr lang="en-US" dirty="0" smtClean="0">
                <a:solidFill>
                  <a:srgbClr val="000000"/>
                </a:solidFill>
              </a:rPr>
              <a:t>Showcase leadership </a:t>
            </a:r>
            <a:r>
              <a:rPr lang="en-US" dirty="0">
                <a:solidFill>
                  <a:srgbClr val="000000"/>
                </a:solidFill>
              </a:rPr>
              <a:t>o</a:t>
            </a:r>
            <a:r>
              <a:rPr lang="en-US" dirty="0" smtClean="0">
                <a:solidFill>
                  <a:srgbClr val="000000"/>
                </a:solidFill>
              </a:rPr>
              <a:t>pportunities</a:t>
            </a:r>
          </a:p>
          <a:p>
            <a:r>
              <a:rPr lang="en-US" dirty="0" smtClean="0">
                <a:solidFill>
                  <a:srgbClr val="000000"/>
                </a:solidFill>
              </a:rPr>
              <a:t>Display your Purpose</a:t>
            </a:r>
            <a:r>
              <a:rPr lang="en-US" dirty="0">
                <a:solidFill>
                  <a:srgbClr val="000000"/>
                </a:solidFill>
              </a:rPr>
              <a:t> </a:t>
            </a:r>
            <a:r>
              <a:rPr lang="en-US" dirty="0" smtClean="0">
                <a:solidFill>
                  <a:srgbClr val="000000"/>
                </a:solidFill>
              </a:rPr>
              <a:t>and Mission of the organization</a:t>
            </a:r>
          </a:p>
          <a:p>
            <a:r>
              <a:rPr lang="en-US" dirty="0" smtClean="0">
                <a:solidFill>
                  <a:srgbClr val="000000"/>
                </a:solidFill>
              </a:rPr>
              <a:t>How are you different from other organizations?</a:t>
            </a:r>
            <a:endParaRPr lang="en-US" dirty="0">
              <a:solidFill>
                <a:srgbClr val="000000"/>
              </a:solidFill>
            </a:endParaRPr>
          </a:p>
        </p:txBody>
      </p:sp>
      <p:sp>
        <p:nvSpPr>
          <p:cNvPr id="5" name="TextBox 4"/>
          <p:cNvSpPr txBox="1"/>
          <p:nvPr/>
        </p:nvSpPr>
        <p:spPr>
          <a:xfrm>
            <a:off x="990600" y="1752600"/>
            <a:ext cx="6858000" cy="369332"/>
          </a:xfrm>
          <a:prstGeom prst="rect">
            <a:avLst/>
          </a:prstGeom>
          <a:noFill/>
        </p:spPr>
        <p:txBody>
          <a:bodyPr wrap="square" rtlCol="0">
            <a:spAutoFit/>
          </a:bodyPr>
          <a:lstStyle/>
          <a:p>
            <a:pPr algn="ctr"/>
            <a:r>
              <a:rPr lang="en-US" dirty="0" smtClean="0">
                <a:solidFill>
                  <a:srgbClr val="000000"/>
                </a:solidFill>
              </a:rPr>
              <a:t>Things to think about when recruiting members…</a:t>
            </a:r>
            <a:endParaRPr lang="en-US" dirty="0">
              <a:solidFill>
                <a:srgbClr val="000000"/>
              </a:solidFill>
            </a:endParaRPr>
          </a:p>
        </p:txBody>
      </p:sp>
    </p:spTree>
    <p:extLst>
      <p:ext uri="{BB962C8B-B14F-4D97-AF65-F5344CB8AC3E}">
        <p14:creationId xmlns:p14="http://schemas.microsoft.com/office/powerpoint/2010/main" val="395700134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Recruitment Plan</a:t>
            </a:r>
            <a:endParaRPr lang="en-US" dirty="0"/>
          </a:p>
        </p:txBody>
      </p:sp>
      <p:sp>
        <p:nvSpPr>
          <p:cNvPr id="5" name="Content Placeholder 4"/>
          <p:cNvSpPr>
            <a:spLocks noGrp="1"/>
          </p:cNvSpPr>
          <p:nvPr>
            <p:ph idx="1"/>
          </p:nvPr>
        </p:nvSpPr>
        <p:spPr/>
        <p:txBody>
          <a:bodyPr>
            <a:normAutofit fontScale="55000" lnSpcReduction="20000"/>
          </a:bodyPr>
          <a:lstStyle/>
          <a:p>
            <a:pPr marL="0" indent="0">
              <a:buNone/>
            </a:pPr>
            <a:r>
              <a:rPr lang="en-US" sz="2900" dirty="0" smtClean="0">
                <a:solidFill>
                  <a:srgbClr val="000000"/>
                </a:solidFill>
              </a:rPr>
              <a:t>A recruitment plan is essential in order to make your efforts effective:</a:t>
            </a:r>
          </a:p>
          <a:p>
            <a:pPr marL="457200" indent="-457200">
              <a:buAutoNum type="arabicPeriod"/>
            </a:pPr>
            <a:r>
              <a:rPr lang="en-US" sz="2900" dirty="0" smtClean="0">
                <a:solidFill>
                  <a:srgbClr val="000000"/>
                </a:solidFill>
              </a:rPr>
              <a:t>Set Goals! How many members? Are there specific students you are trying to reach?</a:t>
            </a:r>
          </a:p>
          <a:p>
            <a:pPr marL="457200" indent="-457200">
              <a:buAutoNum type="arabicPeriod"/>
            </a:pPr>
            <a:r>
              <a:rPr lang="en-US" sz="2900" dirty="0" smtClean="0">
                <a:solidFill>
                  <a:srgbClr val="000000"/>
                </a:solidFill>
              </a:rPr>
              <a:t>Brainstorm methods…How will you reach your recruitment goals?</a:t>
            </a:r>
          </a:p>
          <a:p>
            <a:pPr marL="457200" indent="-457200">
              <a:buAutoNum type="arabicPeriod"/>
            </a:pPr>
            <a:r>
              <a:rPr lang="en-US" sz="2900" dirty="0" smtClean="0">
                <a:solidFill>
                  <a:srgbClr val="000000"/>
                </a:solidFill>
              </a:rPr>
              <a:t>Budget resources: Giveaways, advertising, supplies, etc.</a:t>
            </a:r>
          </a:p>
          <a:p>
            <a:pPr marL="457200" indent="-457200">
              <a:buAutoNum type="arabicPeriod"/>
            </a:pPr>
            <a:r>
              <a:rPr lang="en-US" sz="2900" dirty="0" smtClean="0">
                <a:solidFill>
                  <a:srgbClr val="000000"/>
                </a:solidFill>
              </a:rPr>
              <a:t>Create a calendar: When are you going to recruit? Where are you going to recruit?</a:t>
            </a:r>
          </a:p>
          <a:p>
            <a:pPr marL="457200" indent="-457200">
              <a:buAutoNum type="arabicPeriod"/>
            </a:pPr>
            <a:r>
              <a:rPr lang="en-US" sz="2900" dirty="0" smtClean="0">
                <a:solidFill>
                  <a:srgbClr val="000000"/>
                </a:solidFill>
              </a:rPr>
              <a:t>Delegate tasks: All members should be a part of recruitment.</a:t>
            </a:r>
          </a:p>
          <a:p>
            <a:pPr marL="457200" indent="-457200">
              <a:buAutoNum type="arabicPeriod"/>
            </a:pPr>
            <a:r>
              <a:rPr lang="en-US" sz="2900" dirty="0" smtClean="0">
                <a:solidFill>
                  <a:srgbClr val="000000"/>
                </a:solidFill>
              </a:rPr>
              <a:t>Implement the plan: Recruitment is a full-time commitment, make sure you are having fun with it!</a:t>
            </a:r>
          </a:p>
          <a:p>
            <a:pPr marL="457200" indent="-457200">
              <a:buAutoNum type="arabicPeriod"/>
            </a:pPr>
            <a:r>
              <a:rPr lang="en-US" sz="2900" dirty="0" smtClean="0">
                <a:solidFill>
                  <a:srgbClr val="000000"/>
                </a:solidFill>
              </a:rPr>
              <a:t>Evaluate the outcome: Did you reach your goals? What would you change for next time?</a:t>
            </a:r>
            <a:endParaRPr lang="en-US" sz="2900" dirty="0">
              <a:solidFill>
                <a:srgbClr val="000000"/>
              </a:solidFill>
            </a:endParaRPr>
          </a:p>
          <a:p>
            <a:pPr marL="638175" lvl="1" indent="-342900"/>
            <a:endParaRPr lang="en-US" dirty="0" smtClean="0">
              <a:solidFill>
                <a:srgbClr val="000000"/>
              </a:solidFill>
            </a:endParaRPr>
          </a:p>
        </p:txBody>
      </p:sp>
    </p:spTree>
    <p:extLst>
      <p:ext uri="{BB962C8B-B14F-4D97-AF65-F5344CB8AC3E}">
        <p14:creationId xmlns:p14="http://schemas.microsoft.com/office/powerpoint/2010/main" val="233324825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Retention</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solidFill>
                  <a:srgbClr val="000000"/>
                </a:solidFill>
              </a:rPr>
              <a:t>Maintaining your new members is as important as recruiting new members. Be sure you are taking the steps to keep your new members involved and invested in your student organization.</a:t>
            </a:r>
          </a:p>
          <a:p>
            <a:r>
              <a:rPr lang="en-US" dirty="0" smtClean="0">
                <a:solidFill>
                  <a:srgbClr val="000000"/>
                </a:solidFill>
              </a:rPr>
              <a:t>Provide new member training</a:t>
            </a:r>
          </a:p>
          <a:p>
            <a:r>
              <a:rPr lang="en-US" dirty="0" smtClean="0">
                <a:solidFill>
                  <a:srgbClr val="000000"/>
                </a:solidFill>
              </a:rPr>
              <a:t>Create a mentoring plan for new members or for those members moving into a leadership position</a:t>
            </a:r>
          </a:p>
          <a:p>
            <a:r>
              <a:rPr lang="en-US" dirty="0" smtClean="0">
                <a:solidFill>
                  <a:srgbClr val="000000"/>
                </a:solidFill>
              </a:rPr>
              <a:t>Have involvement opportunities or tasks ready for all members</a:t>
            </a:r>
          </a:p>
          <a:p>
            <a:r>
              <a:rPr lang="en-US" dirty="0" smtClean="0">
                <a:solidFill>
                  <a:srgbClr val="000000"/>
                </a:solidFill>
              </a:rPr>
              <a:t>Provide opportunities for all members to give input and feedback</a:t>
            </a:r>
          </a:p>
          <a:p>
            <a:r>
              <a:rPr lang="en-US" dirty="0" smtClean="0">
                <a:solidFill>
                  <a:srgbClr val="000000"/>
                </a:solidFill>
              </a:rPr>
              <a:t>Use social activities to create bonds between all members</a:t>
            </a:r>
            <a:endParaRPr lang="en-US" dirty="0">
              <a:solidFill>
                <a:srgbClr val="000000"/>
              </a:solidFill>
            </a:endParaRPr>
          </a:p>
        </p:txBody>
      </p:sp>
    </p:spTree>
    <p:extLst>
      <p:ext uri="{BB962C8B-B14F-4D97-AF65-F5344CB8AC3E}">
        <p14:creationId xmlns:p14="http://schemas.microsoft.com/office/powerpoint/2010/main" val="3539875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Setting</a:t>
            </a:r>
            <a:endParaRPr lang="en-US" dirty="0"/>
          </a:p>
        </p:txBody>
      </p:sp>
      <p:sp>
        <p:nvSpPr>
          <p:cNvPr id="3" name="Content Placeholder 2"/>
          <p:cNvSpPr>
            <a:spLocks noGrp="1"/>
          </p:cNvSpPr>
          <p:nvPr>
            <p:ph idx="1"/>
          </p:nvPr>
        </p:nvSpPr>
        <p:spPr>
          <a:xfrm>
            <a:off x="762000" y="1447800"/>
            <a:ext cx="7924800" cy="5410200"/>
          </a:xfrm>
        </p:spPr>
        <p:txBody>
          <a:bodyPr>
            <a:normAutofit fontScale="85000" lnSpcReduction="10000"/>
          </a:bodyPr>
          <a:lstStyle/>
          <a:p>
            <a:r>
              <a:rPr lang="en-US" dirty="0" smtClean="0">
                <a:solidFill>
                  <a:srgbClr val="000000"/>
                </a:solidFill>
              </a:rPr>
              <a:t>Have your organization create long term (academic year) and short term (semester) goals. </a:t>
            </a:r>
          </a:p>
          <a:p>
            <a:pPr marL="0" indent="0">
              <a:buNone/>
            </a:pPr>
            <a:r>
              <a:rPr lang="en-US" dirty="0" smtClean="0">
                <a:solidFill>
                  <a:srgbClr val="000000"/>
                </a:solidFill>
              </a:rPr>
              <a:t>A good template to utilize to help your organization set goals is the S.M.A.R.T goal setting technique.</a:t>
            </a:r>
          </a:p>
          <a:p>
            <a:pPr marL="0" indent="0">
              <a:buNone/>
            </a:pPr>
            <a:r>
              <a:rPr lang="en-US" b="1" dirty="0" smtClean="0">
                <a:solidFill>
                  <a:srgbClr val="000000"/>
                </a:solidFill>
              </a:rPr>
              <a:t>S</a:t>
            </a:r>
            <a:r>
              <a:rPr lang="en-US" dirty="0" smtClean="0">
                <a:solidFill>
                  <a:srgbClr val="000000"/>
                </a:solidFill>
              </a:rPr>
              <a:t>pecific: Answer the questions of what, why, who, where and which</a:t>
            </a:r>
          </a:p>
          <a:p>
            <a:pPr marL="0" indent="0">
              <a:buNone/>
            </a:pPr>
            <a:r>
              <a:rPr lang="en-US" b="1" dirty="0" smtClean="0">
                <a:solidFill>
                  <a:srgbClr val="000000"/>
                </a:solidFill>
              </a:rPr>
              <a:t>M</a:t>
            </a:r>
            <a:r>
              <a:rPr lang="en-US" dirty="0" smtClean="0">
                <a:solidFill>
                  <a:srgbClr val="000000"/>
                </a:solidFill>
              </a:rPr>
              <a:t>easureable: How much? How many? How will I know when it has been accomplished?</a:t>
            </a:r>
          </a:p>
          <a:p>
            <a:pPr marL="0" indent="0">
              <a:buNone/>
            </a:pPr>
            <a:r>
              <a:rPr lang="en-US" b="1" dirty="0" smtClean="0">
                <a:solidFill>
                  <a:srgbClr val="000000"/>
                </a:solidFill>
              </a:rPr>
              <a:t>A</a:t>
            </a:r>
            <a:r>
              <a:rPr lang="en-US" dirty="0" smtClean="0">
                <a:solidFill>
                  <a:srgbClr val="000000"/>
                </a:solidFill>
              </a:rPr>
              <a:t>chievable: Is your goal realistic and attainable? How will I know the goal was accomplished?</a:t>
            </a:r>
          </a:p>
          <a:p>
            <a:pPr marL="0" indent="0">
              <a:buNone/>
            </a:pPr>
            <a:r>
              <a:rPr lang="en-US" b="1" dirty="0" smtClean="0">
                <a:solidFill>
                  <a:srgbClr val="000000"/>
                </a:solidFill>
              </a:rPr>
              <a:t>R</a:t>
            </a:r>
            <a:r>
              <a:rPr lang="en-US" dirty="0" smtClean="0">
                <a:solidFill>
                  <a:srgbClr val="000000"/>
                </a:solidFill>
              </a:rPr>
              <a:t>elevant: This drives the team/organization forward.  Does your goal seem worthwhile?  Right for our time? Match our efforts and needs?</a:t>
            </a:r>
          </a:p>
          <a:p>
            <a:pPr marL="0" indent="0">
              <a:buNone/>
            </a:pPr>
            <a:r>
              <a:rPr lang="en-US" b="1" dirty="0" smtClean="0">
                <a:solidFill>
                  <a:srgbClr val="000000"/>
                </a:solidFill>
              </a:rPr>
              <a:t>T</a:t>
            </a:r>
            <a:r>
              <a:rPr lang="en-US" dirty="0" smtClean="0">
                <a:solidFill>
                  <a:srgbClr val="000000"/>
                </a:solidFill>
              </a:rPr>
              <a:t>ime: The amount of time needed to achieve your goal. 6 weeks? 6 months? 1 year?</a:t>
            </a:r>
            <a:endParaRPr lang="en-US" dirty="0">
              <a:solidFill>
                <a:srgbClr val="000000"/>
              </a:solidFill>
            </a:endParaRPr>
          </a:p>
        </p:txBody>
      </p:sp>
    </p:spTree>
    <p:extLst>
      <p:ext uri="{BB962C8B-B14F-4D97-AF65-F5344CB8AC3E}">
        <p14:creationId xmlns:p14="http://schemas.microsoft.com/office/powerpoint/2010/main" val="1007678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Orientation Complete</a:t>
            </a:r>
            <a:endParaRPr lang="en-US" dirty="0"/>
          </a:p>
        </p:txBody>
      </p:sp>
      <p:sp>
        <p:nvSpPr>
          <p:cNvPr id="3" name="Content Placeholder 2"/>
          <p:cNvSpPr>
            <a:spLocks noGrp="1"/>
          </p:cNvSpPr>
          <p:nvPr>
            <p:ph idx="1"/>
          </p:nvPr>
        </p:nvSpPr>
        <p:spPr/>
        <p:txBody>
          <a:bodyPr>
            <a:normAutofit/>
          </a:bodyPr>
          <a:lstStyle/>
          <a:p>
            <a:pPr marL="0" indent="0" algn="ctr">
              <a:buNone/>
            </a:pPr>
            <a:r>
              <a:rPr lang="en-US" sz="4000" dirty="0" smtClean="0">
                <a:solidFill>
                  <a:srgbClr val="000000"/>
                </a:solidFill>
              </a:rPr>
              <a:t>To complete your orientation and obtain your Charter Application</a:t>
            </a:r>
          </a:p>
          <a:p>
            <a:pPr marL="0" indent="0" algn="ctr">
              <a:buNone/>
            </a:pPr>
            <a:r>
              <a:rPr lang="en-US" sz="4000" dirty="0" smtClean="0">
                <a:solidFill>
                  <a:srgbClr val="000000"/>
                </a:solidFill>
              </a:rPr>
              <a:t> </a:t>
            </a:r>
            <a:r>
              <a:rPr lang="en-US" sz="4000" dirty="0" smtClean="0">
                <a:solidFill>
                  <a:srgbClr val="000000"/>
                </a:solidFill>
                <a:hlinkClick r:id="rId2"/>
              </a:rPr>
              <a:t>CLICK HERE</a:t>
            </a:r>
            <a:endParaRPr lang="en-US" sz="4000" dirty="0" smtClean="0">
              <a:solidFill>
                <a:srgbClr val="000000"/>
              </a:solidFill>
            </a:endParaRPr>
          </a:p>
          <a:p>
            <a:pPr marL="0" indent="0" algn="ctr">
              <a:buNone/>
            </a:pPr>
            <a:r>
              <a:rPr lang="en-US" sz="2000" dirty="0" smtClean="0">
                <a:solidFill>
                  <a:srgbClr val="000000"/>
                </a:solidFill>
              </a:rPr>
              <a:t>(you must be in slideshow for the link to work)</a:t>
            </a:r>
            <a:endParaRPr lang="en-US" sz="2000" dirty="0">
              <a:solidFill>
                <a:srgbClr val="000000"/>
              </a:solidFill>
            </a:endParaRPr>
          </a:p>
        </p:txBody>
      </p:sp>
    </p:spTree>
    <p:extLst>
      <p:ext uri="{BB962C8B-B14F-4D97-AF65-F5344CB8AC3E}">
        <p14:creationId xmlns:p14="http://schemas.microsoft.com/office/powerpoint/2010/main" val="8412610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SLD Programs</a:t>
            </a:r>
            <a:endParaRPr lang="en-US" dirty="0"/>
          </a:p>
        </p:txBody>
      </p:sp>
      <p:pic>
        <p:nvPicPr>
          <p:cNvPr id="5" name="Content Placeholder 4" descr="NSO 2015.jpe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6800" y="3962400"/>
            <a:ext cx="3960812" cy="2227956"/>
          </a:xfrm>
        </p:spPr>
      </p:pic>
      <p:sp>
        <p:nvSpPr>
          <p:cNvPr id="4" name="Text Placeholder 3"/>
          <p:cNvSpPr>
            <a:spLocks noGrp="1"/>
          </p:cNvSpPr>
          <p:nvPr>
            <p:ph type="body" sz="half" idx="2"/>
          </p:nvPr>
        </p:nvSpPr>
        <p:spPr>
          <a:xfrm>
            <a:off x="304800" y="2057400"/>
            <a:ext cx="3962400" cy="3200401"/>
          </a:xfrm>
        </p:spPr>
        <p:txBody>
          <a:bodyPr/>
          <a:lstStyle/>
          <a:p>
            <a:endParaRPr lang="en-US" dirty="0" smtClean="0">
              <a:solidFill>
                <a:srgbClr val="FFFFFF"/>
              </a:solidFill>
            </a:endParaRPr>
          </a:p>
          <a:p>
            <a:r>
              <a:rPr lang="en-US" dirty="0" smtClean="0">
                <a:solidFill>
                  <a:srgbClr val="FFFFFF"/>
                </a:solidFill>
              </a:rPr>
              <a:t>Faculty </a:t>
            </a:r>
            <a:r>
              <a:rPr lang="en-US" dirty="0">
                <a:solidFill>
                  <a:srgbClr val="FFFFFF"/>
                </a:solidFill>
              </a:rPr>
              <a:t>Mentor Program</a:t>
            </a:r>
          </a:p>
          <a:p>
            <a:r>
              <a:rPr lang="en-US" dirty="0">
                <a:solidFill>
                  <a:srgbClr val="FFFFFF"/>
                </a:solidFill>
              </a:rPr>
              <a:t>New Student Orientation</a:t>
            </a:r>
          </a:p>
          <a:p>
            <a:r>
              <a:rPr lang="en-US" dirty="0"/>
              <a:t>Student Leadership </a:t>
            </a:r>
            <a:r>
              <a:rPr lang="en-US" dirty="0" smtClean="0"/>
              <a:t>Awards</a:t>
            </a:r>
            <a:endParaRPr lang="en-US" dirty="0"/>
          </a:p>
          <a:p>
            <a:r>
              <a:rPr lang="en-US" dirty="0" smtClean="0"/>
              <a:t>Summer </a:t>
            </a:r>
            <a:r>
              <a:rPr lang="en-US" dirty="0"/>
              <a:t>Leadership </a:t>
            </a:r>
            <a:r>
              <a:rPr lang="en-US" dirty="0" smtClean="0"/>
              <a:t>Retreat</a:t>
            </a:r>
          </a:p>
          <a:p>
            <a:r>
              <a:rPr lang="en-US" dirty="0" smtClean="0"/>
              <a:t>Warrior Leadership Series</a:t>
            </a:r>
            <a:endParaRPr lang="en-US" dirty="0"/>
          </a:p>
          <a:p>
            <a:endParaRPr lang="en-US" dirty="0">
              <a:solidFill>
                <a:srgbClr val="FFFFFF"/>
              </a:solidFill>
            </a:endParaRPr>
          </a:p>
        </p:txBody>
      </p:sp>
      <p:pic>
        <p:nvPicPr>
          <p:cNvPr id="6" name="Picture 5" descr="SLR leaders 2015.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4292" y="228600"/>
            <a:ext cx="4579708" cy="25781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SLD Advisors</a:t>
            </a:r>
            <a:endParaRPr lang="en-US" dirty="0"/>
          </a:p>
        </p:txBody>
      </p:sp>
      <p:sp>
        <p:nvSpPr>
          <p:cNvPr id="3" name="Content Placeholder 2"/>
          <p:cNvSpPr>
            <a:spLocks noGrp="1"/>
          </p:cNvSpPr>
          <p:nvPr>
            <p:ph idx="1"/>
          </p:nvPr>
        </p:nvSpPr>
        <p:spPr/>
        <p:txBody>
          <a:bodyPr>
            <a:normAutofit/>
          </a:bodyPr>
          <a:lstStyle/>
          <a:p>
            <a:r>
              <a:rPr lang="en-US" sz="1400" dirty="0" smtClean="0">
                <a:solidFill>
                  <a:schemeClr val="tx2">
                    <a:lumMod val="10000"/>
                  </a:schemeClr>
                </a:solidFill>
              </a:rPr>
              <a:t>Every chartered Student Club or Organization is assigned one SLD staff member as a primary contact. We serve as  advisors to assist your organization and members. </a:t>
            </a:r>
          </a:p>
          <a:p>
            <a:r>
              <a:rPr lang="en-US" sz="1400" dirty="0" smtClean="0">
                <a:solidFill>
                  <a:schemeClr val="tx2">
                    <a:lumMod val="10000"/>
                  </a:schemeClr>
                </a:solidFill>
              </a:rPr>
              <a:t>We are here to help you succeed as a Student Club or Organization.</a:t>
            </a:r>
          </a:p>
          <a:p>
            <a:r>
              <a:rPr lang="en-US" sz="1400" dirty="0" smtClean="0">
                <a:solidFill>
                  <a:schemeClr val="tx2">
                    <a:lumMod val="10000"/>
                  </a:schemeClr>
                </a:solidFill>
              </a:rPr>
              <a:t>We are a resource for group development, leadership development, event planning and navigation of campus policies and procedures</a:t>
            </a:r>
            <a:r>
              <a:rPr lang="en-US" dirty="0" smtClean="0">
                <a:solidFill>
                  <a:schemeClr val="tx2">
                    <a:lumMod val="10000"/>
                  </a:schemeClr>
                </a:solidFill>
              </a:rPr>
              <a:t>.</a:t>
            </a:r>
          </a:p>
          <a:p>
            <a:r>
              <a:rPr lang="en-US" sz="1400" b="1" dirty="0" smtClean="0">
                <a:solidFill>
                  <a:schemeClr val="tx2">
                    <a:lumMod val="10000"/>
                  </a:schemeClr>
                </a:solidFill>
              </a:rPr>
              <a:t>Presidents are our main point of contact.  It is your responsibility to relay information to your officers and members on our behalf. </a:t>
            </a:r>
          </a:p>
          <a:p>
            <a:r>
              <a:rPr lang="en-US" sz="1400" dirty="0" smtClean="0">
                <a:solidFill>
                  <a:schemeClr val="tx2">
                    <a:lumMod val="10000"/>
                  </a:schemeClr>
                </a:solidFill>
              </a:rPr>
              <a:t>We will send frequent emails with important information; please read them in their entirety. </a:t>
            </a:r>
          </a:p>
          <a:p>
            <a:endParaRPr lang="en-US" dirty="0" smtClean="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We welcome you to stop by, If an advisor is not available, please make an appointment so we can assist you with:</a:t>
            </a:r>
            <a:endParaRPr lang="en-US" sz="2200" dirty="0"/>
          </a:p>
        </p:txBody>
      </p:sp>
      <p:sp>
        <p:nvSpPr>
          <p:cNvPr id="3" name="Content Placeholder 2"/>
          <p:cNvSpPr>
            <a:spLocks noGrp="1"/>
          </p:cNvSpPr>
          <p:nvPr>
            <p:ph sz="half" idx="1"/>
          </p:nvPr>
        </p:nvSpPr>
        <p:spPr>
          <a:xfrm>
            <a:off x="779463" y="1828800"/>
            <a:ext cx="3566160" cy="5029200"/>
          </a:xfrm>
        </p:spPr>
        <p:txBody>
          <a:bodyPr>
            <a:normAutofit/>
          </a:bodyPr>
          <a:lstStyle/>
          <a:p>
            <a:r>
              <a:rPr lang="en-US" dirty="0" smtClean="0">
                <a:solidFill>
                  <a:srgbClr val="000000"/>
                </a:solidFill>
              </a:rPr>
              <a:t>Campus Policies/Resources </a:t>
            </a:r>
          </a:p>
          <a:p>
            <a:r>
              <a:rPr lang="en-US" dirty="0" smtClean="0">
                <a:solidFill>
                  <a:srgbClr val="000000"/>
                </a:solidFill>
              </a:rPr>
              <a:t>Chartering Questions</a:t>
            </a:r>
          </a:p>
          <a:p>
            <a:r>
              <a:rPr lang="en-US" dirty="0" smtClean="0">
                <a:solidFill>
                  <a:srgbClr val="000000"/>
                </a:solidFill>
              </a:rPr>
              <a:t>Community Outreach</a:t>
            </a:r>
          </a:p>
          <a:p>
            <a:r>
              <a:rPr lang="en-US" dirty="0" smtClean="0">
                <a:solidFill>
                  <a:srgbClr val="000000"/>
                </a:solidFill>
              </a:rPr>
              <a:t>Effective Meetings</a:t>
            </a:r>
          </a:p>
          <a:p>
            <a:r>
              <a:rPr lang="en-US" dirty="0" smtClean="0">
                <a:solidFill>
                  <a:srgbClr val="000000"/>
                </a:solidFill>
              </a:rPr>
              <a:t>Event Planning</a:t>
            </a:r>
          </a:p>
          <a:p>
            <a:r>
              <a:rPr lang="en-US" dirty="0" smtClean="0">
                <a:solidFill>
                  <a:srgbClr val="000000"/>
                </a:solidFill>
              </a:rPr>
              <a:t>Fundraising</a:t>
            </a:r>
          </a:p>
          <a:p>
            <a:r>
              <a:rPr lang="en-US" dirty="0" smtClean="0">
                <a:solidFill>
                  <a:srgbClr val="000000"/>
                </a:solidFill>
              </a:rPr>
              <a:t>Marketing</a:t>
            </a:r>
          </a:p>
          <a:p>
            <a:r>
              <a:rPr lang="en-US" dirty="0" smtClean="0">
                <a:solidFill>
                  <a:srgbClr val="000000"/>
                </a:solidFill>
              </a:rPr>
              <a:t>Leadership Training</a:t>
            </a:r>
          </a:p>
        </p:txBody>
      </p:sp>
      <p:sp>
        <p:nvSpPr>
          <p:cNvPr id="4" name="Content Placeholder 3"/>
          <p:cNvSpPr>
            <a:spLocks noGrp="1"/>
          </p:cNvSpPr>
          <p:nvPr>
            <p:ph sz="half" idx="2"/>
          </p:nvPr>
        </p:nvSpPr>
        <p:spPr/>
        <p:txBody>
          <a:bodyPr>
            <a:normAutofit/>
          </a:bodyPr>
          <a:lstStyle/>
          <a:p>
            <a:r>
              <a:rPr lang="en-US" dirty="0" smtClean="0">
                <a:solidFill>
                  <a:srgbClr val="000000"/>
                </a:solidFill>
              </a:rPr>
              <a:t>Officer Transition</a:t>
            </a:r>
          </a:p>
          <a:p>
            <a:r>
              <a:rPr lang="en-US" dirty="0" smtClean="0">
                <a:solidFill>
                  <a:srgbClr val="000000"/>
                </a:solidFill>
              </a:rPr>
              <a:t>Recruitment and Retention of Members</a:t>
            </a:r>
          </a:p>
          <a:p>
            <a:pPr marL="0" indent="0">
              <a:buNone/>
            </a:pPr>
            <a:endParaRPr lang="en-US" dirty="0" smtClean="0">
              <a:solidFill>
                <a:srgbClr val="000000"/>
              </a:solidFill>
            </a:endParaRPr>
          </a:p>
        </p:txBody>
      </p:sp>
      <p:pic>
        <p:nvPicPr>
          <p:cNvPr id="5" name="Picture 4" descr="SLD Christmas 201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3124200"/>
            <a:ext cx="4673600" cy="3505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Privileges</a:t>
            </a:r>
            <a:endParaRPr lang="en-US" dirty="0"/>
          </a:p>
        </p:txBody>
      </p:sp>
      <p:sp>
        <p:nvSpPr>
          <p:cNvPr id="3" name="Content Placeholder 2"/>
          <p:cNvSpPr>
            <a:spLocks noGrp="1"/>
          </p:cNvSpPr>
          <p:nvPr>
            <p:ph idx="1"/>
          </p:nvPr>
        </p:nvSpPr>
        <p:spPr/>
        <p:txBody>
          <a:bodyPr>
            <a:normAutofit/>
          </a:bodyPr>
          <a:lstStyle/>
          <a:p>
            <a:pPr lvl="0"/>
            <a:r>
              <a:rPr lang="en-US" dirty="0" smtClean="0">
                <a:solidFill>
                  <a:srgbClr val="000000"/>
                </a:solidFill>
              </a:rPr>
              <a:t>Hold meetings and group functions on campus</a:t>
            </a:r>
          </a:p>
          <a:p>
            <a:pPr lvl="0"/>
            <a:r>
              <a:rPr lang="en-US" dirty="0" smtClean="0">
                <a:solidFill>
                  <a:srgbClr val="000000"/>
                </a:solidFill>
              </a:rPr>
              <a:t>Recruit members on campus</a:t>
            </a:r>
          </a:p>
          <a:p>
            <a:pPr lvl="0"/>
            <a:r>
              <a:rPr lang="en-US" dirty="0" smtClean="0">
                <a:solidFill>
                  <a:srgbClr val="000000"/>
                </a:solidFill>
              </a:rPr>
              <a:t>Use of University facilities and services; most Student Club or Organization events held on campus will have the facility use fee waived or reduced</a:t>
            </a:r>
          </a:p>
          <a:p>
            <a:pPr lvl="0"/>
            <a:r>
              <a:rPr lang="en-US" dirty="0" smtClean="0">
                <a:solidFill>
                  <a:srgbClr val="000000"/>
                </a:solidFill>
              </a:rPr>
              <a:t>Post material in appropriate locations around campus following </a:t>
            </a:r>
            <a:r>
              <a:rPr lang="en-US" dirty="0" smtClean="0">
                <a:solidFill>
                  <a:srgbClr val="000000"/>
                </a:solidFill>
                <a:hlinkClick r:id="rId2"/>
              </a:rPr>
              <a:t>posting guidelines</a:t>
            </a:r>
            <a:endParaRPr lang="en-US" dirty="0" smtClean="0">
              <a:solidFill>
                <a:srgbClr val="000000"/>
              </a:solidFill>
            </a:endParaRPr>
          </a:p>
          <a:p>
            <a:pPr lvl="0"/>
            <a:r>
              <a:rPr lang="en-US" dirty="0" smtClean="0">
                <a:solidFill>
                  <a:srgbClr val="000000"/>
                </a:solidFill>
              </a:rPr>
              <a:t>Participate in booth lottery for space out in the Quad</a:t>
            </a:r>
          </a:p>
          <a:p>
            <a:endParaRPr lang="en-US" dirty="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Privileges continued</a:t>
            </a:r>
            <a:endParaRPr lang="en-US" dirty="0"/>
          </a:p>
        </p:txBody>
      </p:sp>
      <p:sp>
        <p:nvSpPr>
          <p:cNvPr id="3" name="Content Placeholder 2"/>
          <p:cNvSpPr>
            <a:spLocks noGrp="1"/>
          </p:cNvSpPr>
          <p:nvPr>
            <p:ph idx="1"/>
          </p:nvPr>
        </p:nvSpPr>
        <p:spPr>
          <a:xfrm>
            <a:off x="779463" y="1828800"/>
            <a:ext cx="7583488" cy="4800600"/>
          </a:xfrm>
        </p:spPr>
        <p:txBody>
          <a:bodyPr>
            <a:normAutofit fontScale="92500" lnSpcReduction="20000"/>
          </a:bodyPr>
          <a:lstStyle/>
          <a:p>
            <a:pPr lvl="0"/>
            <a:r>
              <a:rPr lang="en-US" dirty="0" smtClean="0">
                <a:solidFill>
                  <a:srgbClr val="000000"/>
                </a:solidFill>
              </a:rPr>
              <a:t>Receive an organization mailbox in the SLD Office</a:t>
            </a:r>
          </a:p>
          <a:p>
            <a:pPr lvl="0"/>
            <a:r>
              <a:rPr lang="en-US" dirty="0" smtClean="0">
                <a:solidFill>
                  <a:srgbClr val="000000"/>
                </a:solidFill>
              </a:rPr>
              <a:t>Receive on-campus accounting services</a:t>
            </a:r>
          </a:p>
          <a:p>
            <a:pPr lvl="0"/>
            <a:r>
              <a:rPr lang="en-US" dirty="0" smtClean="0">
                <a:solidFill>
                  <a:srgbClr val="000000"/>
                </a:solidFill>
              </a:rPr>
              <a:t>Reserve event and meeting equipment from the University Student Union</a:t>
            </a:r>
          </a:p>
          <a:p>
            <a:pPr lvl="0"/>
            <a:r>
              <a:rPr lang="en-US" dirty="0" smtClean="0">
                <a:solidFill>
                  <a:srgbClr val="000000"/>
                </a:solidFill>
              </a:rPr>
              <a:t>Solicit funds or sell items on campus to raise funds for organizational or charitable purposes</a:t>
            </a:r>
          </a:p>
          <a:p>
            <a:pPr lvl="0"/>
            <a:r>
              <a:rPr lang="en-US" dirty="0" smtClean="0">
                <a:solidFill>
                  <a:srgbClr val="000000"/>
                </a:solidFill>
              </a:rPr>
              <a:t>Consultation services from the Advisors of the Office of Student Leadership and Development: Program planning, publicity, fund raising, leadership training, campus regulations, financial advisement, facility scheduling, and general advisement</a:t>
            </a:r>
          </a:p>
          <a:p>
            <a:pPr lvl="0"/>
            <a:r>
              <a:rPr lang="en-US" dirty="0" smtClean="0">
                <a:solidFill>
                  <a:srgbClr val="000000"/>
                </a:solidFill>
              </a:rPr>
              <a:t>Receive 4 Temporary Food Permits per academic year.</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sz="4000" dirty="0" smtClean="0"/>
              <a:t>Policies and procedures</a:t>
            </a:r>
            <a:endParaRPr lang="en-US" sz="4000" dirty="0"/>
          </a:p>
        </p:txBody>
      </p:sp>
      <p:sp>
        <p:nvSpPr>
          <p:cNvPr id="3" name="Content Placeholder 2"/>
          <p:cNvSpPr>
            <a:spLocks noGrp="1"/>
          </p:cNvSpPr>
          <p:nvPr>
            <p:ph idx="1"/>
          </p:nvPr>
        </p:nvSpPr>
        <p:spPr/>
        <p:txBody>
          <a:bodyPr>
            <a:normAutofit fontScale="92500"/>
          </a:bodyPr>
          <a:lstStyle/>
          <a:p>
            <a:r>
              <a:rPr lang="en-US" dirty="0" smtClean="0">
                <a:solidFill>
                  <a:srgbClr val="000000"/>
                </a:solidFill>
              </a:rPr>
              <a:t>As a Student Club or Organization it is your responsibility to be familiar with University policies and procedures related to Student Clubs and Organizations.</a:t>
            </a:r>
          </a:p>
          <a:p>
            <a:r>
              <a:rPr lang="en-US" dirty="0" smtClean="0">
                <a:solidFill>
                  <a:srgbClr val="000000"/>
                </a:solidFill>
              </a:rPr>
              <a:t>Officers are responsible for educating all members and prospective members on these policies.</a:t>
            </a:r>
          </a:p>
          <a:p>
            <a:r>
              <a:rPr lang="en-US" dirty="0" smtClean="0">
                <a:solidFill>
                  <a:srgbClr val="000000"/>
                </a:solidFill>
              </a:rPr>
              <a:t>A detailed description of the policies can be found in the Student Club &amp; Organization Handbook or on our website.</a:t>
            </a:r>
          </a:p>
          <a:p>
            <a:r>
              <a:rPr lang="en-US" dirty="0" smtClean="0">
                <a:solidFill>
                  <a:srgbClr val="000000"/>
                </a:solidFill>
              </a:rPr>
              <a:t>Violations of policies may result in conditional status for your group or loss of charter.</a:t>
            </a: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ecedent">
  <a:themeElements>
    <a:clrScheme name="Custom 2">
      <a:dk1>
        <a:srgbClr val="C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F2F2F2"/>
      </a:hlink>
      <a:folHlink>
        <a:srgbClr val="66669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2321</TotalTime>
  <Words>3059</Words>
  <Application>Microsoft Macintosh PowerPoint</Application>
  <PresentationFormat>On-screen Show (4:3)</PresentationFormat>
  <Paragraphs>241</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Precedent</vt:lpstr>
      <vt:lpstr>Student club &amp; organization  President &amp; Advisor orientation 2015-2016</vt:lpstr>
      <vt:lpstr>Purpose of orientation</vt:lpstr>
      <vt:lpstr>Office of Student Leadership &amp; Development (SLD)</vt:lpstr>
      <vt:lpstr>SLD Programs</vt:lpstr>
      <vt:lpstr>SLD Advisors</vt:lpstr>
      <vt:lpstr>We welcome you to stop by, If an advisor is not available, please make an appointment so we can assist you with:</vt:lpstr>
      <vt:lpstr>Privileges</vt:lpstr>
      <vt:lpstr>Privileges continued</vt:lpstr>
      <vt:lpstr>Policies and procedures</vt:lpstr>
      <vt:lpstr>How we communicate with you</vt:lpstr>
      <vt:lpstr>Campus Security Authority</vt:lpstr>
      <vt:lpstr>CSA Continued</vt:lpstr>
      <vt:lpstr>Mailboxes</vt:lpstr>
      <vt:lpstr>Use of the University Name  by a student club or organization</vt:lpstr>
      <vt:lpstr>Charter process</vt:lpstr>
      <vt:lpstr>Charter process continued</vt:lpstr>
      <vt:lpstr>New members &amp; officers</vt:lpstr>
      <vt:lpstr>Reserving Space on campus</vt:lpstr>
      <vt:lpstr>Reserving Space on campus continued</vt:lpstr>
      <vt:lpstr>Food permit process</vt:lpstr>
      <vt:lpstr>Posting guidelines</vt:lpstr>
      <vt:lpstr>Posting Guidelines Continued</vt:lpstr>
      <vt:lpstr>Off campus events</vt:lpstr>
      <vt:lpstr>Off campus events continued</vt:lpstr>
      <vt:lpstr>On Campus Accounts</vt:lpstr>
      <vt:lpstr>On campus accounts</vt:lpstr>
      <vt:lpstr>Withdrawing funds from your account</vt:lpstr>
      <vt:lpstr>Treasurer Training</vt:lpstr>
      <vt:lpstr>Best Practices for Running an Effective Organization</vt:lpstr>
      <vt:lpstr>Running Effective meetings</vt:lpstr>
      <vt:lpstr>Parliamentary procedures</vt:lpstr>
      <vt:lpstr>Sample Meeting agenda</vt:lpstr>
      <vt:lpstr>Recruitment Tips and Tricks</vt:lpstr>
      <vt:lpstr>Recruitment Plan</vt:lpstr>
      <vt:lpstr>Retention</vt:lpstr>
      <vt:lpstr>Goal Setting</vt:lpstr>
      <vt:lpstr>Orientation Complete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club &amp; organization  President orientation 2013-2014</dc:title>
  <dc:creator>New Student Orientation</dc:creator>
  <cp:lastModifiedBy>Alissa Aragon</cp:lastModifiedBy>
  <cp:revision>45</cp:revision>
  <cp:lastPrinted>2015-08-06T18:53:15Z</cp:lastPrinted>
  <dcterms:modified xsi:type="dcterms:W3CDTF">2015-08-28T21:54:01Z</dcterms:modified>
</cp:coreProperties>
</file>