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handoutMasterIdLst>
    <p:handoutMasterId r:id="rId31"/>
  </p:handoutMasterIdLst>
  <p:sldIdLst>
    <p:sldId id="256" r:id="rId2"/>
    <p:sldId id="257" r:id="rId3"/>
    <p:sldId id="324" r:id="rId4"/>
    <p:sldId id="258" r:id="rId5"/>
    <p:sldId id="304" r:id="rId6"/>
    <p:sldId id="314" r:id="rId7"/>
    <p:sldId id="279" r:id="rId8"/>
    <p:sldId id="305" r:id="rId9"/>
    <p:sldId id="306" r:id="rId10"/>
    <p:sldId id="261" r:id="rId11"/>
    <p:sldId id="329" r:id="rId12"/>
    <p:sldId id="307" r:id="rId13"/>
    <p:sldId id="320" r:id="rId14"/>
    <p:sldId id="308" r:id="rId15"/>
    <p:sldId id="309" r:id="rId16"/>
    <p:sldId id="328" r:id="rId17"/>
    <p:sldId id="310" r:id="rId18"/>
    <p:sldId id="311" r:id="rId19"/>
    <p:sldId id="312" r:id="rId20"/>
    <p:sldId id="326" r:id="rId21"/>
    <p:sldId id="313" r:id="rId22"/>
    <p:sldId id="322" r:id="rId23"/>
    <p:sldId id="289" r:id="rId24"/>
    <p:sldId id="316" r:id="rId25"/>
    <p:sldId id="325" r:id="rId26"/>
    <p:sldId id="283" r:id="rId27"/>
    <p:sldId id="264" r:id="rId28"/>
    <p:sldId id="330" r:id="rId2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978" autoAdjust="0"/>
    <p:restoredTop sz="91829" autoAdjust="0"/>
  </p:normalViewPr>
  <p:slideViewPr>
    <p:cSldViewPr>
      <p:cViewPr>
        <p:scale>
          <a:sx n="72" d="100"/>
          <a:sy n="72" d="100"/>
        </p:scale>
        <p:origin x="-1304"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83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08438" y="0"/>
            <a:ext cx="3067050" cy="468313"/>
          </a:xfrm>
          <a:prstGeom prst="rect">
            <a:avLst/>
          </a:prstGeom>
        </p:spPr>
        <p:txBody>
          <a:bodyPr vert="horz" lIns="91440" tIns="45720" rIns="91440" bIns="45720" rtlCol="0"/>
          <a:lstStyle>
            <a:lvl1pPr algn="r">
              <a:defRPr sz="1200"/>
            </a:lvl1pPr>
          </a:lstStyle>
          <a:p>
            <a:fld id="{07CEBDBC-04DB-4E9D-88DE-0391A7A7BEF0}" type="datetimeFigureOut">
              <a:rPr lang="en-US" smtClean="0"/>
              <a:t>2/18/15</a:t>
            </a:fld>
            <a:endParaRPr lang="en-US"/>
          </a:p>
        </p:txBody>
      </p:sp>
      <p:sp>
        <p:nvSpPr>
          <p:cNvPr id="4" name="Footer Placeholder 3"/>
          <p:cNvSpPr>
            <a:spLocks noGrp="1"/>
          </p:cNvSpPr>
          <p:nvPr>
            <p:ph type="ftr" sz="quarter" idx="2"/>
          </p:nvPr>
        </p:nvSpPr>
        <p:spPr>
          <a:xfrm>
            <a:off x="0" y="8893175"/>
            <a:ext cx="3067050" cy="46831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438" y="8893175"/>
            <a:ext cx="3067050" cy="468313"/>
          </a:xfrm>
          <a:prstGeom prst="rect">
            <a:avLst/>
          </a:prstGeom>
        </p:spPr>
        <p:txBody>
          <a:bodyPr vert="horz" lIns="91440" tIns="45720" rIns="91440" bIns="45720" rtlCol="0" anchor="b"/>
          <a:lstStyle>
            <a:lvl1pPr algn="r">
              <a:defRPr sz="1200"/>
            </a:lvl1pPr>
          </a:lstStyle>
          <a:p>
            <a:fld id="{9BFC6384-FF60-44A7-878E-5415E4E26FA4}" type="slidenum">
              <a:rPr lang="en-US" smtClean="0"/>
              <a:t>‹#›</a:t>
            </a:fld>
            <a:endParaRPr lang="en-US"/>
          </a:p>
        </p:txBody>
      </p:sp>
    </p:spTree>
    <p:extLst>
      <p:ext uri="{BB962C8B-B14F-4D97-AF65-F5344CB8AC3E}">
        <p14:creationId xmlns:p14="http://schemas.microsoft.com/office/powerpoint/2010/main" val="2446030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A8959EFB-EC23-4529-A6D6-A0D3F5C8EC72}" type="datetimeFigureOut">
              <a:rPr lang="en-US" smtClean="0"/>
              <a:t>2/18/15</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93AFA84F-74EB-47FB-A868-B8CCA0E7FE28}" type="slidenum">
              <a:rPr lang="en-US" smtClean="0"/>
              <a:t>‹#›</a:t>
            </a:fld>
            <a:endParaRPr lang="en-US"/>
          </a:p>
        </p:txBody>
      </p:sp>
    </p:spTree>
    <p:extLst>
      <p:ext uri="{BB962C8B-B14F-4D97-AF65-F5344CB8AC3E}">
        <p14:creationId xmlns:p14="http://schemas.microsoft.com/office/powerpoint/2010/main" val="272926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www.niaaa.nih.gov/"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taking the time to go through the Alcohol</a:t>
            </a:r>
            <a:r>
              <a:rPr lang="en-US" baseline="0" dirty="0" smtClean="0"/>
              <a:t> Education presentation “Are you at Risk”, presented by the Peer Health Educators. </a:t>
            </a:r>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1</a:t>
            </a:fld>
            <a:endParaRPr lang="en-US"/>
          </a:p>
        </p:txBody>
      </p:sp>
    </p:spTree>
    <p:extLst>
      <p:ext uri="{BB962C8B-B14F-4D97-AF65-F5344CB8AC3E}">
        <p14:creationId xmlns:p14="http://schemas.microsoft.com/office/powerpoint/2010/main" val="168804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According</a:t>
            </a:r>
            <a:r>
              <a:rPr lang="en-US" baseline="0" dirty="0" smtClean="0"/>
              <a:t> to the Dietary Guidelines for Americans, moderate drinking is up to 1 drink per day for women and up to 2 drinks per day for men. Low-risk drinking levels, as defined by the National</a:t>
            </a:r>
            <a:r>
              <a:rPr lang="en-US" dirty="0" smtClean="0"/>
              <a:t> Institute on Alcohol Abuse &amp; Alcoholism (or</a:t>
            </a:r>
            <a:r>
              <a:rPr lang="en-US" baseline="0" dirty="0" smtClean="0"/>
              <a:t> NIAAA) define low-risk drinking as no more than 3 drinks a day AND no more than 7 drinks per week for women, and no more than 4 drinks a day AND no more than 14 drinks per week for men.</a:t>
            </a:r>
            <a:endParaRPr lang="en-US" dirty="0" smtClean="0"/>
          </a:p>
          <a:p>
            <a:endParaRPr lang="en-US" dirty="0" smtClean="0"/>
          </a:p>
          <a:p>
            <a:r>
              <a:rPr lang="en-US" dirty="0" smtClean="0"/>
              <a:t>It’s important to know that “low-risk” doesn’t mean “no-risk”. Even within</a:t>
            </a:r>
            <a:r>
              <a:rPr lang="en-US" baseline="0" dirty="0" smtClean="0"/>
              <a:t> these limits people can have problems if they drink too fast, are taking medications that interact with alcohol, or are</a:t>
            </a:r>
          </a:p>
          <a:p>
            <a:r>
              <a:rPr lang="en-US" baseline="0" dirty="0" smtClean="0"/>
              <a:t>managing a health condition that can be affected by alcohol consumption such as diabetes or heart disease. It’s also important to note that you should not drink any alcohol if you’re planning on driving or are pregnant or trying to become pregnant. </a:t>
            </a:r>
            <a:endParaRPr lang="en-US" dirty="0" smtClean="0"/>
          </a:p>
          <a:p>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10</a:t>
            </a:fld>
            <a:endParaRPr lang="en-US"/>
          </a:p>
        </p:txBody>
      </p:sp>
    </p:spTree>
    <p:extLst>
      <p:ext uri="{BB962C8B-B14F-4D97-AF65-F5344CB8AC3E}">
        <p14:creationId xmlns:p14="http://schemas.microsoft.com/office/powerpoint/2010/main" val="214391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effectLst/>
              </a:rPr>
              <a:t>The </a:t>
            </a:r>
            <a:r>
              <a:rPr lang="en-US" sz="1200" dirty="0" smtClean="0">
                <a:effectLst/>
                <a:hlinkClick r:id="rId3" tooltip="Link to External Web Site"/>
              </a:rPr>
              <a:t>National Institute on Alcohol Abuse and Alcoholism</a:t>
            </a:r>
            <a:r>
              <a:rPr lang="en-US" sz="1200" dirty="0" smtClean="0">
                <a:effectLst/>
              </a:rPr>
              <a:t> defines binge drinking as a pattern of drinking that brings a person’s blood alcohol concentration (BAC) to 0.08. This typically occurs after 4 drinks for women, and 5 drinks for men. Take note this</a:t>
            </a:r>
            <a:r>
              <a:rPr lang="en-US" sz="1200" baseline="0" dirty="0" smtClean="0">
                <a:effectLst/>
              </a:rPr>
              <a:t> is just over the “low-risk” drinking limits we just discussed. </a:t>
            </a:r>
            <a:endParaRPr lang="en-US" sz="1200" dirty="0" smtClean="0">
              <a:effectLst/>
            </a:endParaRPr>
          </a:p>
          <a:p>
            <a:pPr marL="171450" indent="-171450">
              <a:buFont typeface="Arial" panose="020B0604020202020204" pitchFamily="34" charset="0"/>
              <a:buChar char="•"/>
            </a:pPr>
            <a:r>
              <a:rPr lang="en-US" b="1" dirty="0" smtClean="0"/>
              <a:t>1 in 6 </a:t>
            </a:r>
            <a:r>
              <a:rPr lang="en-US" dirty="0" smtClean="0"/>
              <a:t>US adults binge drink.</a:t>
            </a:r>
          </a:p>
          <a:p>
            <a:pPr marL="171450" indent="-171450">
              <a:buFont typeface="Arial" panose="020B0604020202020204" pitchFamily="34" charset="0"/>
              <a:buChar char="•"/>
            </a:pPr>
            <a:r>
              <a:rPr lang="en-US" dirty="0" smtClean="0"/>
              <a:t>Binge drinkers do so about </a:t>
            </a:r>
            <a:r>
              <a:rPr lang="en-US" b="1" dirty="0" smtClean="0"/>
              <a:t>4</a:t>
            </a:r>
            <a:r>
              <a:rPr lang="en-US" dirty="0" smtClean="0"/>
              <a:t> times a month.</a:t>
            </a:r>
          </a:p>
          <a:p>
            <a:pPr marL="171450" indent="-171450">
              <a:buFont typeface="Arial" panose="020B0604020202020204" pitchFamily="34" charset="0"/>
              <a:buChar char="•"/>
            </a:pPr>
            <a:r>
              <a:rPr lang="en-US" dirty="0" smtClean="0"/>
              <a:t>The average number of drinks per binge is </a:t>
            </a:r>
            <a:r>
              <a:rPr lang="en-US" b="1" dirty="0" smtClean="0"/>
              <a:t>8</a:t>
            </a:r>
            <a:r>
              <a:rPr lang="en-US" dirty="0" smtClean="0"/>
              <a:t>. </a:t>
            </a:r>
          </a:p>
        </p:txBody>
      </p:sp>
      <p:sp>
        <p:nvSpPr>
          <p:cNvPr id="4" name="Slide Number Placeholder 3"/>
          <p:cNvSpPr>
            <a:spLocks noGrp="1"/>
          </p:cNvSpPr>
          <p:nvPr>
            <p:ph type="sldNum" sz="quarter" idx="10"/>
          </p:nvPr>
        </p:nvSpPr>
        <p:spPr/>
        <p:txBody>
          <a:bodyPr/>
          <a:lstStyle/>
          <a:p>
            <a:fld id="{93AFA84F-74EB-47FB-A868-B8CCA0E7FE28}" type="slidenum">
              <a:rPr lang="en-US" smtClean="0"/>
              <a:t>11</a:t>
            </a:fld>
            <a:endParaRPr lang="en-US"/>
          </a:p>
        </p:txBody>
      </p:sp>
    </p:spTree>
    <p:extLst>
      <p:ext uri="{BB962C8B-B14F-4D97-AF65-F5344CB8AC3E}">
        <p14:creationId xmlns:p14="http://schemas.microsoft.com/office/powerpoint/2010/main" val="3078385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smtClean="0">
                <a:effectLst/>
              </a:rPr>
              <a:t>Experts</a:t>
            </a:r>
            <a:r>
              <a:rPr lang="en-US" sz="1200" b="0" baseline="0" dirty="0" smtClean="0">
                <a:effectLst/>
              </a:rPr>
              <a:t> can make a distinction between alcohol misuse and alcoholism. Unlike alcoholism, alcohol misusers have some ability to set limits on their drinking, however, their alcohol use is still self-destructive and dangerous to themselves, and can progress into alcoholism. Some common signs of alcohol misuse include: </a:t>
            </a:r>
            <a:endParaRPr lang="en-US" b="1" dirty="0" smtClean="0"/>
          </a:p>
          <a:p>
            <a:r>
              <a:rPr lang="en-US" b="0" dirty="0" smtClean="0"/>
              <a:t> 1) Repeatedly Neglecting Responsibilities (such</a:t>
            </a:r>
            <a:r>
              <a:rPr lang="en-US" b="0" baseline="0" dirty="0" smtClean="0"/>
              <a:t> as performing poorly at work, poor or failing grades in school, or skipping out on commitments because you’re hung over) </a:t>
            </a:r>
            <a:r>
              <a:rPr lang="en-US" b="0" dirty="0" smtClean="0"/>
              <a:t> </a:t>
            </a:r>
          </a:p>
          <a:p>
            <a:r>
              <a:rPr lang="en-US" b="0" dirty="0" smtClean="0"/>
              <a:t> 2) Alcohol Use in Dangerous Situations (such</a:t>
            </a:r>
            <a:r>
              <a:rPr lang="en-US" b="0" baseline="0" dirty="0" smtClean="0"/>
              <a:t> as drinking and driving, drinking with prescription medication against the advice of your doctor)</a:t>
            </a:r>
            <a:endParaRPr lang="en-US" b="0" dirty="0" smtClean="0"/>
          </a:p>
          <a:p>
            <a:r>
              <a:rPr lang="en-US" b="0" dirty="0" smtClean="0"/>
              <a:t> 3) Legal Problems Due to Drinking (such as getting arrested for fights,</a:t>
            </a:r>
            <a:r>
              <a:rPr lang="en-US" b="0" baseline="0" dirty="0" smtClean="0"/>
              <a:t> drunk and disorderly conduct, domestic disputes, or DUI)</a:t>
            </a:r>
            <a:endParaRPr lang="en-US" b="0" dirty="0" smtClean="0"/>
          </a:p>
          <a:p>
            <a:r>
              <a:rPr lang="en-US" b="0" dirty="0" smtClean="0"/>
              <a:t> 4) Continued Drinking Despite Relationship Problems, or</a:t>
            </a:r>
          </a:p>
          <a:p>
            <a:r>
              <a:rPr lang="en-US" b="0" dirty="0" smtClean="0"/>
              <a:t> 5) Drinking to De-Stress </a:t>
            </a:r>
          </a:p>
          <a:p>
            <a:r>
              <a:rPr lang="en-US" dirty="0" smtClean="0"/>
              <a:t>Many</a:t>
            </a:r>
            <a:r>
              <a:rPr lang="en-US" baseline="0" dirty="0" smtClean="0"/>
              <a:t> drinking problems start when people use alcohol to relieve stress.</a:t>
            </a:r>
            <a:endParaRPr lang="en-US" dirty="0" smtClean="0"/>
          </a:p>
        </p:txBody>
      </p:sp>
      <p:sp>
        <p:nvSpPr>
          <p:cNvPr id="4" name="Slide Number Placeholder 3"/>
          <p:cNvSpPr>
            <a:spLocks noGrp="1"/>
          </p:cNvSpPr>
          <p:nvPr>
            <p:ph type="sldNum" sz="quarter" idx="10"/>
          </p:nvPr>
        </p:nvSpPr>
        <p:spPr/>
        <p:txBody>
          <a:bodyPr/>
          <a:lstStyle/>
          <a:p>
            <a:fld id="{93AFA84F-74EB-47FB-A868-B8CCA0E7FE28}" type="slidenum">
              <a:rPr lang="en-US" smtClean="0"/>
              <a:t>13</a:t>
            </a:fld>
            <a:endParaRPr lang="en-US"/>
          </a:p>
        </p:txBody>
      </p:sp>
    </p:spTree>
    <p:extLst>
      <p:ext uri="{BB962C8B-B14F-4D97-AF65-F5344CB8AC3E}">
        <p14:creationId xmlns:p14="http://schemas.microsoft.com/office/powerpoint/2010/main" val="23919205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is not much difference between drinking alcohol at 9 in the morning and 9 at night.</a:t>
            </a:r>
          </a:p>
          <a:p>
            <a:r>
              <a:rPr lang="en-US" dirty="0" smtClean="0"/>
              <a:t>The hair of the dog – is</a:t>
            </a:r>
            <a:r>
              <a:rPr lang="en-US" baseline="0" dirty="0" smtClean="0"/>
              <a:t> a drink that people consume in order to lessen the effects of their hangover</a:t>
            </a:r>
          </a:p>
          <a:p>
            <a:r>
              <a:rPr lang="en-US" baseline="0" dirty="0" smtClean="0"/>
              <a:t>If people have consumed an excessive amount of alcohol the night before they can have many unpleasant physical symptoms the next day.</a:t>
            </a:r>
          </a:p>
          <a:p>
            <a:r>
              <a:rPr lang="en-US" dirty="0" smtClean="0"/>
              <a:t>Although drinking alcohol in the morning after a heavy drinking session may alleviate the symptoms of a hangover it is not recommended.</a:t>
            </a:r>
            <a:r>
              <a:rPr lang="en-US" baseline="0" dirty="0" smtClean="0"/>
              <a:t> I</a:t>
            </a:r>
            <a:r>
              <a:rPr lang="en-US" dirty="0" smtClean="0"/>
              <a:t>t only puts off the symptoms and it can too easily become a habit</a:t>
            </a:r>
          </a:p>
          <a:p>
            <a:r>
              <a:rPr lang="en-US" dirty="0" smtClean="0"/>
              <a:t>Some of</a:t>
            </a:r>
            <a:r>
              <a:rPr lang="en-US" baseline="0" dirty="0" smtClean="0"/>
              <a:t> the dangers of drinking in the morning are:</a:t>
            </a:r>
          </a:p>
          <a:p>
            <a:pPr marL="228600" indent="-228600">
              <a:buFont typeface="+mj-lt"/>
              <a:buAutoNum type="arabicPeriod"/>
            </a:pPr>
            <a:r>
              <a:rPr lang="en-US" baseline="0" dirty="0" smtClean="0"/>
              <a:t>Feeling the need to drink in the morning to face the day is a sign of psychological dependence on alcohol</a:t>
            </a:r>
          </a:p>
          <a:p>
            <a:pPr marL="228600" indent="-228600">
              <a:buFont typeface="+mj-lt"/>
              <a:buAutoNum type="arabicPeriod"/>
            </a:pPr>
            <a:r>
              <a:rPr lang="en-US" baseline="0" dirty="0" smtClean="0"/>
              <a:t>Drinking in the morning can easily lead to drinking all day</a:t>
            </a:r>
          </a:p>
          <a:p>
            <a:pPr marL="228600" indent="-228600">
              <a:buFont typeface="+mj-lt"/>
              <a:buAutoNum type="arabicPeriod"/>
            </a:pPr>
            <a:r>
              <a:rPr lang="en-US" baseline="0" dirty="0" smtClean="0"/>
              <a:t>Drinking in the morning can make an individual more accident prone</a:t>
            </a:r>
          </a:p>
          <a:p>
            <a:pPr marL="228600" indent="-228600">
              <a:buFont typeface="+mj-lt"/>
              <a:buAutoNum type="arabicPeriod"/>
            </a:pPr>
            <a:r>
              <a:rPr lang="en-US" baseline="0" dirty="0" smtClean="0"/>
              <a:t>Reduced productivity. Struggle to maintain responsibilities</a:t>
            </a:r>
          </a:p>
          <a:p>
            <a:pPr marL="228600" indent="-228600">
              <a:buFont typeface="+mj-lt"/>
              <a:buAutoNum type="arabicPeriod"/>
            </a:pPr>
            <a:r>
              <a:rPr lang="en-US" baseline="0" dirty="0" smtClean="0"/>
              <a:t>Drinking in the morning is usually done alone, this means that the individual is drinking to feel the effects of alcohol not be social.</a:t>
            </a:r>
            <a:endParaRPr lang="en-US" dirty="0" smtClean="0"/>
          </a:p>
          <a:p>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16</a:t>
            </a:fld>
            <a:endParaRPr lang="en-US"/>
          </a:p>
        </p:txBody>
      </p:sp>
    </p:spTree>
    <p:extLst>
      <p:ext uri="{BB962C8B-B14F-4D97-AF65-F5344CB8AC3E}">
        <p14:creationId xmlns:p14="http://schemas.microsoft.com/office/powerpoint/2010/main" val="2127646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a:t>
            </a:r>
            <a:r>
              <a:rPr lang="en-US" baseline="0" dirty="0" smtClean="0"/>
              <a:t> the National College Health Assessment conducted in Spring 2013, </a:t>
            </a:r>
            <a:r>
              <a:rPr lang="en-US" dirty="0" smtClean="0"/>
              <a:t>67.6% of CSU Stanislaus students drank</a:t>
            </a:r>
            <a:r>
              <a:rPr lang="en-US" baseline="0" dirty="0" smtClean="0"/>
              <a:t> alcohol in the last 12 months.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chart displayed shows some of the outcomes that those students experienced under the effects of alcohol. These outcomes include such things as regrets, injury and unprotected sex.</a:t>
            </a:r>
            <a:endParaRPr lang="en-US" dirty="0" smtClean="0"/>
          </a:p>
          <a:p>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20</a:t>
            </a:fld>
            <a:endParaRPr lang="en-US"/>
          </a:p>
        </p:txBody>
      </p:sp>
    </p:spTree>
    <p:extLst>
      <p:ext uri="{BB962C8B-B14F-4D97-AF65-F5344CB8AC3E}">
        <p14:creationId xmlns:p14="http://schemas.microsoft.com/office/powerpoint/2010/main" val="2918326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click on</a:t>
            </a:r>
            <a:r>
              <a:rPr lang="en-US" baseline="0" dirty="0" smtClean="0"/>
              <a:t> “Carson’s Story” to view the Aware Awake Alive video to learn about Carson, a freshman from Cal Poly SLO who died from alcohol overdose.</a:t>
            </a:r>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22</a:t>
            </a:fld>
            <a:endParaRPr lang="en-US"/>
          </a:p>
        </p:txBody>
      </p:sp>
    </p:spTree>
    <p:extLst>
      <p:ext uri="{BB962C8B-B14F-4D97-AF65-F5344CB8AC3E}">
        <p14:creationId xmlns:p14="http://schemas.microsoft.com/office/powerpoint/2010/main" val="358547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Alcohol</a:t>
            </a:r>
            <a:r>
              <a:rPr lang="en-US" baseline="0" dirty="0" smtClean="0"/>
              <a:t> depresses nerves that control involuntary actions such as breathing and the gag reflect, which prevents choking. It is common for someone who drank an excessive amount of alcohol to vomit since alcohol is an irritant to the stomach. There is then the danger of choking on vomit, which could cause death by asphyxiation in a person who is not conscious because of intoxication. </a:t>
            </a:r>
          </a:p>
          <a:p>
            <a:pPr marL="0" indent="0">
              <a:buFontTx/>
              <a:buNone/>
            </a:pPr>
            <a:endParaRPr lang="en-US" baseline="0" dirty="0" smtClean="0"/>
          </a:p>
          <a:p>
            <a:pPr marL="0" indent="0">
              <a:buFontTx/>
              <a:buNone/>
            </a:pPr>
            <a:r>
              <a:rPr lang="en-US" baseline="0" dirty="0" smtClean="0"/>
              <a:t>You should also know that a person’s blood alcohol concentration (BAC) can continue to rise even while he or she is passed out. Even after a person stops drinking, alcohol in the stomach and intestine continues to enter the bloodstream and circulate through the body. It is extremely dangerous to assume a person will be fine by sleeping it off. </a:t>
            </a:r>
          </a:p>
          <a:p>
            <a:pPr marL="0" indent="0">
              <a:buFontTx/>
              <a:buNone/>
            </a:pPr>
            <a:endParaRPr lang="en-US" baseline="0" dirty="0" smtClean="0"/>
          </a:p>
          <a:p>
            <a:pPr marL="0" indent="0">
              <a:buFontTx/>
              <a:buNone/>
            </a:pPr>
            <a:r>
              <a:rPr lang="en-US" baseline="0" dirty="0" smtClean="0"/>
              <a:t>The signs of alcohol poisoning are:</a:t>
            </a:r>
          </a:p>
          <a:p>
            <a:pPr marL="0" indent="0">
              <a:buFontTx/>
              <a:buNone/>
            </a:pPr>
            <a:r>
              <a:rPr lang="en-US" baseline="0" dirty="0" smtClean="0"/>
              <a:t>   - mental confusion</a:t>
            </a:r>
          </a:p>
          <a:p>
            <a:pPr marL="0" indent="0">
              <a:buFontTx/>
              <a:buNone/>
            </a:pPr>
            <a:r>
              <a:rPr lang="en-US" baseline="0" dirty="0" smtClean="0"/>
              <a:t>   - unresponsive – unable to be roused or awakened</a:t>
            </a:r>
          </a:p>
          <a:p>
            <a:pPr marL="0" indent="0">
              <a:buFontTx/>
              <a:buNone/>
            </a:pPr>
            <a:r>
              <a:rPr lang="en-US" baseline="0" dirty="0" smtClean="0"/>
              <a:t>   - snoring or gasping for air</a:t>
            </a:r>
          </a:p>
          <a:p>
            <a:pPr marL="0" indent="0">
              <a:buFontTx/>
              <a:buNone/>
            </a:pPr>
            <a:r>
              <a:rPr lang="en-US" baseline="0" dirty="0" smtClean="0"/>
              <a:t>   - throwing up</a:t>
            </a:r>
          </a:p>
          <a:p>
            <a:pPr marL="0" indent="0">
              <a:buFontTx/>
              <a:buNone/>
            </a:pPr>
            <a:r>
              <a:rPr lang="en-US" baseline="0" dirty="0" smtClean="0"/>
              <a:t>   - hypothermia or low body temperature, usually identified by cold and clammy skin</a:t>
            </a:r>
          </a:p>
          <a:p>
            <a:pPr marL="0" indent="0">
              <a:buFontTx/>
              <a:buNone/>
            </a:pPr>
            <a:r>
              <a:rPr lang="en-US" baseline="0" dirty="0" smtClean="0"/>
              <a:t>   - erratic breathing which includes slow breathing (fewer than 8 breaths per minute) and irregular breathing   </a:t>
            </a:r>
          </a:p>
          <a:p>
            <a:pPr marL="0" indent="0">
              <a:buFontTx/>
              <a:buNone/>
            </a:pPr>
            <a:r>
              <a:rPr lang="en-US" baseline="0" dirty="0" smtClean="0"/>
              <a:t>      (10 seconds or more between breaths)</a:t>
            </a:r>
          </a:p>
          <a:p>
            <a:pPr marL="0" indent="0">
              <a:buFontTx/>
              <a:buNone/>
            </a:pPr>
            <a:r>
              <a:rPr lang="en-US" baseline="0" dirty="0" smtClean="0"/>
              <a:t>   - loss of consciousness</a:t>
            </a:r>
          </a:p>
          <a:p>
            <a:pPr marL="0" indent="0">
              <a:buFontTx/>
              <a:buNone/>
            </a:pPr>
            <a:r>
              <a:rPr lang="en-US" baseline="0" dirty="0" smtClean="0"/>
              <a:t>   - paleness or blueness of skin </a:t>
            </a:r>
            <a:endParaRPr lang="en-US" dirty="0" smtClean="0"/>
          </a:p>
          <a:p>
            <a:pPr marL="0" indent="0">
              <a:buFontTx/>
              <a:buNone/>
            </a:pPr>
            <a:endParaRPr lang="en-US" baseline="0" dirty="0" smtClean="0"/>
          </a:p>
          <a:p>
            <a:pPr marL="0" indent="0">
              <a:buFontTx/>
              <a:buNone/>
            </a:pPr>
            <a:r>
              <a:rPr lang="en-US" baseline="0" dirty="0" smtClean="0"/>
              <a:t>A person showing any of these signs requires immediate medical attention. Don’t wait. If you suspect someone has alcohol poisoning, call 911 immediately.</a:t>
            </a:r>
          </a:p>
          <a:p>
            <a:pPr marL="0" indent="0">
              <a:buFontTx/>
              <a:buNone/>
            </a:pPr>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23</a:t>
            </a:fld>
            <a:endParaRPr lang="en-US"/>
          </a:p>
        </p:txBody>
      </p:sp>
    </p:spTree>
    <p:extLst>
      <p:ext uri="{BB962C8B-B14F-4D97-AF65-F5344CB8AC3E}">
        <p14:creationId xmlns:p14="http://schemas.microsoft.com/office/powerpoint/2010/main" val="7043880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assessment</a:t>
            </a:r>
            <a:r>
              <a:rPr lang="en-US" baseline="0" dirty="0" smtClean="0"/>
              <a:t> is simple to score. Each response has a scoring range from 0 to 4 points. All of the response scores should be added together to determine the final score. After you have calculated your score hit “enter” to continue the presentation.</a:t>
            </a:r>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24</a:t>
            </a:fld>
            <a:endParaRPr lang="en-US"/>
          </a:p>
        </p:txBody>
      </p:sp>
    </p:spTree>
    <p:extLst>
      <p:ext uri="{BB962C8B-B14F-4D97-AF65-F5344CB8AC3E}">
        <p14:creationId xmlns:p14="http://schemas.microsoft.com/office/powerpoint/2010/main" val="1783502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25</a:t>
            </a:fld>
            <a:endParaRPr lang="en-US"/>
          </a:p>
        </p:txBody>
      </p:sp>
    </p:spTree>
    <p:extLst>
      <p:ext uri="{BB962C8B-B14F-4D97-AF65-F5344CB8AC3E}">
        <p14:creationId xmlns:p14="http://schemas.microsoft.com/office/powerpoint/2010/main" val="15549328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a:t>
            </a:r>
            <a:r>
              <a:rPr lang="en-US" baseline="0" dirty="0" smtClean="0"/>
              <a:t> your score was alarming to you in any way, you can reach out to any of these resources and talk to someone about your current alcohol use patterns. The Psychological Counseling Center is located in the MSR building, Office 210, and is a free service for CSU Stanislaus students.</a:t>
            </a:r>
            <a:endParaRPr lang="en-US" dirty="0"/>
          </a:p>
        </p:txBody>
      </p:sp>
      <p:sp>
        <p:nvSpPr>
          <p:cNvPr id="4" name="Slide Number Placeholder 3"/>
          <p:cNvSpPr>
            <a:spLocks noGrp="1"/>
          </p:cNvSpPr>
          <p:nvPr>
            <p:ph type="sldNum" sz="quarter" idx="10"/>
          </p:nvPr>
        </p:nvSpPr>
        <p:spPr/>
        <p:txBody>
          <a:bodyPr/>
          <a:lstStyle/>
          <a:p>
            <a:fld id="{BCA65430-3244-4A7C-BBCB-EDD933B1984B}"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2778018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You @ Risk is a workshop that focuses on alcohol safety for college students.</a:t>
            </a:r>
          </a:p>
          <a:p>
            <a:endParaRPr lang="en-US" dirty="0" smtClean="0"/>
          </a:p>
          <a:p>
            <a:r>
              <a:rPr lang="en-US" dirty="0" smtClean="0"/>
              <a:t>The</a:t>
            </a:r>
            <a:r>
              <a:rPr lang="en-US" baseline="0" dirty="0" smtClean="0"/>
              <a:t> learning objective of this presentation are:</a:t>
            </a:r>
          </a:p>
          <a:p>
            <a:endParaRPr lang="en-US" baseline="0" dirty="0" smtClean="0"/>
          </a:p>
          <a:p>
            <a:r>
              <a:rPr lang="en-US" smtClean="0"/>
              <a:t>To </a:t>
            </a:r>
            <a:r>
              <a:rPr lang="en-US" dirty="0" smtClean="0"/>
              <a:t>raise awareness of safer behaviors regarding alcohol use</a:t>
            </a:r>
          </a:p>
          <a:p>
            <a:endParaRPr lang="en-US" dirty="0" smtClean="0"/>
          </a:p>
          <a:p>
            <a:r>
              <a:rPr lang="en-US" dirty="0" smtClean="0"/>
              <a:t>To help students</a:t>
            </a:r>
            <a:r>
              <a:rPr lang="en-US" baseline="0" dirty="0" smtClean="0"/>
              <a:t> a</a:t>
            </a:r>
            <a:r>
              <a:rPr lang="en-US" dirty="0" smtClean="0"/>
              <a:t>ssess drinking patterns and influence positive change, where necessary</a:t>
            </a:r>
          </a:p>
          <a:p>
            <a:endParaRPr lang="en-US" dirty="0" smtClean="0"/>
          </a:p>
          <a:p>
            <a:r>
              <a:rPr lang="en-US" dirty="0" smtClean="0"/>
              <a:t>To increase awareness of the consequences of alcohol misuse</a:t>
            </a:r>
          </a:p>
          <a:p>
            <a:endParaRPr lang="en-US" dirty="0" smtClean="0"/>
          </a:p>
          <a:p>
            <a:r>
              <a:rPr lang="en-US" dirty="0" smtClean="0"/>
              <a:t>To help students develop skills and confidence when responding to (potential) alcohol overdose situations</a:t>
            </a:r>
          </a:p>
          <a:p>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2</a:t>
            </a:fld>
            <a:endParaRPr lang="en-US"/>
          </a:p>
        </p:txBody>
      </p:sp>
    </p:spTree>
    <p:extLst>
      <p:ext uri="{BB962C8B-B14F-4D97-AF65-F5344CB8AC3E}">
        <p14:creationId xmlns:p14="http://schemas.microsoft.com/office/powerpoint/2010/main" val="16586623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interested</a:t>
            </a:r>
            <a:r>
              <a:rPr lang="en-US" baseline="0" dirty="0" smtClean="0"/>
              <a:t> in where we have obtained are information here is a list of references that we use. Should have more questions you can visit the Health Education office located in the Student Health Center and talk with our University Health Educator Megan Rowe.</a:t>
            </a:r>
          </a:p>
        </p:txBody>
      </p:sp>
      <p:sp>
        <p:nvSpPr>
          <p:cNvPr id="4" name="Slide Number Placeholder 3"/>
          <p:cNvSpPr>
            <a:spLocks noGrp="1"/>
          </p:cNvSpPr>
          <p:nvPr>
            <p:ph type="sldNum" sz="quarter" idx="10"/>
          </p:nvPr>
        </p:nvSpPr>
        <p:spPr/>
        <p:txBody>
          <a:bodyPr/>
          <a:lstStyle/>
          <a:p>
            <a:fld id="{93AFA84F-74EB-47FB-A868-B8CCA0E7FE28}" type="slidenum">
              <a:rPr lang="en-US" smtClean="0"/>
              <a:t>27</a:t>
            </a:fld>
            <a:endParaRPr lang="en-US"/>
          </a:p>
        </p:txBody>
      </p:sp>
    </p:spTree>
    <p:extLst>
      <p:ext uri="{BB962C8B-B14F-4D97-AF65-F5344CB8AC3E}">
        <p14:creationId xmlns:p14="http://schemas.microsoft.com/office/powerpoint/2010/main" val="20511597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Through</a:t>
            </a:r>
            <a:r>
              <a:rPr lang="en-US" baseline="0" dirty="0" smtClean="0"/>
              <a:t>out this presentation you will be asked to answer 10 questions that focus on your current drinking patterns and alcohol-related behaviors. In order for you to participate in the assessment you will need to have a piece of paper and a pen or pencil. Please number the paper 1 through 10. When you answer each question, you will need to write down the letter that corresponds to your answer. For example, for question 1, if your answer is “a) never,” you only need to write “a”. There is a corresponding number with each question answered and at the end of the presentation you will calculate your answers. The end result is that you will be able to calculate the risk associated with alcohol-use. It is important to answer each question honestly and carefully. You are not required to submit your answers – this is just for your awareness.</a:t>
            </a:r>
          </a:p>
        </p:txBody>
      </p:sp>
      <p:sp>
        <p:nvSpPr>
          <p:cNvPr id="4" name="Slide Number Placeholder 3"/>
          <p:cNvSpPr>
            <a:spLocks noGrp="1"/>
          </p:cNvSpPr>
          <p:nvPr>
            <p:ph type="sldNum" sz="quarter" idx="10"/>
          </p:nvPr>
        </p:nvSpPr>
        <p:spPr/>
        <p:txBody>
          <a:bodyPr/>
          <a:lstStyle/>
          <a:p>
            <a:fld id="{93AFA84F-74EB-47FB-A868-B8CCA0E7FE28}" type="slidenum">
              <a:rPr lang="en-US" smtClean="0"/>
              <a:t>3</a:t>
            </a:fld>
            <a:endParaRPr lang="en-US"/>
          </a:p>
        </p:txBody>
      </p:sp>
    </p:spTree>
    <p:extLst>
      <p:ext uri="{BB962C8B-B14F-4D97-AF65-F5344CB8AC3E}">
        <p14:creationId xmlns:p14="http://schemas.microsoft.com/office/powerpoint/2010/main" val="4212501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Drinking has become a ritual that students often see as an integral part of their college experience</a:t>
            </a:r>
          </a:p>
          <a:p>
            <a:endParaRPr lang="en-US" dirty="0" smtClean="0"/>
          </a:p>
          <a:p>
            <a:r>
              <a:rPr lang="en-US" dirty="0" smtClean="0"/>
              <a:t>Students enter</a:t>
            </a:r>
            <a:r>
              <a:rPr lang="en-US" baseline="0" dirty="0" smtClean="0"/>
              <a:t> into</a:t>
            </a:r>
            <a:r>
              <a:rPr lang="en-US" dirty="0" smtClean="0"/>
              <a:t> college with established drinking habits,</a:t>
            </a:r>
            <a:r>
              <a:rPr lang="en-US" baseline="0" dirty="0" smtClean="0"/>
              <a:t> some habits have the risk of leading to alcohol abuse and some cases alcohol related death.</a:t>
            </a:r>
          </a:p>
          <a:p>
            <a:endParaRPr lang="en-US" dirty="0" smtClean="0"/>
          </a:p>
          <a:p>
            <a:r>
              <a:rPr lang="en-US" dirty="0" smtClean="0"/>
              <a:t>Many students justify their poor drinking habits with “that’s what college students do”</a:t>
            </a:r>
          </a:p>
          <a:p>
            <a:endParaRPr lang="en-US" dirty="0" smtClean="0"/>
          </a:p>
          <a:p>
            <a:r>
              <a:rPr lang="en-US" dirty="0" smtClean="0"/>
              <a:t>Research has shown that more than 80% of college students drink alcohol, and almost half reported they were binge drinking in the past 2 weeks</a:t>
            </a:r>
          </a:p>
          <a:p>
            <a:endParaRPr lang="en-US" dirty="0" smtClean="0"/>
          </a:p>
          <a:p>
            <a:r>
              <a:rPr lang="en-US" dirty="0" smtClean="0"/>
              <a:t>All college students experience the effects of drinking</a:t>
            </a:r>
            <a:r>
              <a:rPr lang="en-US" baseline="0" dirty="0" smtClean="0"/>
              <a:t> in college</a:t>
            </a:r>
            <a:r>
              <a:rPr lang="en-US" dirty="0" smtClean="0"/>
              <a:t> – whether they drink or not. </a:t>
            </a:r>
          </a:p>
          <a:p>
            <a:endParaRPr lang="en-US" dirty="0" smtClean="0"/>
          </a:p>
        </p:txBody>
      </p:sp>
      <p:sp>
        <p:nvSpPr>
          <p:cNvPr id="4" name="Slide Number Placeholder 3"/>
          <p:cNvSpPr>
            <a:spLocks noGrp="1"/>
          </p:cNvSpPr>
          <p:nvPr>
            <p:ph type="sldNum" sz="quarter" idx="10"/>
          </p:nvPr>
        </p:nvSpPr>
        <p:spPr/>
        <p:txBody>
          <a:bodyPr/>
          <a:lstStyle/>
          <a:p>
            <a:fld id="{93AFA84F-74EB-47FB-A868-B8CCA0E7FE28}" type="slidenum">
              <a:rPr lang="en-US" smtClean="0"/>
              <a:t>4</a:t>
            </a:fld>
            <a:endParaRPr lang="en-US"/>
          </a:p>
        </p:txBody>
      </p:sp>
    </p:spTree>
    <p:extLst>
      <p:ext uri="{BB962C8B-B14F-4D97-AF65-F5344CB8AC3E}">
        <p14:creationId xmlns:p14="http://schemas.microsoft.com/office/powerpoint/2010/main" val="3728916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to write the corresponding letter</a:t>
            </a:r>
            <a:r>
              <a:rPr lang="en-US" baseline="0" dirty="0" smtClean="0"/>
              <a:t> to your answer. For example, if your answer is “a) never,” write “a”.</a:t>
            </a:r>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5</a:t>
            </a:fld>
            <a:endParaRPr lang="en-US"/>
          </a:p>
        </p:txBody>
      </p:sp>
    </p:spTree>
    <p:extLst>
      <p:ext uri="{BB962C8B-B14F-4D97-AF65-F5344CB8AC3E}">
        <p14:creationId xmlns:p14="http://schemas.microsoft.com/office/powerpoint/2010/main" val="32665025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graph represents reported</a:t>
            </a:r>
            <a:r>
              <a:rPr lang="en-US" baseline="0" dirty="0" smtClean="0"/>
              <a:t> alcohol use within the past 30 days compared with how often students PERCEIVE the typical student on campus using alcohol within the same period of time. As you can see, there is a great di</a:t>
            </a:r>
            <a:r>
              <a:rPr lang="en-US" dirty="0" smtClean="0"/>
              <a:t>vide between students' perception and the facts. This</a:t>
            </a:r>
            <a:r>
              <a:rPr lang="en-US" baseline="0" dirty="0" smtClean="0"/>
              <a:t> is a problem because when students think or “PERCEIVE” that their peers are drinking more, they’re inclined to do the same to fit in with what they believe is the norm.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as seen on the chart students perceived that 5.3% of students have never used alcohol, when actually 32.4% reported that they have never used alcohol.</a:t>
            </a:r>
            <a:endParaRPr lang="en-US" dirty="0" smtClean="0"/>
          </a:p>
          <a:p>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6</a:t>
            </a:fld>
            <a:endParaRPr lang="en-US"/>
          </a:p>
        </p:txBody>
      </p:sp>
    </p:spTree>
    <p:extLst>
      <p:ext uri="{BB962C8B-B14F-4D97-AF65-F5344CB8AC3E}">
        <p14:creationId xmlns:p14="http://schemas.microsoft.com/office/powerpoint/2010/main" val="2657328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Many people are surprised to learn what counts as a standard</a:t>
            </a:r>
            <a:r>
              <a:rPr lang="en-US" baseline="0" dirty="0" smtClean="0"/>
              <a:t> </a:t>
            </a:r>
            <a:r>
              <a:rPr lang="en-US" dirty="0" smtClean="0"/>
              <a:t>drink. Although these drinks are different sizes, each contains approximately the same amount of alcohol and counts as a single standard drink.</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When we’re served a large red cup of beer, an over-poured glass of wine, or a single mixed drink, its</a:t>
            </a:r>
            <a:r>
              <a:rPr lang="en-US" baseline="0" dirty="0" smtClean="0"/>
              <a:t> possible</a:t>
            </a:r>
            <a:r>
              <a:rPr lang="en-US" dirty="0" smtClean="0"/>
              <a:t> that the drink could contain much more alcohol than what is considered a “standard drink.” </a:t>
            </a:r>
          </a:p>
          <a:p>
            <a:endParaRPr lang="en-US" dirty="0" smtClean="0"/>
          </a:p>
          <a:p>
            <a:r>
              <a:rPr lang="en-US" dirty="0" smtClean="0"/>
              <a:t>Although</a:t>
            </a:r>
            <a:r>
              <a:rPr lang="en-US" baseline="0" dirty="0" smtClean="0"/>
              <a:t> the standard drink amounts are helpful for following the health guidelines, they often do not reflect normal serving sizes – particularly in a college environment.</a:t>
            </a:r>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7</a:t>
            </a:fld>
            <a:endParaRPr lang="en-US"/>
          </a:p>
        </p:txBody>
      </p:sp>
    </p:spTree>
    <p:extLst>
      <p:ext uri="{BB962C8B-B14F-4D97-AF65-F5344CB8AC3E}">
        <p14:creationId xmlns:p14="http://schemas.microsoft.com/office/powerpoint/2010/main" val="3619627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8</a:t>
            </a:fld>
            <a:endParaRPr lang="en-US"/>
          </a:p>
        </p:txBody>
      </p:sp>
    </p:spTree>
    <p:extLst>
      <p:ext uri="{BB962C8B-B14F-4D97-AF65-F5344CB8AC3E}">
        <p14:creationId xmlns:p14="http://schemas.microsoft.com/office/powerpoint/2010/main" val="1554160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this is asking you how many “standard” drinks</a:t>
            </a:r>
            <a:r>
              <a:rPr lang="en-US" baseline="0" dirty="0" smtClean="0"/>
              <a:t> you have on one occasion.</a:t>
            </a:r>
            <a:endParaRPr lang="en-US" dirty="0"/>
          </a:p>
        </p:txBody>
      </p:sp>
      <p:sp>
        <p:nvSpPr>
          <p:cNvPr id="4" name="Slide Number Placeholder 3"/>
          <p:cNvSpPr>
            <a:spLocks noGrp="1"/>
          </p:cNvSpPr>
          <p:nvPr>
            <p:ph type="sldNum" sz="quarter" idx="10"/>
          </p:nvPr>
        </p:nvSpPr>
        <p:spPr/>
        <p:txBody>
          <a:bodyPr/>
          <a:lstStyle/>
          <a:p>
            <a:fld id="{93AFA84F-74EB-47FB-A868-B8CCA0E7FE28}" type="slidenum">
              <a:rPr lang="en-US" smtClean="0"/>
              <a:t>9</a:t>
            </a:fld>
            <a:endParaRPr lang="en-US"/>
          </a:p>
        </p:txBody>
      </p:sp>
    </p:spTree>
    <p:extLst>
      <p:ext uri="{BB962C8B-B14F-4D97-AF65-F5344CB8AC3E}">
        <p14:creationId xmlns:p14="http://schemas.microsoft.com/office/powerpoint/2010/main" val="9222483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090CA48-92CB-4F96-AF50-76815DF8000D}"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FAEE3-235F-4C29-9365-8EE419A7451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0CA48-92CB-4F96-AF50-76815DF8000D}"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FAEE3-235F-4C29-9365-8EE419A7451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0CA48-92CB-4F96-AF50-76815DF8000D}"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FAEE3-235F-4C29-9365-8EE419A7451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90CA48-92CB-4F96-AF50-76815DF8000D}"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FAEE3-235F-4C29-9365-8EE419A7451C}"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90CA48-92CB-4F96-AF50-76815DF8000D}" type="datetimeFigureOut">
              <a:rPr lang="en-US" smtClean="0"/>
              <a:t>2/18/15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7FAEE3-235F-4C29-9365-8EE419A7451C}"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90CA48-92CB-4F96-AF50-76815DF8000D}" type="datetimeFigureOut">
              <a:rPr lang="en-US" smtClean="0"/>
              <a:t>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FAEE3-235F-4C29-9365-8EE419A7451C}"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90CA48-92CB-4F96-AF50-76815DF8000D}" type="datetimeFigureOut">
              <a:rPr lang="en-US" smtClean="0"/>
              <a:t>2/18/15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7FAEE3-235F-4C29-9365-8EE419A7451C}"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90CA48-92CB-4F96-AF50-76815DF8000D}" type="datetimeFigureOut">
              <a:rPr lang="en-US" smtClean="0"/>
              <a:t>2/18/15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7FAEE3-235F-4C29-9365-8EE419A7451C}"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90CA48-92CB-4F96-AF50-76815DF8000D}" type="datetimeFigureOut">
              <a:rPr lang="en-US" smtClean="0"/>
              <a:t>2/18/15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7FAEE3-235F-4C29-9365-8EE419A7451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90CA48-92CB-4F96-AF50-76815DF8000D}" type="datetimeFigureOut">
              <a:rPr lang="en-US" smtClean="0"/>
              <a:t>2/18/15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7FAEE3-235F-4C29-9365-8EE419A7451C}"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090CA48-92CB-4F96-AF50-76815DF8000D}" type="datetimeFigureOut">
              <a:rPr lang="en-US" smtClean="0"/>
              <a:t>2/18/15</a:t>
            </a:fld>
            <a:endParaRPr lang="en-US"/>
          </a:p>
        </p:txBody>
      </p:sp>
      <p:sp>
        <p:nvSpPr>
          <p:cNvPr id="9" name="Slide Number Placeholder 8"/>
          <p:cNvSpPr>
            <a:spLocks noGrp="1"/>
          </p:cNvSpPr>
          <p:nvPr>
            <p:ph type="sldNum" sz="quarter" idx="11"/>
          </p:nvPr>
        </p:nvSpPr>
        <p:spPr/>
        <p:txBody>
          <a:bodyPr/>
          <a:lstStyle/>
          <a:p>
            <a:fld id="{A47FAEE3-235F-4C29-9365-8EE419A7451C}"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A47FAEE3-235F-4C29-9365-8EE419A7451C}"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090CA48-92CB-4F96-AF50-76815DF8000D}" type="datetimeFigureOut">
              <a:rPr lang="en-US" smtClean="0"/>
              <a:t>2/18/15</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4" Type="http://schemas.openxmlformats.org/officeDocument/2006/relationships/notesSlide" Target="../notesSlides/notesSlide1.xml"/><Relationship Id="rId5" Type="http://schemas.openxmlformats.org/officeDocument/2006/relationships/image" Target="../media/image2.png"/><Relationship Id="rId6" Type="http://schemas.openxmlformats.org/officeDocument/2006/relationships/image" Target="../media/image3.png"/><Relationship Id="rId1" Type="http://schemas.microsoft.com/office/2007/relationships/media" Target="../media/media1.wav"/><Relationship Id="rId2" Type="http://schemas.openxmlformats.org/officeDocument/2006/relationships/audio" Target="../media/media1.wav"/></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0.xml"/><Relationship Id="rId5" Type="http://schemas.openxmlformats.org/officeDocument/2006/relationships/image" Target="../media/image13.png"/><Relationship Id="rId6" Type="http://schemas.openxmlformats.org/officeDocument/2006/relationships/image" Target="../media/image14.png"/><Relationship Id="rId1" Type="http://schemas.microsoft.com/office/2007/relationships/media" Target="../media/media8.wav"/><Relationship Id="rId2" Type="http://schemas.openxmlformats.org/officeDocument/2006/relationships/audio" Target="../media/media8.wav"/></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11.xml"/><Relationship Id="rId5" Type="http://schemas.openxmlformats.org/officeDocument/2006/relationships/image" Target="../media/image15.jpg"/><Relationship Id="rId6" Type="http://schemas.openxmlformats.org/officeDocument/2006/relationships/image" Target="../media/image9.png"/><Relationship Id="rId1" Type="http://schemas.microsoft.com/office/2007/relationships/media" Target="../media/media9.wav"/><Relationship Id="rId2" Type="http://schemas.openxmlformats.org/officeDocument/2006/relationships/audio" Target="../media/media9.wav"/></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2.xml"/><Relationship Id="rId5" Type="http://schemas.openxmlformats.org/officeDocument/2006/relationships/image" Target="../media/image16.png"/><Relationship Id="rId6" Type="http://schemas.openxmlformats.org/officeDocument/2006/relationships/image" Target="../media/image9.png"/><Relationship Id="rId1" Type="http://schemas.microsoft.com/office/2007/relationships/media" Target="../media/media10.wav"/><Relationship Id="rId2" Type="http://schemas.openxmlformats.org/officeDocument/2006/relationships/audio" Target="../media/media10.wav"/></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13.xml"/><Relationship Id="rId5" Type="http://schemas.openxmlformats.org/officeDocument/2006/relationships/image" Target="../media/image17.jpg"/><Relationship Id="rId6" Type="http://schemas.openxmlformats.org/officeDocument/2006/relationships/image" Target="../media/image18.png"/><Relationship Id="rId7" Type="http://schemas.openxmlformats.org/officeDocument/2006/relationships/image" Target="../media/image9.png"/><Relationship Id="rId1" Type="http://schemas.microsoft.com/office/2007/relationships/media" Target="../media/media11.wav"/><Relationship Id="rId2" Type="http://schemas.openxmlformats.org/officeDocument/2006/relationships/audio" Target="../media/media11.wav"/></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4.png"/><Relationship Id="rId1" Type="http://schemas.microsoft.com/office/2007/relationships/media" Target="../media/media2.wav"/><Relationship Id="rId2" Type="http://schemas.openxmlformats.org/officeDocument/2006/relationships/audio" Target="../media/media2.wav"/></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4.xml"/><Relationship Id="rId5" Type="http://schemas.openxmlformats.org/officeDocument/2006/relationships/image" Target="../media/image9.png"/><Relationship Id="rId1" Type="http://schemas.microsoft.com/office/2007/relationships/media" Target="../media/media12.wav"/><Relationship Id="rId2" Type="http://schemas.openxmlformats.org/officeDocument/2006/relationships/audio" Target="../media/media12.wav"/></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15.xml"/><Relationship Id="rId5" Type="http://schemas.openxmlformats.org/officeDocument/2006/relationships/hyperlink" Target="http://youtu.be/bUKLHa4f7h4" TargetMode="External"/><Relationship Id="rId6" Type="http://schemas.openxmlformats.org/officeDocument/2006/relationships/image" Target="../media/image19.jpeg"/><Relationship Id="rId7" Type="http://schemas.openxmlformats.org/officeDocument/2006/relationships/image" Target="../media/image9.png"/><Relationship Id="rId1" Type="http://schemas.microsoft.com/office/2007/relationships/media" Target="../media/media13.wav"/><Relationship Id="rId2" Type="http://schemas.openxmlformats.org/officeDocument/2006/relationships/audio" Target="../media/media13.wav"/></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16.xml"/><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9.png"/><Relationship Id="rId1" Type="http://schemas.microsoft.com/office/2007/relationships/media" Target="../media/media14.wav"/><Relationship Id="rId2" Type="http://schemas.openxmlformats.org/officeDocument/2006/relationships/audio" Target="../media/media14.wav"/></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7.xml"/><Relationship Id="rId5" Type="http://schemas.openxmlformats.org/officeDocument/2006/relationships/image" Target="../media/image9.png"/><Relationship Id="rId1" Type="http://schemas.microsoft.com/office/2007/relationships/media" Target="../media/media15.wav"/><Relationship Id="rId2" Type="http://schemas.openxmlformats.org/officeDocument/2006/relationships/audio" Target="../media/media15.wav"/></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8.xml"/><Relationship Id="rId5" Type="http://schemas.openxmlformats.org/officeDocument/2006/relationships/image" Target="../media/image22.jpg"/><Relationship Id="rId6" Type="http://schemas.openxmlformats.org/officeDocument/2006/relationships/image" Target="../media/image9.png"/><Relationship Id="rId1" Type="http://schemas.microsoft.com/office/2007/relationships/media" Target="../media/media16.wav"/><Relationship Id="rId2" Type="http://schemas.openxmlformats.org/officeDocument/2006/relationships/audio" Target="../media/media16.wav"/></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9.xml"/><Relationship Id="rId5" Type="http://schemas.openxmlformats.org/officeDocument/2006/relationships/image" Target="../media/image9.png"/><Relationship Id="rId1" Type="http://schemas.microsoft.com/office/2007/relationships/media" Target="../media/media17.wav"/><Relationship Id="rId2" Type="http://schemas.openxmlformats.org/officeDocument/2006/relationships/audio" Target="../media/media17.wav"/></Relationships>
</file>

<file path=ppt/slides/_rels/slide27.xml.rels><?xml version="1.0" encoding="UTF-8" standalone="yes"?>
<Relationships xmlns="http://schemas.openxmlformats.org/package/2006/relationships"><Relationship Id="rId11" Type="http://schemas.openxmlformats.org/officeDocument/2006/relationships/hyperlink" Target="http://www.friendsdrivesober.org/" TargetMode="External"/><Relationship Id="rId12" Type="http://schemas.openxmlformats.org/officeDocument/2006/relationships/hyperlink" Target="http://www.leginfo.ca.gov/" TargetMode="External"/><Relationship Id="rId13" Type="http://schemas.openxmlformats.org/officeDocument/2006/relationships/hyperlink" Target="https://ncadd.org/index.php" TargetMode="External"/><Relationship Id="rId14" Type="http://schemas.openxmlformats.org/officeDocument/2006/relationships/image" Target="../media/image9.png"/><Relationship Id="rId1" Type="http://schemas.microsoft.com/office/2007/relationships/media" Target="../media/media18.wav"/><Relationship Id="rId2" Type="http://schemas.openxmlformats.org/officeDocument/2006/relationships/audio" Target="../media/media18.wav"/><Relationship Id="rId3" Type="http://schemas.openxmlformats.org/officeDocument/2006/relationships/slideLayout" Target="../slideLayouts/slideLayout2.xml"/><Relationship Id="rId4" Type="http://schemas.openxmlformats.org/officeDocument/2006/relationships/notesSlide" Target="../notesSlides/notesSlide20.xml"/><Relationship Id="rId5" Type="http://schemas.openxmlformats.org/officeDocument/2006/relationships/hyperlink" Target="http://www.niaaa.nih.gov/" TargetMode="External"/><Relationship Id="rId6" Type="http://schemas.openxmlformats.org/officeDocument/2006/relationships/hyperlink" Target="http://www.collegedrinkingprevention.gov/" TargetMode="External"/><Relationship Id="rId7" Type="http://schemas.openxmlformats.org/officeDocument/2006/relationships/hyperlink" Target="http://www.abovetheinfluence.com/" TargetMode="External"/><Relationship Id="rId8" Type="http://schemas.openxmlformats.org/officeDocument/2006/relationships/hyperlink" Target="http://www.cdc.gov/" TargetMode="External"/><Relationship Id="rId9" Type="http://schemas.openxmlformats.org/officeDocument/2006/relationships/hyperlink" Target="http://www.who.int/" TargetMode="External"/><Relationship Id="rId10" Type="http://schemas.openxmlformats.org/officeDocument/2006/relationships/hyperlink" Target="http://www.bacchusnetwork.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sustan.edu/sld/alcohol-workshop-form" TargetMode="Externa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3.xml"/><Relationship Id="rId5" Type="http://schemas.openxmlformats.org/officeDocument/2006/relationships/image" Target="../media/image5.jpeg"/><Relationship Id="rId6" Type="http://schemas.openxmlformats.org/officeDocument/2006/relationships/image" Target="../media/image6.png"/><Relationship Id="rId1" Type="http://schemas.microsoft.com/office/2007/relationships/media" Target="../media/media3.wav"/><Relationship Id="rId2" Type="http://schemas.openxmlformats.org/officeDocument/2006/relationships/audio" Target="../media/media3.wav"/></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notesSlide" Target="../notesSlides/notesSlide4.xml"/><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1" Type="http://schemas.microsoft.com/office/2007/relationships/media" Target="../media/media4.wav"/><Relationship Id="rId2" Type="http://schemas.openxmlformats.org/officeDocument/2006/relationships/audio" Target="../media/media4.wav"/></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5.xml"/><Relationship Id="rId5" Type="http://schemas.openxmlformats.org/officeDocument/2006/relationships/image" Target="../media/image9.png"/><Relationship Id="rId1" Type="http://schemas.microsoft.com/office/2007/relationships/media" Target="../media/media5.wav"/><Relationship Id="rId2" Type="http://schemas.openxmlformats.org/officeDocument/2006/relationships/audio" Target="../media/media5.wav"/></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6.xml"/><Relationship Id="rId5" Type="http://schemas.openxmlformats.org/officeDocument/2006/relationships/image" Target="../media/image10.png"/><Relationship Id="rId1" Type="http://schemas.microsoft.com/office/2007/relationships/media" Target="../media/media6.wav"/><Relationship Id="rId2" Type="http://schemas.openxmlformats.org/officeDocument/2006/relationships/audio" Target="../media/media6.wav"/></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7.xml"/><Relationship Id="rId5" Type="http://schemas.openxmlformats.org/officeDocument/2006/relationships/image" Target="../media/image11.jpeg"/><Relationship Id="rId6" Type="http://schemas.openxmlformats.org/officeDocument/2006/relationships/image" Target="../media/image12.png"/><Relationship Id="rId7" Type="http://schemas.openxmlformats.org/officeDocument/2006/relationships/image" Target="../media/image9.png"/><Relationship Id="rId1" Type="http://schemas.microsoft.com/office/2007/relationships/media" Target="../media/media7.wav"/><Relationship Id="rId2" Type="http://schemas.openxmlformats.org/officeDocument/2006/relationships/audio" Target="../media/media7.wav"/></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2130" y="1371600"/>
            <a:ext cx="7772400" cy="2057400"/>
          </a:xfrm>
        </p:spPr>
        <p:txBody>
          <a:bodyPr/>
          <a:lstStyle/>
          <a:p>
            <a:pPr algn="ctr"/>
            <a:r>
              <a:rPr lang="en-US" sz="4500" dirty="0" smtClean="0"/>
              <a:t>ARE YOU @ RISK?</a:t>
            </a:r>
            <a:endParaRPr lang="en-US" sz="4500"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extLst>
              <a:ext uri="{28A0092B-C50C-407E-A947-70E740481C1C}">
                <a14:useLocalDpi xmlns:a14="http://schemas.microsoft.com/office/drawing/2010/main" val="0"/>
              </a:ext>
            </a:extLst>
          </a:blip>
          <a:stretch>
            <a:fillRect/>
          </a:stretch>
        </p:blipFill>
        <p:spPr>
          <a:xfrm>
            <a:off x="274981" y="152400"/>
            <a:ext cx="960783" cy="883827"/>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4572000"/>
            <a:ext cx="52006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5763080"/>
      </p:ext>
    </p:extLst>
  </p:cSld>
  <p:clrMapOvr>
    <a:masterClrMapping/>
  </p:clrMapOvr>
  <mc:AlternateContent xmlns:mc="http://schemas.openxmlformats.org/markup-compatibility/2006" xmlns:p14="http://schemas.microsoft.com/office/powerpoint/2010/main">
    <mc:Choice Requires="p14">
      <p:transition spd="slow" p14:dur="2000" advClick="0" advTm="14000"/>
    </mc:Choice>
    <mc:Fallback xmlns="">
      <p:transition spd="slow" advClick="0" advTm="14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0268"/>
            <a:ext cx="7620000" cy="1143000"/>
          </a:xfrm>
        </p:spPr>
        <p:txBody>
          <a:bodyPr/>
          <a:lstStyle/>
          <a:p>
            <a:r>
              <a:rPr lang="en-US" dirty="0" smtClean="0"/>
              <a:t>Low-Risk Drinking Limits</a:t>
            </a:r>
            <a:endParaRPr lang="en-US"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843268"/>
            <a:ext cx="8069230" cy="3439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1121016" y="5245287"/>
            <a:ext cx="6966916" cy="381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r">
              <a:buFont typeface="Arial" pitchFamily="34" charset="0"/>
              <a:buNone/>
            </a:pPr>
            <a:r>
              <a:rPr lang="en-US" sz="1500" dirty="0" smtClean="0"/>
              <a:t>National Institute on Alcohol Abuse and Alcoholism 2012</a:t>
            </a:r>
            <a:endParaRPr lang="en-US" sz="15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tretch>
            <a:fillRect/>
          </a:stretch>
        </p:blipFill>
        <p:spPr>
          <a:xfrm>
            <a:off x="152400" y="228600"/>
            <a:ext cx="922303" cy="848429"/>
          </a:xfrm>
          <a:prstGeom prst="rect">
            <a:avLst/>
          </a:prstGeom>
        </p:spPr>
      </p:pic>
    </p:spTree>
    <p:extLst>
      <p:ext uri="{BB962C8B-B14F-4D97-AF65-F5344CB8AC3E}">
        <p14:creationId xmlns:p14="http://schemas.microsoft.com/office/powerpoint/2010/main" val="4137020"/>
      </p:ext>
    </p:extLst>
  </p:cSld>
  <p:clrMapOvr>
    <a:masterClrMapping/>
  </p:clrMapOvr>
  <mc:AlternateContent xmlns:mc="http://schemas.openxmlformats.org/markup-compatibility/2006" xmlns:p14="http://schemas.microsoft.com/office/powerpoint/2010/main">
    <mc:Choice Requires="p14">
      <p:transition spd="slow" p14:dur="2000" advClick="0" advTm="50000"/>
    </mc:Choice>
    <mc:Fallback xmlns="">
      <p:transition spd="slow" advClick="0" advTm="50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800" dirty="0" smtClean="0"/>
              <a:t>Binge Drinking</a:t>
            </a:r>
            <a:endParaRPr lang="en-US" sz="4800" dirty="0"/>
          </a:p>
        </p:txBody>
      </p:sp>
      <p:sp>
        <p:nvSpPr>
          <p:cNvPr id="5" name="Content Placeholder 4"/>
          <p:cNvSpPr>
            <a:spLocks noGrp="1"/>
          </p:cNvSpPr>
          <p:nvPr>
            <p:ph sz="half" idx="1"/>
          </p:nvPr>
        </p:nvSpPr>
        <p:spPr>
          <a:xfrm>
            <a:off x="304800" y="4953000"/>
            <a:ext cx="7696200" cy="1618488"/>
          </a:xfrm>
          <a:prstGeom prst="rect">
            <a:avLst/>
          </a:prstGeom>
        </p:spPr>
        <p:txBody>
          <a:bodyPr>
            <a:normAutofit/>
          </a:bodyPr>
          <a:lstStyle/>
          <a:p>
            <a:r>
              <a:rPr lang="en-US" b="1" dirty="0" smtClean="0"/>
              <a:t>1 </a:t>
            </a:r>
            <a:r>
              <a:rPr lang="en-US" b="1" dirty="0"/>
              <a:t>in </a:t>
            </a:r>
            <a:r>
              <a:rPr lang="en-US" b="1" dirty="0" smtClean="0"/>
              <a:t>6 </a:t>
            </a:r>
            <a:r>
              <a:rPr lang="en-US" dirty="0" smtClean="0"/>
              <a:t>US </a:t>
            </a:r>
            <a:r>
              <a:rPr lang="en-US" dirty="0"/>
              <a:t>adults binge drink.</a:t>
            </a:r>
          </a:p>
          <a:p>
            <a:r>
              <a:rPr lang="en-US" dirty="0" smtClean="0"/>
              <a:t>Binge </a:t>
            </a:r>
            <a:r>
              <a:rPr lang="en-US" dirty="0"/>
              <a:t>drinkers do </a:t>
            </a:r>
            <a:r>
              <a:rPr lang="en-US" dirty="0" smtClean="0"/>
              <a:t>so about </a:t>
            </a:r>
            <a:r>
              <a:rPr lang="en-US" b="1" dirty="0"/>
              <a:t>4</a:t>
            </a:r>
            <a:r>
              <a:rPr lang="en-US" dirty="0"/>
              <a:t> times </a:t>
            </a:r>
            <a:r>
              <a:rPr lang="en-US" dirty="0" smtClean="0"/>
              <a:t>a month</a:t>
            </a:r>
            <a:r>
              <a:rPr lang="en-US" dirty="0"/>
              <a:t>.</a:t>
            </a:r>
          </a:p>
          <a:p>
            <a:r>
              <a:rPr lang="en-US" dirty="0" smtClean="0"/>
              <a:t>The average number of drinks per binge is </a:t>
            </a:r>
            <a:r>
              <a:rPr lang="en-US" b="1" dirty="0" smtClean="0"/>
              <a:t>8</a:t>
            </a:r>
            <a:r>
              <a:rPr lang="en-US" dirty="0" smtClean="0"/>
              <a:t>. </a:t>
            </a:r>
            <a:endParaRPr lang="en-US" dirty="0"/>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6400" y="1416565"/>
            <a:ext cx="5181600" cy="3450945"/>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91400" y="304800"/>
            <a:ext cx="609600" cy="609600"/>
          </a:xfrm>
          <a:prstGeom prst="rect">
            <a:avLst/>
          </a:prstGeom>
        </p:spPr>
      </p:pic>
    </p:spTree>
    <p:extLst>
      <p:ext uri="{BB962C8B-B14F-4D97-AF65-F5344CB8AC3E}">
        <p14:creationId xmlns:p14="http://schemas.microsoft.com/office/powerpoint/2010/main" val="4132302088"/>
      </p:ext>
    </p:extLst>
  </p:cSld>
  <p:clrMapOvr>
    <a:masterClrMapping/>
  </p:clrMapOvr>
  <mc:AlternateContent xmlns:mc="http://schemas.openxmlformats.org/markup-compatibility/2006" xmlns:p14="http://schemas.microsoft.com/office/powerpoint/2010/main">
    <mc:Choice Requires="p14">
      <p:transition spd="slow" p14:dur="2000" advClick="0" advTm="36000"/>
    </mc:Choice>
    <mc:Fallback xmlns="">
      <p:transition spd="slow" advClick="0" advTm="36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a:t>
            </a:r>
            <a:endParaRPr lang="en-US" dirty="0"/>
          </a:p>
        </p:txBody>
      </p:sp>
      <p:sp>
        <p:nvSpPr>
          <p:cNvPr id="3" name="Content Placeholder 2"/>
          <p:cNvSpPr>
            <a:spLocks noGrp="1"/>
          </p:cNvSpPr>
          <p:nvPr>
            <p:ph idx="1"/>
          </p:nvPr>
        </p:nvSpPr>
        <p:spPr/>
        <p:txBody>
          <a:bodyPr/>
          <a:lstStyle/>
          <a:p>
            <a:pPr marL="114300" indent="0">
              <a:buNone/>
            </a:pPr>
            <a:r>
              <a:rPr lang="en-US" dirty="0" smtClean="0"/>
              <a:t>How often during the last year have you found that you were not able to stop drinking once you had started?</a:t>
            </a:r>
          </a:p>
          <a:p>
            <a:pPr marL="571500" indent="-457200">
              <a:buFont typeface="+mj-lt"/>
              <a:buAutoNum type="alphaLcParenR"/>
            </a:pPr>
            <a:r>
              <a:rPr lang="en-US" dirty="0"/>
              <a:t>Never</a:t>
            </a:r>
          </a:p>
          <a:p>
            <a:pPr marL="571500" indent="-457200">
              <a:buFont typeface="+mj-lt"/>
              <a:buAutoNum type="alphaLcParenR"/>
            </a:pPr>
            <a:r>
              <a:rPr lang="en-US" dirty="0"/>
              <a:t>Less than monthly</a:t>
            </a:r>
          </a:p>
          <a:p>
            <a:pPr marL="571500" indent="-457200">
              <a:buFont typeface="+mj-lt"/>
              <a:buAutoNum type="alphaLcParenR"/>
            </a:pPr>
            <a:r>
              <a:rPr lang="en-US" dirty="0"/>
              <a:t>Monthly</a:t>
            </a:r>
          </a:p>
          <a:p>
            <a:pPr marL="571500" indent="-457200">
              <a:buFont typeface="+mj-lt"/>
              <a:buAutoNum type="alphaLcParenR"/>
            </a:pPr>
            <a:r>
              <a:rPr lang="en-US" dirty="0"/>
              <a:t>2-3 times per week</a:t>
            </a:r>
          </a:p>
          <a:p>
            <a:pPr marL="571500" indent="-457200">
              <a:buFont typeface="+mj-lt"/>
              <a:buAutoNum type="alphaLcParenR"/>
            </a:pPr>
            <a:r>
              <a:rPr lang="en-US" dirty="0"/>
              <a:t>4 or more times a </a:t>
            </a:r>
            <a:r>
              <a:rPr lang="en-US" dirty="0" smtClean="0"/>
              <a:t>week</a:t>
            </a:r>
          </a:p>
          <a:p>
            <a:pPr marL="571500" indent="-457200">
              <a:buFont typeface="+mj-lt"/>
              <a:buAutoNum type="alphaLcParenR"/>
            </a:pPr>
            <a:endParaRPr lang="en-US" dirty="0"/>
          </a:p>
          <a:p>
            <a:pPr marL="114300" indent="0" algn="ctr">
              <a:buNone/>
            </a:pPr>
            <a:r>
              <a:rPr lang="en-US" dirty="0"/>
              <a:t>[Press </a:t>
            </a:r>
            <a:r>
              <a:rPr lang="en-US" u="sng" dirty="0"/>
              <a:t>e</a:t>
            </a:r>
            <a:r>
              <a:rPr lang="en-US" u="sng" dirty="0" smtClean="0"/>
              <a:t>nter</a:t>
            </a:r>
            <a:r>
              <a:rPr lang="en-US" dirty="0" smtClean="0"/>
              <a:t> </a:t>
            </a:r>
            <a:r>
              <a:rPr lang="en-US" dirty="0"/>
              <a:t>when ready to proceed]</a:t>
            </a:r>
          </a:p>
          <a:p>
            <a:pPr marL="114300" indent="0" algn="ctr">
              <a:buNone/>
            </a:pPr>
            <a:endParaRPr lang="en-US" dirty="0"/>
          </a:p>
          <a:p>
            <a:pPr marL="114300" indent="0">
              <a:buNone/>
            </a:pPr>
            <a:endParaRPr lang="en-US" dirty="0"/>
          </a:p>
        </p:txBody>
      </p:sp>
    </p:spTree>
    <p:extLst>
      <p:ext uri="{BB962C8B-B14F-4D97-AF65-F5344CB8AC3E}">
        <p14:creationId xmlns:p14="http://schemas.microsoft.com/office/powerpoint/2010/main" val="15592302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Signs &amp; Symptoms of Misuse</a:t>
            </a:r>
            <a:endParaRPr lang="en-US" dirty="0"/>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0445" y="1295400"/>
            <a:ext cx="7092934"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696200" y="152400"/>
            <a:ext cx="609600" cy="609600"/>
          </a:xfrm>
          <a:prstGeom prst="rect">
            <a:avLst/>
          </a:prstGeom>
        </p:spPr>
      </p:pic>
    </p:spTree>
    <p:extLst>
      <p:ext uri="{BB962C8B-B14F-4D97-AF65-F5344CB8AC3E}">
        <p14:creationId xmlns:p14="http://schemas.microsoft.com/office/powerpoint/2010/main" val="3285495816"/>
      </p:ext>
    </p:extLst>
  </p:cSld>
  <p:clrMapOvr>
    <a:masterClrMapping/>
  </p:clrMapOvr>
  <mc:AlternateContent xmlns:mc="http://schemas.openxmlformats.org/markup-compatibility/2006" xmlns:p14="http://schemas.microsoft.com/office/powerpoint/2010/main">
    <mc:Choice Requires="p14">
      <p:transition spd="slow" p14:dur="2000" advClick="0" advTm="64000"/>
    </mc:Choice>
    <mc:Fallback xmlns="">
      <p:transition spd="slow" advClick="0" advTm="64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a:t>
            </a:r>
            <a:endParaRPr lang="en-US" dirty="0"/>
          </a:p>
        </p:txBody>
      </p:sp>
      <p:sp>
        <p:nvSpPr>
          <p:cNvPr id="3" name="Content Placeholder 2"/>
          <p:cNvSpPr>
            <a:spLocks noGrp="1"/>
          </p:cNvSpPr>
          <p:nvPr>
            <p:ph idx="1"/>
          </p:nvPr>
        </p:nvSpPr>
        <p:spPr/>
        <p:txBody>
          <a:bodyPr/>
          <a:lstStyle/>
          <a:p>
            <a:pPr marL="114300" indent="0">
              <a:buNone/>
            </a:pPr>
            <a:r>
              <a:rPr lang="en-US" dirty="0" smtClean="0"/>
              <a:t>How often during the last year have you failed to do what was normally expected from you because of drinking?</a:t>
            </a:r>
          </a:p>
          <a:p>
            <a:pPr marL="571500" indent="-457200">
              <a:buFont typeface="+mj-lt"/>
              <a:buAutoNum type="alphaLcParenR"/>
            </a:pPr>
            <a:r>
              <a:rPr lang="en-US" dirty="0"/>
              <a:t>Never</a:t>
            </a:r>
          </a:p>
          <a:p>
            <a:pPr marL="571500" indent="-457200">
              <a:buFont typeface="+mj-lt"/>
              <a:buAutoNum type="alphaLcParenR"/>
            </a:pPr>
            <a:r>
              <a:rPr lang="en-US" dirty="0"/>
              <a:t>Less than monthly</a:t>
            </a:r>
          </a:p>
          <a:p>
            <a:pPr marL="571500" indent="-457200">
              <a:buFont typeface="+mj-lt"/>
              <a:buAutoNum type="alphaLcParenR"/>
            </a:pPr>
            <a:r>
              <a:rPr lang="en-US" dirty="0"/>
              <a:t>Monthly</a:t>
            </a:r>
          </a:p>
          <a:p>
            <a:pPr marL="571500" indent="-457200">
              <a:buFont typeface="+mj-lt"/>
              <a:buAutoNum type="alphaLcParenR"/>
            </a:pPr>
            <a:r>
              <a:rPr lang="en-US" dirty="0"/>
              <a:t>2-3 times per week</a:t>
            </a:r>
          </a:p>
          <a:p>
            <a:pPr marL="571500" indent="-457200">
              <a:buFont typeface="+mj-lt"/>
              <a:buAutoNum type="alphaLcParenR"/>
            </a:pPr>
            <a:r>
              <a:rPr lang="en-US" dirty="0"/>
              <a:t>4 or more times a </a:t>
            </a:r>
            <a:r>
              <a:rPr lang="en-US" dirty="0" smtClean="0"/>
              <a:t>week</a:t>
            </a:r>
          </a:p>
          <a:p>
            <a:pPr marL="571500" indent="-457200">
              <a:buFont typeface="+mj-lt"/>
              <a:buAutoNum type="alphaLcParenR"/>
            </a:pPr>
            <a:endParaRPr lang="en-US" dirty="0"/>
          </a:p>
          <a:p>
            <a:pPr marL="114300" indent="0" algn="ctr">
              <a:buNone/>
            </a:pPr>
            <a:r>
              <a:rPr lang="en-US" dirty="0"/>
              <a:t>[Press </a:t>
            </a:r>
            <a:r>
              <a:rPr lang="en-US" u="sng" dirty="0" smtClean="0"/>
              <a:t>enter</a:t>
            </a:r>
            <a:r>
              <a:rPr lang="en-US" dirty="0" smtClean="0"/>
              <a:t> </a:t>
            </a:r>
            <a:r>
              <a:rPr lang="en-US" dirty="0"/>
              <a:t>when ready to proceed]</a:t>
            </a:r>
          </a:p>
          <a:p>
            <a:pPr marL="114300" indent="0" algn="ctr">
              <a:buNone/>
            </a:pPr>
            <a:endParaRPr lang="en-US" dirty="0"/>
          </a:p>
          <a:p>
            <a:pPr marL="114300" indent="0">
              <a:buNone/>
            </a:pPr>
            <a:endParaRPr lang="en-US" dirty="0"/>
          </a:p>
        </p:txBody>
      </p:sp>
    </p:spTree>
    <p:extLst>
      <p:ext uri="{BB962C8B-B14F-4D97-AF65-F5344CB8AC3E}">
        <p14:creationId xmlns:p14="http://schemas.microsoft.com/office/powerpoint/2010/main" val="241681442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a:t>
            </a:r>
            <a:endParaRPr lang="en-US" dirty="0"/>
          </a:p>
        </p:txBody>
      </p:sp>
      <p:sp>
        <p:nvSpPr>
          <p:cNvPr id="3" name="Content Placeholder 2"/>
          <p:cNvSpPr>
            <a:spLocks noGrp="1"/>
          </p:cNvSpPr>
          <p:nvPr>
            <p:ph idx="1"/>
          </p:nvPr>
        </p:nvSpPr>
        <p:spPr/>
        <p:txBody>
          <a:bodyPr/>
          <a:lstStyle/>
          <a:p>
            <a:pPr marL="114300" indent="0">
              <a:buNone/>
            </a:pPr>
            <a:r>
              <a:rPr lang="en-US" dirty="0" smtClean="0"/>
              <a:t>How often during the last year have you needed a first drink in the morning to get yourself going after a heavy drinking session?</a:t>
            </a:r>
          </a:p>
          <a:p>
            <a:pPr marL="571500" indent="-457200">
              <a:buFont typeface="+mj-lt"/>
              <a:buAutoNum type="alphaLcParenR"/>
            </a:pPr>
            <a:r>
              <a:rPr lang="en-US" dirty="0"/>
              <a:t>Never</a:t>
            </a:r>
          </a:p>
          <a:p>
            <a:pPr marL="571500" indent="-457200">
              <a:buFont typeface="+mj-lt"/>
              <a:buAutoNum type="alphaLcParenR"/>
            </a:pPr>
            <a:r>
              <a:rPr lang="en-US" dirty="0"/>
              <a:t>Less than monthly</a:t>
            </a:r>
          </a:p>
          <a:p>
            <a:pPr marL="571500" indent="-457200">
              <a:buFont typeface="+mj-lt"/>
              <a:buAutoNum type="alphaLcParenR"/>
            </a:pPr>
            <a:r>
              <a:rPr lang="en-US" dirty="0"/>
              <a:t>Monthly</a:t>
            </a:r>
          </a:p>
          <a:p>
            <a:pPr marL="571500" indent="-457200">
              <a:buFont typeface="+mj-lt"/>
              <a:buAutoNum type="alphaLcParenR"/>
            </a:pPr>
            <a:r>
              <a:rPr lang="en-US" dirty="0"/>
              <a:t>2-3 times per week</a:t>
            </a:r>
          </a:p>
          <a:p>
            <a:pPr marL="571500" indent="-457200">
              <a:buFont typeface="+mj-lt"/>
              <a:buAutoNum type="alphaLcParenR"/>
            </a:pPr>
            <a:r>
              <a:rPr lang="en-US" dirty="0"/>
              <a:t>4 or more times a </a:t>
            </a:r>
            <a:r>
              <a:rPr lang="en-US" dirty="0" smtClean="0"/>
              <a:t>week</a:t>
            </a:r>
          </a:p>
          <a:p>
            <a:pPr marL="571500" indent="-457200">
              <a:buFont typeface="+mj-lt"/>
              <a:buAutoNum type="alphaLcParenR"/>
            </a:pPr>
            <a:endParaRPr lang="en-US" dirty="0"/>
          </a:p>
          <a:p>
            <a:pPr marL="114300" indent="0" algn="ctr">
              <a:buNone/>
            </a:pPr>
            <a:r>
              <a:rPr lang="en-US" dirty="0"/>
              <a:t>[Press </a:t>
            </a:r>
            <a:r>
              <a:rPr lang="en-US" u="sng" dirty="0"/>
              <a:t>Enter</a:t>
            </a:r>
            <a:r>
              <a:rPr lang="en-US" dirty="0"/>
              <a:t> when ready to proceed]</a:t>
            </a:r>
          </a:p>
          <a:p>
            <a:pPr marL="114300" indent="0" algn="ctr">
              <a:buNone/>
            </a:pPr>
            <a:endParaRPr lang="en-US" dirty="0"/>
          </a:p>
          <a:p>
            <a:pPr marL="114300" indent="0">
              <a:buNone/>
            </a:pPr>
            <a:endParaRPr lang="en-US" dirty="0"/>
          </a:p>
        </p:txBody>
      </p:sp>
    </p:spTree>
    <p:extLst>
      <p:ext uri="{BB962C8B-B14F-4D97-AF65-F5344CB8AC3E}">
        <p14:creationId xmlns:p14="http://schemas.microsoft.com/office/powerpoint/2010/main" val="106272449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The Morning Drinker</a:t>
            </a:r>
            <a:endParaRPr lang="en-US" sz="4800" dirty="0"/>
          </a:p>
        </p:txBody>
      </p:sp>
      <p:sp>
        <p:nvSpPr>
          <p:cNvPr id="4" name="Text Placeholder 3"/>
          <p:cNvSpPr>
            <a:spLocks noGrp="1"/>
          </p:cNvSpPr>
          <p:nvPr>
            <p:ph sz="half" idx="1"/>
          </p:nvPr>
        </p:nvSpPr>
        <p:spPr/>
        <p:txBody>
          <a:bodyPr>
            <a:normAutofit lnSpcReduction="10000"/>
          </a:bodyPr>
          <a:lstStyle/>
          <a:p>
            <a:r>
              <a:rPr lang="en-US" sz="2400" dirty="0" smtClean="0"/>
              <a:t>There is not much difference between drinking alcohol at 9 in the morning and 9 at night.</a:t>
            </a:r>
          </a:p>
          <a:p>
            <a:r>
              <a:rPr lang="en-US" sz="2400" dirty="0" smtClean="0"/>
              <a:t>“The hair of the dog”</a:t>
            </a:r>
          </a:p>
          <a:p>
            <a:r>
              <a:rPr lang="en-US" sz="2400" dirty="0" smtClean="0"/>
              <a:t>Drinking in the morning to alleviate the symptoms of a hangover</a:t>
            </a:r>
          </a:p>
          <a:p>
            <a:r>
              <a:rPr lang="en-US" sz="2400" dirty="0" smtClean="0"/>
              <a:t>There are dangers associated with drinking in the morning</a:t>
            </a:r>
          </a:p>
        </p:txBody>
      </p:sp>
      <p:pic>
        <p:nvPicPr>
          <p:cNvPr id="6" name="Content Placeholder 4"/>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4419600" y="1363980"/>
            <a:ext cx="3657600" cy="2522220"/>
          </a:xfrm>
        </p:spPr>
      </p:pic>
      <p:sp>
        <p:nvSpPr>
          <p:cNvPr id="3" name="AutoShape 2" descr="data:image/jpeg;base64,/9j/4AAQSkZJRgABAQAAAQABAAD/2wCEAAkGBxQTEhQUEhQUFBUVFRUVGBUUFhQUGBcUFBUWFhQUFBQYHCggGBolHBQXITEhJSksLi4uFx8zODMsNygtLisBCgoKDg0OGxAQGywkHyQtLCwsLCwsLCwsLCwtLCwsLCwsLCwsLCwsLCwsLCwsLCwsLCwsLCwsLCwsLCwsLCwsLP/AABEIAOEA4QMBIgACEQEDEQH/xAAcAAABBQEBAQAAAAAAAAAAAAAEAAEDBQYCBwj/xABBEAABAwIDBAcEBgkFAQEAAAABAAIRAwQSITEFBkFREyJhcYGRsTJyocEHQlJi0fAUIzOCkqKywuFDU2PS8TQV/8QAGQEAAwEBAQAAAAAAAAAAAAAAAAECAwQF/8QAJREAAgICAgEFAAMBAAAAAAAAAAECEQMhEjEEIjIzQVFhcYET/9oADAMBAAIRAxEAPwD2ROknVCElCSdIBJ0llN7t+KNoCxv6ytGTBo3te7h3apNpK2NK+iy3l3ipWdMvqGTGTeJ7TyC8X3h3zuLokl5p084aCQI7BxPeqba+0a93WdUrOJLjpmA0DQDkFWXNRgObpj6oMBoGpJXNObk6R0Qgo7Oqt45zobLjlz9AiGSM3vDY+qzXxdmAqb9Pc7q0hhHE6T3lSMosaZqOcTyGfrmnGFdilO+jQ0r8McIaXci+oAD4AZjuRtOpcVvZp0RGYwPh2WhjyWfpU2n2Q9vfUdwGuEaeMLQbPq04AdBjiQcXg7OPArTl+GfF/ZYVt6blkNusbYGpIHVHLPVD7R32bVGC2ptxaYqjut+6Bk7xKsKtzQqM6NzvB4c7u6z8pXnG27RtKoSx0l05kQW5TDRxP3lVWSbDYm9Ndj8WNxIPWbDgW8Jwg5wvZt2N52VwGPIFSActHAgZt8xkvniwuC5rKk9dpjHrigey/nkDB7Fvtl3uEUqjQDoHN0I5EeixcuDNVHkj25JVuxr8VGAgyCMide4qyXQnatGDVMSSSSYhJJ0kAJOmToASSSdADLoJk4SGh0kkkhgqdKE6oQkkkNtOoG03EmBBk9gzKAMN9JW9vQ0ujpucH1ZDQzI4eL3O1A5RBK8fcA0Y6z44xOZPbxcrnem6dWrPqPeGyYHcNA0nIcll7mlTJloLzzcZ9PxXLOXJnTCPEHvdpF+VMOw9mU+KC6IDJxxHXAz0c7896Oe0aZco4eQXDqfAfAt+ACpNLoTV9nDSQNAwcBmfjqpaMcM/zxjLzUbLBxzy73ElEUKABzeXe6Mv8eaaaE0y12XatccyHHg3FhHx1/OSP23bPYzqMcCdBRpkuntedB3IbZ98xkTDW8yZJ74lWdzvQGtLWsLm6hzXmDwnDx8wrizOSMC+ye136wPpk/blpE85z80QbCoeqZdxaJ5e0By1+KW0eu7Ecg53tNLiJ1Al5JB5gmeznoN2suq7PQ8jA0I/H/ILlKhKIDZdVriRLQIqge0G6trNA4h0T/6tXstoqU8IeCR1mPGjmzy4jgRqCo9pbIcCK1uJIzLYycPrtjh7vMccpoHOqWrunoZ0iQXUnSA3PPDGg7Rp2hYzXPo1i+PZ6xu7tzoQwuzB6rgNRB/JlekWly2o0OaQQeIXh1G5FRuKm4htT2SdadTXA/sz7iDIV5upvc6jU6KpkcsQ4e81GOfHTHkjy2j1tOoresHtDmmQ4SFKuk5xJ0kkCEkkkgBJwmToAScJk6Q0OkkkgYOkkkmIdef/AEo7y9FR6Km0kvkOechEGQ3i45HyXoBOS8F+kPbLa1YU6c9Scb4OIvkjAJ0Y0ARHMqJvRUVsxVZ76rtPPko3UuEyRwGY8hp4yjatTItBDW/W7Y+0dXH05Kuq18urk37TjAJHBrRqe5YKzoqhuhjNzgPGSfErjp2M0j1/PioKlVp9kFx+06WjzJPyQzhOn8unmqUb7Jcq6Jql0XHj3n8FPQiYJHn6hR2tuZ4yeXyV7srYeIezmfzqm5RiJRlMrrei4uGGRHEzmNOWQR9ayJaeqNNdJzjRbHZ+77WgS3hny8RyVjV2EI0A/PwWLz30arB+nldOlgLhwIIwjjGYB8RKttjXABwyQ3ly5uHjqO5XO19jEGQBI7Bos8GBjtNJOenLvCtTUiZY2j0HZNz9V8QdHt0PIgfVMJbV2EHBzmZOIOIAQHD7QHA/nis7szaIETLeB0c0j1WytLsOYMyORGeE8CDxHYVDlxZSjaMZY0KlNrqcQ9nXaG6PY3MQOBGeXaiLl4rjG2BUYAZmCWnXvzV1fU4qNDwA8HExzcg8auDZ8Zb4iJKpL+06OtiZAyPVzGWvdGad8nYq4qj036MNsOfTNJ89XNpPLiOyJW8Xju41/FdkGJMEd/ovYWldOPo5p9jp0yQVkDhJJJACTpk6AEnTJ0hjpJJJDB0kk6oQ4XzTvQ4NuKwBkh75AIAHWMgvX0Xtio5tvWczJ4pVC08nBhwnzXynd0iTDtNY5niXcSfj3LOasuLoFubwE8HRoAIpt7h9b0UdKs4meP2iOHoAmrVWjIZ9gH5C2m0Nz20qNF0v6XADWDsJYHu6wayBIIBgyTpOSiTUVs1jGU3SMk2gX6ye/SOeEZK42bsUu4QF6zudQbQsKbS0Yi11UhwzxvMgTzAwjwUW09kNNUPo0jge0E4WktFTPG0QO4x2rCeR1o6IYl9mR2fu+BqPPuWjstnhkACPBFspRkWohjVzNt9m1JdElvbo6nQHYoGNARtF4VxSJkwC+2WHjQLGbd3cMGBI/ML0pufA+S4rUQRmPNXx+0Ry+meAXNrUpExMDsOnbCtNzr+4rPIY0OpjIlxgSeAgZnsW72tsGhcucwHARGJzdW4jAiTEqz2buZSsKbBSe+oKjyZqYZDxBA6oGREhXy5QYKCUlZT39M0wynchoD+uw4wHgtMdQ8SCR55pq1tSeMVQ4w2IgBrj90mc/Jeku2bSqii6tTY/ASIcA6Mcf9R5ryNlB9G6uLdxDuhqOa3EYJYYdT144HNM9q0jj4mMpWGbCGC5pPa3/Va2DnIccx2xmZXtgK8t3KtMd2wuBhrXPzn2sgInvK9SW8Ojmn2JOmSVkDpwuU4QA6SSSQDp1yuggaHSSSSGDpwuU6oRW71ucLK6wCXdBVwjtwFfJt5Iku9o5AcuZjmvq/eu6fTtK7qYlwYY7Ccp8JXytWok1STwmJ56NnxMqWUi53K2MK11SaRlTmo4djA3CD3uLfivStq08b6dM/WeB5+3P7ocs39FlkZua506tJpPi9/hBZ5rXbNompXe52jGwPeecj5B3muDNJuVHfhSirDNowxhI1zjkOKl3cuSLOnn1nte/wAaj3FvwI8lW7yjDSIBMuIaD2uOEequ6Vs1uFrRoA0dwyUxlst+1L+Qfb1SarSMsVNpPaZcJ8gEPSBTbarj9JjLq02A5+87+4JUzopl7mVVRQZTRlIlBMeiab1UUQwpkrm8nCY5IKttIAhrGl7zwaR5nkumUqzwS97QDo1oBIHetK+iDNbquP6Rdh3GoPDqNgjumVutpUSbZpOeCo0+Blv9wWF2PS6O8uGyTiwPk/eBblHuL0NhLrd4I+rP8BDvklDacf4LyvcX/RPY1Jp6aAHMciFhfpCsw27pVmtnpaQDoj2qRgnP7rm+S3uzXBzI5gjzCxv0rWJdbW9ZkTSrYTI+rVbGvvMat17Tll2B7t3HQXONzXhhEF7nAgTEcV6e10iQvGNmSRTY8ECo8NkEwYInjovY7akGMa0ZAAADsC1xyvRnlg40/wBJUkkloZCThMnCBDpJk6AEugmThIaHSSSSGDJ1ynVCE5oIIIkEQQdCDqCsBvHuFb9G5tuwUy8HM5wddTmBEr0BCbTtekpuEkGMiOB4FJqxo8z3VsugtGN4uL6h4e0erI90MVnsVvUc77b3Hwb1R6HzQtzVOTeJOGe0mM0fReGtAGmTR3DReVyuR6VVEEvaXSV6LNQCah7qYlv82FWFzNNj3t1a1xHeBIQVg7FXrP4NDaY7zL3f2Ira1XDbVnHhTeZ7mlUlYm6pBNqaNdjMTGTVbONoAcCWAh4PPRUFOuQS13tMcWuj7TTB8FNuwcFOj7jOPYMgqbbNzF7cAaFzXeLmNJ+KcmmrNYrbRcdLUecFGmaj8pDS0QOZc4ho8Sqi8uLhznUyXUS0w5rxBA9D4eaK3VvyHPjNzanWHNpAwkeRC0e91ibi3dXpA9LSbigDN7AJcyOJ4jtkcU4xtWuyZvi6fRl7a+bREB0k6uJkn/HYiRvO0cV5s7aJdLsJqRBLcUNAJgSeKlpbwVAHgULUYCGlrmvDnBxABaZziVpHFN9GU8sI6ZutjbSbVvKhHCnTn+J/4r0zY1QEYeYI88l4TuFdH9PqtLME08wDIGFwEtPLrL2vYxg92aUPTOgyvlGwzZWWXEfJRbdsxWtbmjEnC6B99nXZHi0KOi/DckHQhzfGSfQhHUmltQyfaaD+8wxPiIVwlqv8Mprd/wCnm2waYq21AjM07psH7r8/mvWgsDsrZBoXtWj/AKbqra9MRADSXOLfAmFv1pgW5MXkS9MUJJJJdByCThMnQA6SSSAHThMnCQxJJ0khgqSZJWI6XNQ5HuPonUG0HEUnkax/78FLdIa2zz99IY2e9Pl1vkp68NaSdAFxS/adwcfQfNB7xXGGi6NYgd5yC8lfp6X3QTscwwfeHSE9tQAj4ZeCH35uC3Ztcxm6mW/x9X5o22twIaMoDW+DRAVbvwMVOjQB/aVaY/dYekf/ACsIV49bFLbD9jWQDGQc2tA+Cx+0ATta4ZP+07wNNohbTY9UQ0ic9AVj6Dg/bV24aNbSb4hgRFLiylJ8hXjzaXlJxyp1R0bjwxasPnl+8vQtibRMgQfFZvfPYwr2umYzB7QhtyNtGpRwv/a0jgf2kaO8R8ZQ7i00U/VEpd893jZ3j8AAoXMvbObZP7SlHYcx2ObyQFjsgZGASNCS4x3Akj4SvXrq2p3dHoqve13Frxo5vxy4iQsj/wDmGm51M6tMfgRzBHqtZTa66ZlFRl7ltGP3YoYNouP/AAu/rpr1jZVWKxE+03Lvj/CwNC06O9nTFRePJ9NbXZ7xiaTqFlb5WXNaLZ9SKjZ1c1rjPPNv9oVtXOTHcjHmP8Kj21UAq0ebqbv5XD/urdhxUj2CfLNbwfuRzzWkycWoNUVeODB8ZRYQ9k+WqddUKrRzTux0kklZA6SSSAHlPK5ThIQ4XQXKcIGdJJkkhgidMnCoQ6F2rWw0nnmMI73ZfnuRSC2zbl9F4GoGIDmW8PKVM74uioVyVmSoUwJdxOXhyVPti3NQsYNMbSe5rgT8Arp46oA5AnxUNNsleS/w9FOtnVtOJZ/ac1dosb9WhSL/AN+ocI/lDvNaa3GcqrpW/wCufU/3HGPdZDAPMOPirbqIR7DrWmGM7gfmVhN0KnS315V51Y/hyHothtmvgovceDSfgsh9Flq7onPeM6rsY5kDU+ZTXtKj+np1tQD6JavL9r0zY3Yqwejf1agHL7XeDn5r1bY+hVDvvu707XEcWx4jitJK4pk45VNpjWVcPZhDsxm0zE9o7UbtuzdUpNrNE1KYh4H12D5jM+J7F59uRtRzQ63q+1RcQJ4tBj4HLuhen7IupELOC3xY8npdow9Kar+kA6rWls8y5zTlzjD8VoLPQIvaNg0E4RhBnIARnnlyUVhT4FDi7E5WWO17Uvbb1G6sLmnueGn1YrXZtWDB4hcW7Zplp4ISjUzwrVel8v0xfqVfheBgY7LQ5KdA3FXExrhqD8QiqDiWgldUHukc81qyROmSC1Mh0kkkAJOmTpAOF0FwF0EAdJJpSSGCp0klQh04XKcIAwu2wadVwaOOHw1b8CorSpAk8TCt966UPB+00HxbkfhCzdVx0HNeVljxmz0Mb5RQe6rwSa2SI0GSrS8jVE2NxAzGqzT2aPoG3nP6lwHIrKbj7zNDWW7wWPY3owT7LsOQz4GOa3dxbh7COYXllSyw3lZsRDpHcQIW1aCL1R6tsXbrQS1zgO/LRV+194a9RxFINDM83NMntGeQ7IKqLbZxLQVZst3YRKOTqh0rswN0x1G4ZUnM1BiPMPMOnzXpuzapaAQsVvlaYaZdlln5f+LVbPfDAdRClhLo08iq3tCrGHC4d64NYxibqFC2rj1yPzQ5WQkaOzvBjDR9cEeIVTdF7KhLeBStCWvBPBG1c3Kr5R2T0yy2cD0Ynjn5q0o6BA0zl3D5Kyt6fVHcuzEqOXK7GSUhpqMhbmIkkySAOk8rlJAHUroLhOEgO0kySAIElySg7i/A0VCDXOhQVbsBV36SXalc1KfFOhWQbdq42DL2T8Dkfksu9ua09cSD3LOXDYlcHmR2mdnjS1QKRLkXTGiHacxxRFPVcSOllnRGS8s32vv0e/cQ0nFSYchOjnj8F6nQdkvKd/m477uptz/edK641Wycb2Q2u9NVx+u0doy8guq20Kr5jGToNY0y4z8F3Z1A0DqtJ5x3aoh18YgQOUa/BGjsSj+md23b1wyarxmJwgZxzOq9X2EZoU+WBv8ASF5rtUl+v5leh7p1cVtRn/baPECD6KZOznytfRd2wHyUNWjhdIU9JTvZIWdfRlYmDE3JFFube1C2o6ysGMkjsVLYmHN08VaWVSWjsVUTDQiNkVZZPafVdeJ7o5sq1Za4k+RQ2OVFdVC3MLoowsKfS5KIhdW1xiGamIBQMHTpObCZADroLlOCgDpJMkkBUXVcnTRVz0RRuBoVxdUuIVkFZUrYXa5Kwt7mR2KpvWKCxu8JwlK6YF1cFUNyMyrWpUyVZcBc/lK4Wb+M/XQDS4oimVGylKIpUOC82PZ3MkFeAsHvls57qrarRMMh3OJkGPEr0BlsAs5tqoBUgcAtpNxVih2ZGzZIhXFvaCAuS1syMj2KdlWAouzXkis2paiJV3uVcfqMP2HuHget/cqu6qYstPirPdygGhzROZxZ84j8E+iZNNGlpVlbW75CoGSFZ2L009mdaDMg5WFMoR9KYKJtGz5qldkvomv6kNPYF1u7Umg088/iqfeq6wNf2D5Kz3dytqc/YHounBvIzDNqCLVj81xfvkgKK3d1kzTieV1nKHWwhqg6Uh2SlqPgIZgkoGWlN8jNcPYow6E9N6VDGldArqqzKQopSGSSkuJSQBjrgkGQjLK8xCDqoK7UCSWmQmQyxvLecws9d04K0lKviAKCv7ac0NWIAsLrEC06hdVCqusDTcHDmrCu+QHDiFz+R8Zt4/yBVvTyRPQwgrW4zVm10hcEKZ3SOOjlYnefK4eOQb/SFu2DNY3fC3cLhzoOFzWQ6MvZgieeS0yL0hjfqMu98FTNqZLmpbypadCBBWBtxBnOzVpsW7DXtnjl56KtqUoUBJBkcM/JURR6KIKK2WIKCacgeYB8xKsbCCRKutkfReOo5KW0YERSaC1DxBWzVOzJP6Mj9Iji0kfbDfw+S1dg3DRYOTR6Kk31s+lNE+B8HAq8DoYB2Bb+MvVIy8h+mIqL4xFd7NMguQdQ9Q9qlZVwMHcuo5EwivVkwp6AgSgLTPMoqm7F3IKsKaZUzHBCh/JSsCQw9qGqtgqamE1yMlJQOnXMpIEZqsEFWaj6uSGfBTEV9OuWHsR/S+RQdzS8lxbVI6rtOBQiGdXFu0uGIS0kSOxGXmx2fUcWCB1QA4eGc8lBMGCrepmB3BKUFJUxwm1tFNR2YGn9o4/uj8UfRpDSXeQCZ7V3TaoXj410i3nyP7JG0h97z/wnFmyXCJ6RhaZJdlBHHLinYFOwZjxWixxXSI/6SfbPMBR5rp1CVI92veo2OgrxD3U7E6ykIOpaK+pVhGaN2batfj0xCMJIkDXMjwV448nxRnkmoLkzu19hnut9AjKT4Kio2dbQta7ta+nB8JBHkjW2DzwH8bPxWzxz6pnOskP0urS46oXbnSVHaUYaAS0H3m/JEMtyfrNHdLvwWnCbXRm5wT7ANuUnObRwtLoeZgEwImTCir1uC01GiBh4nmfkOCydd2Kq73nepXZijxRy5ZcmFVnw0Iek81HdgQe0rjE8MHijqBDGgcStTFMMc6SGjxRTeQUFvAHaVMaoCRQRTCk6cBCMcXdgRNKiEiiWnXcdAp6hOHNKk1K6OSRSBpSXEpJAUdWUDWcOIjtR9VA139iZLIOk8QoK1Pl/kJ6jWnQlpXLQ/g4O70IhtklGpjaWn2horukZY33QqQW8mQIcOIV1S9hs6wqYokBGa7Cbiu2IQHbVKw5t71HCcnNvemB5tdy2rUadQ9w8nFJjgot4+pdVx/yOPmZ+aDpXC8Scak0e5CVxRcBW27b+tUH3R81nKdwr/dV0vqe6PVX4/wAqM/I+Jl9hz+K6p8O71SC7DexeseOF0R8laW4VZQP58lbUBkExoOpcFjges88nO9StjQWLvXYRU95w+JSXY59AVi2XOeeJRbXyUFUrhrWjiVIx54eaZmmWguYy4oq3YTmc1V27w3QSUfRc86mEFotabBxMIqm5vNVtKkOJlHUWjgkWHUyEPeu4Kamgbl8uUlHOJJRykmBW1kBWSSSJAXpqSSSaIYdRVi32QkkqYIgGq7papJIETcUn8O8JJJgeab4//ZW94f0tVOEkl4+T3v8AtnsY/av6Caa0u6H7R/uj1SST8f5UHkfEzSU/mp6fH88kkl6yPHCKGviPUK3paBOkhjQXRWL23q/3z6lJJEQn0Ul77bO4I4aJJJMzj2GWKPYkkg2j0GUEfRSSQUGN0Va/UpJKRnKSSSYH/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038599"/>
            <a:ext cx="2600325"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91400" y="457200"/>
            <a:ext cx="609600" cy="609600"/>
          </a:xfrm>
          <a:prstGeom prst="rect">
            <a:avLst/>
          </a:prstGeom>
        </p:spPr>
      </p:pic>
    </p:spTree>
    <p:extLst>
      <p:ext uri="{BB962C8B-B14F-4D97-AF65-F5344CB8AC3E}">
        <p14:creationId xmlns:p14="http://schemas.microsoft.com/office/powerpoint/2010/main" val="3514799635"/>
      </p:ext>
    </p:extLst>
  </p:cSld>
  <p:clrMapOvr>
    <a:masterClrMapping/>
  </p:clrMapOvr>
  <mc:AlternateContent xmlns:mc="http://schemas.openxmlformats.org/markup-compatibility/2006" xmlns:p14="http://schemas.microsoft.com/office/powerpoint/2010/main">
    <mc:Choice Requires="p14">
      <p:transition spd="slow" p14:dur="2000" advClick="0" advTm="73000"/>
    </mc:Choice>
    <mc:Fallback xmlns="">
      <p:transition spd="slow" advClick="0" advTm="73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5"/>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a:t>
            </a:r>
            <a:endParaRPr lang="en-US" dirty="0"/>
          </a:p>
        </p:txBody>
      </p:sp>
      <p:sp>
        <p:nvSpPr>
          <p:cNvPr id="3" name="Content Placeholder 2"/>
          <p:cNvSpPr>
            <a:spLocks noGrp="1"/>
          </p:cNvSpPr>
          <p:nvPr>
            <p:ph idx="1"/>
          </p:nvPr>
        </p:nvSpPr>
        <p:spPr/>
        <p:txBody>
          <a:bodyPr/>
          <a:lstStyle/>
          <a:p>
            <a:pPr marL="114300" indent="0">
              <a:buNone/>
            </a:pPr>
            <a:r>
              <a:rPr lang="en-US" dirty="0" smtClean="0"/>
              <a:t>How often during the last year have you had a feeling of guilt or remorse after drinking?</a:t>
            </a:r>
          </a:p>
          <a:p>
            <a:pPr marL="571500" indent="-457200">
              <a:buFont typeface="+mj-lt"/>
              <a:buAutoNum type="alphaLcParenR"/>
            </a:pPr>
            <a:r>
              <a:rPr lang="en-US" dirty="0"/>
              <a:t>Never</a:t>
            </a:r>
          </a:p>
          <a:p>
            <a:pPr marL="571500" indent="-457200">
              <a:buFont typeface="+mj-lt"/>
              <a:buAutoNum type="alphaLcParenR"/>
            </a:pPr>
            <a:r>
              <a:rPr lang="en-US" dirty="0"/>
              <a:t>Less than monthly</a:t>
            </a:r>
          </a:p>
          <a:p>
            <a:pPr marL="571500" indent="-457200">
              <a:buFont typeface="+mj-lt"/>
              <a:buAutoNum type="alphaLcParenR"/>
            </a:pPr>
            <a:r>
              <a:rPr lang="en-US" dirty="0"/>
              <a:t>Monthly</a:t>
            </a:r>
          </a:p>
          <a:p>
            <a:pPr marL="571500" indent="-457200">
              <a:buFont typeface="+mj-lt"/>
              <a:buAutoNum type="alphaLcParenR"/>
            </a:pPr>
            <a:r>
              <a:rPr lang="en-US" dirty="0"/>
              <a:t>2-3 times per week</a:t>
            </a:r>
          </a:p>
          <a:p>
            <a:pPr marL="571500" indent="-457200">
              <a:buFont typeface="+mj-lt"/>
              <a:buAutoNum type="alphaLcParenR"/>
            </a:pPr>
            <a:r>
              <a:rPr lang="en-US" dirty="0"/>
              <a:t>4 or more times a </a:t>
            </a:r>
            <a:r>
              <a:rPr lang="en-US" dirty="0" smtClean="0"/>
              <a:t>week</a:t>
            </a:r>
          </a:p>
          <a:p>
            <a:pPr marL="571500" indent="-457200">
              <a:buFont typeface="+mj-lt"/>
              <a:buAutoNum type="alphaLcParenR"/>
            </a:pPr>
            <a:endParaRPr lang="en-US" dirty="0"/>
          </a:p>
          <a:p>
            <a:pPr marL="114300" indent="0" algn="ctr">
              <a:buNone/>
            </a:pPr>
            <a:r>
              <a:rPr lang="en-US" dirty="0"/>
              <a:t>[Press </a:t>
            </a:r>
            <a:r>
              <a:rPr lang="en-US" u="sng" dirty="0"/>
              <a:t>e</a:t>
            </a:r>
            <a:r>
              <a:rPr lang="en-US" u="sng" dirty="0" smtClean="0"/>
              <a:t>nter</a:t>
            </a:r>
            <a:r>
              <a:rPr lang="en-US" dirty="0" smtClean="0"/>
              <a:t> </a:t>
            </a:r>
            <a:r>
              <a:rPr lang="en-US" dirty="0"/>
              <a:t>when ready to proceed</a:t>
            </a:r>
            <a:r>
              <a:rPr lang="en-US" dirty="0" smtClean="0"/>
              <a:t>]</a:t>
            </a:r>
            <a:endParaRPr lang="en-US" dirty="0"/>
          </a:p>
          <a:p>
            <a:pPr marL="114300" indent="0">
              <a:buNone/>
            </a:pPr>
            <a:endParaRPr lang="en-US" dirty="0" smtClean="0"/>
          </a:p>
          <a:p>
            <a:pPr marL="114300" indent="0">
              <a:buNone/>
            </a:pPr>
            <a:endParaRPr lang="en-US" dirty="0"/>
          </a:p>
        </p:txBody>
      </p:sp>
    </p:spTree>
    <p:extLst>
      <p:ext uri="{BB962C8B-B14F-4D97-AF65-F5344CB8AC3E}">
        <p14:creationId xmlns:p14="http://schemas.microsoft.com/office/powerpoint/2010/main" val="260762149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a:t>
            </a:r>
            <a:endParaRPr lang="en-US" dirty="0"/>
          </a:p>
        </p:txBody>
      </p:sp>
      <p:sp>
        <p:nvSpPr>
          <p:cNvPr id="3" name="Content Placeholder 2"/>
          <p:cNvSpPr>
            <a:spLocks noGrp="1"/>
          </p:cNvSpPr>
          <p:nvPr>
            <p:ph idx="1"/>
          </p:nvPr>
        </p:nvSpPr>
        <p:spPr>
          <a:xfrm>
            <a:off x="457200" y="1600200"/>
            <a:ext cx="7620000" cy="4267200"/>
          </a:xfrm>
        </p:spPr>
        <p:txBody>
          <a:bodyPr/>
          <a:lstStyle/>
          <a:p>
            <a:pPr marL="114300" indent="0">
              <a:buNone/>
            </a:pPr>
            <a:r>
              <a:rPr lang="en-US" dirty="0" smtClean="0"/>
              <a:t>How often during the last year have you ben unable to remember what happened the night before because you had been drinking?</a:t>
            </a:r>
          </a:p>
          <a:p>
            <a:pPr marL="571500" indent="-457200">
              <a:buFont typeface="+mj-lt"/>
              <a:buAutoNum type="alphaLcParenR"/>
            </a:pPr>
            <a:r>
              <a:rPr lang="en-US" dirty="0"/>
              <a:t>Never</a:t>
            </a:r>
          </a:p>
          <a:p>
            <a:pPr marL="571500" indent="-457200">
              <a:buFont typeface="+mj-lt"/>
              <a:buAutoNum type="alphaLcParenR"/>
            </a:pPr>
            <a:r>
              <a:rPr lang="en-US" dirty="0"/>
              <a:t>Less than monthly</a:t>
            </a:r>
          </a:p>
          <a:p>
            <a:pPr marL="571500" indent="-457200">
              <a:buFont typeface="+mj-lt"/>
              <a:buAutoNum type="alphaLcParenR"/>
            </a:pPr>
            <a:r>
              <a:rPr lang="en-US" dirty="0"/>
              <a:t>Monthly</a:t>
            </a:r>
          </a:p>
          <a:p>
            <a:pPr marL="571500" indent="-457200">
              <a:buFont typeface="+mj-lt"/>
              <a:buAutoNum type="alphaLcParenR"/>
            </a:pPr>
            <a:r>
              <a:rPr lang="en-US" dirty="0"/>
              <a:t>2-3 times per week</a:t>
            </a:r>
          </a:p>
          <a:p>
            <a:pPr marL="571500" indent="-457200">
              <a:buFont typeface="+mj-lt"/>
              <a:buAutoNum type="alphaLcParenR"/>
            </a:pPr>
            <a:r>
              <a:rPr lang="en-US" dirty="0"/>
              <a:t>4 or more times a </a:t>
            </a:r>
            <a:r>
              <a:rPr lang="en-US" dirty="0" smtClean="0"/>
              <a:t>week</a:t>
            </a:r>
          </a:p>
          <a:p>
            <a:pPr marL="571500" indent="-457200">
              <a:buFont typeface="+mj-lt"/>
              <a:buAutoNum type="alphaLcParenR"/>
            </a:pPr>
            <a:endParaRPr lang="en-US" dirty="0"/>
          </a:p>
          <a:p>
            <a:pPr marL="114300" indent="0" algn="ctr">
              <a:buNone/>
            </a:pPr>
            <a:r>
              <a:rPr lang="en-US" dirty="0"/>
              <a:t>[Press </a:t>
            </a:r>
            <a:r>
              <a:rPr lang="en-US" u="sng" dirty="0"/>
              <a:t>e</a:t>
            </a:r>
            <a:r>
              <a:rPr lang="en-US" u="sng" dirty="0" smtClean="0"/>
              <a:t>nter</a:t>
            </a:r>
            <a:r>
              <a:rPr lang="en-US" dirty="0" smtClean="0"/>
              <a:t> </a:t>
            </a:r>
            <a:r>
              <a:rPr lang="en-US" dirty="0"/>
              <a:t>when ready to proceed]</a:t>
            </a:r>
          </a:p>
          <a:p>
            <a:pPr marL="114300" indent="0" algn="ctr">
              <a:buNone/>
            </a:pPr>
            <a:endParaRPr lang="en-US" dirty="0"/>
          </a:p>
          <a:p>
            <a:pPr marL="114300" indent="0">
              <a:buNone/>
            </a:pPr>
            <a:endParaRPr lang="en-US" dirty="0"/>
          </a:p>
        </p:txBody>
      </p:sp>
    </p:spTree>
    <p:extLst>
      <p:ext uri="{BB962C8B-B14F-4D97-AF65-F5344CB8AC3E}">
        <p14:creationId xmlns:p14="http://schemas.microsoft.com/office/powerpoint/2010/main" val="20385527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a:t>
            </a:r>
            <a:endParaRPr lang="en-US" dirty="0"/>
          </a:p>
        </p:txBody>
      </p:sp>
      <p:sp>
        <p:nvSpPr>
          <p:cNvPr id="3" name="Content Placeholder 2"/>
          <p:cNvSpPr>
            <a:spLocks noGrp="1"/>
          </p:cNvSpPr>
          <p:nvPr>
            <p:ph idx="1"/>
          </p:nvPr>
        </p:nvSpPr>
        <p:spPr/>
        <p:txBody>
          <a:bodyPr/>
          <a:lstStyle/>
          <a:p>
            <a:pPr marL="114300" indent="0">
              <a:buNone/>
            </a:pPr>
            <a:r>
              <a:rPr lang="en-US" dirty="0" smtClean="0"/>
              <a:t>Have you or someone else been injured as a result of your drinking?</a:t>
            </a:r>
          </a:p>
          <a:p>
            <a:pPr marL="571500" indent="-457200">
              <a:buFont typeface="+mj-lt"/>
              <a:buAutoNum type="alphaLcParenR"/>
            </a:pPr>
            <a:r>
              <a:rPr lang="en-US" dirty="0" smtClean="0"/>
              <a:t>No</a:t>
            </a:r>
          </a:p>
          <a:p>
            <a:pPr marL="571500" indent="-457200">
              <a:buFont typeface="+mj-lt"/>
              <a:buAutoNum type="alphaLcParenR"/>
            </a:pPr>
            <a:r>
              <a:rPr lang="en-US" dirty="0" smtClean="0"/>
              <a:t>Yes, but not in the last year</a:t>
            </a:r>
          </a:p>
          <a:p>
            <a:pPr marL="571500" indent="-457200">
              <a:buFont typeface="+mj-lt"/>
              <a:buAutoNum type="alphaLcParenR"/>
            </a:pPr>
            <a:r>
              <a:rPr lang="en-US" dirty="0" smtClean="0"/>
              <a:t>Yes, during the last year</a:t>
            </a:r>
          </a:p>
          <a:p>
            <a:pPr marL="571500" indent="-457200">
              <a:buFont typeface="+mj-lt"/>
              <a:buAutoNum type="alphaLcParenR"/>
            </a:pPr>
            <a:endParaRPr lang="en-US" dirty="0"/>
          </a:p>
          <a:p>
            <a:pPr marL="114300" indent="0" algn="ctr">
              <a:buNone/>
            </a:pPr>
            <a:r>
              <a:rPr lang="en-US" dirty="0"/>
              <a:t>[Press </a:t>
            </a:r>
            <a:r>
              <a:rPr lang="en-US" u="sng" dirty="0"/>
              <a:t>e</a:t>
            </a:r>
            <a:r>
              <a:rPr lang="en-US" u="sng" dirty="0" smtClean="0"/>
              <a:t>nter</a:t>
            </a:r>
            <a:r>
              <a:rPr lang="en-US" dirty="0" smtClean="0"/>
              <a:t> </a:t>
            </a:r>
            <a:r>
              <a:rPr lang="en-US" dirty="0"/>
              <a:t>when ready to proceed]</a:t>
            </a:r>
          </a:p>
          <a:p>
            <a:pPr marL="114300" indent="0" algn="ctr">
              <a:buNone/>
            </a:pPr>
            <a:endParaRPr lang="en-US" dirty="0"/>
          </a:p>
        </p:txBody>
      </p:sp>
    </p:spTree>
    <p:extLst>
      <p:ext uri="{BB962C8B-B14F-4D97-AF65-F5344CB8AC3E}">
        <p14:creationId xmlns:p14="http://schemas.microsoft.com/office/powerpoint/2010/main" val="27140597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a:xfrm>
            <a:off x="457200" y="1447800"/>
            <a:ext cx="7620000" cy="5105400"/>
          </a:xfrm>
        </p:spPr>
        <p:txBody>
          <a:bodyPr>
            <a:normAutofit/>
          </a:bodyPr>
          <a:lstStyle/>
          <a:p>
            <a:pPr marL="628650" indent="-514350">
              <a:buAutoNum type="romanUcPeriod"/>
            </a:pPr>
            <a:r>
              <a:rPr lang="en-US" sz="2800" dirty="0" smtClean="0"/>
              <a:t>Raise </a:t>
            </a:r>
            <a:r>
              <a:rPr lang="en-US" sz="2800" dirty="0"/>
              <a:t>awareness of safer behaviors regarding alcohol </a:t>
            </a:r>
            <a:r>
              <a:rPr lang="en-US" sz="2800" dirty="0" smtClean="0"/>
              <a:t>use</a:t>
            </a:r>
            <a:endParaRPr lang="en-US" sz="2800" dirty="0"/>
          </a:p>
          <a:p>
            <a:pPr marL="628650" indent="-514350">
              <a:buAutoNum type="romanUcPeriod"/>
            </a:pPr>
            <a:r>
              <a:rPr lang="en-US" sz="2800" dirty="0" smtClean="0"/>
              <a:t>Assess </a:t>
            </a:r>
            <a:r>
              <a:rPr lang="en-US" sz="2800" dirty="0"/>
              <a:t>drinking patterns and influence positive change, where </a:t>
            </a:r>
            <a:r>
              <a:rPr lang="en-US" sz="2800" dirty="0" smtClean="0"/>
              <a:t>necessary</a:t>
            </a:r>
            <a:endParaRPr lang="en-US" sz="2800" dirty="0"/>
          </a:p>
          <a:p>
            <a:pPr marL="628650" indent="-514350">
              <a:buAutoNum type="romanUcPeriod"/>
            </a:pPr>
            <a:r>
              <a:rPr lang="en-US" sz="2800" dirty="0" smtClean="0"/>
              <a:t>Increase </a:t>
            </a:r>
            <a:r>
              <a:rPr lang="en-US" sz="2800" dirty="0"/>
              <a:t>awareness of the consequences of </a:t>
            </a:r>
            <a:r>
              <a:rPr lang="en-US" sz="2800" dirty="0" smtClean="0"/>
              <a:t>alcohol misuse</a:t>
            </a:r>
            <a:endParaRPr lang="en-US" sz="2800" dirty="0"/>
          </a:p>
          <a:p>
            <a:pPr marL="628650" indent="-514350">
              <a:buAutoNum type="romanUcPeriod"/>
            </a:pPr>
            <a:r>
              <a:rPr lang="en-US" sz="2800" dirty="0" smtClean="0"/>
              <a:t>Develop </a:t>
            </a:r>
            <a:r>
              <a:rPr lang="en-US" sz="2800" dirty="0"/>
              <a:t>skills and confidence when responding to (potential) alcohol overdose situations</a:t>
            </a:r>
            <a:endParaRPr lang="en-US" sz="2800"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extLst>
              <a:ext uri="{28A0092B-C50C-407E-A947-70E740481C1C}">
                <a14:useLocalDpi xmlns:a14="http://schemas.microsoft.com/office/drawing/2010/main" val="0"/>
              </a:ext>
            </a:extLst>
          </a:blip>
          <a:stretch>
            <a:fillRect/>
          </a:stretch>
        </p:blipFill>
        <p:spPr>
          <a:xfrm>
            <a:off x="7128296" y="276204"/>
            <a:ext cx="1025104" cy="942995"/>
          </a:xfrm>
          <a:prstGeom prst="rect">
            <a:avLst/>
          </a:prstGeom>
        </p:spPr>
      </p:pic>
    </p:spTree>
    <p:extLst>
      <p:ext uri="{BB962C8B-B14F-4D97-AF65-F5344CB8AC3E}">
        <p14:creationId xmlns:p14="http://schemas.microsoft.com/office/powerpoint/2010/main" val="646656805"/>
      </p:ext>
    </p:extLst>
  </p:cSld>
  <p:clrMapOvr>
    <a:masterClrMapping/>
  </p:clrMapOvr>
  <mc:AlternateContent xmlns:mc="http://schemas.openxmlformats.org/markup-compatibility/2006" xmlns:p14="http://schemas.microsoft.com/office/powerpoint/2010/main">
    <mc:Choice Requires="p14">
      <p:transition spd="slow" p14:dur="2000" advClick="0" advTm="33000"/>
    </mc:Choice>
    <mc:Fallback xmlns="">
      <p:transition spd="slow" advClick="0" advTm="33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Drinking Consequences of CSU Stanislaus Students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327278"/>
              </p:ext>
            </p:extLst>
          </p:nvPr>
        </p:nvGraphicFramePr>
        <p:xfrm>
          <a:off x="990600" y="1828800"/>
          <a:ext cx="6819900" cy="3666342"/>
        </p:xfrm>
        <a:graphic>
          <a:graphicData uri="http://schemas.openxmlformats.org/drawingml/2006/table">
            <a:tbl>
              <a:tblPr>
                <a:tableStyleId>{5C22544A-7EE6-4342-B048-85BDC9FD1C3A}</a:tableStyleId>
              </a:tblPr>
              <a:tblGrid>
                <a:gridCol w="5592409"/>
                <a:gridCol w="1227491"/>
              </a:tblGrid>
              <a:tr h="407330">
                <a:tc>
                  <a:txBody>
                    <a:bodyPr/>
                    <a:lstStyle/>
                    <a:p>
                      <a:pPr algn="l" fontAlgn="b"/>
                      <a:r>
                        <a:rPr lang="en-US" sz="1500" u="none" strike="noStrike" dirty="0">
                          <a:effectLst/>
                        </a:rPr>
                        <a:t>Did something they later regretted</a:t>
                      </a:r>
                      <a:endParaRPr lang="en-US" sz="15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500" u="none" strike="noStrike" dirty="0">
                          <a:effectLst/>
                        </a:rPr>
                        <a:t>25.6%</a:t>
                      </a:r>
                      <a:endParaRPr lang="en-US" sz="1500" b="0" i="0" u="none" strike="noStrike" dirty="0">
                        <a:solidFill>
                          <a:srgbClr val="000000"/>
                        </a:solidFill>
                        <a:effectLst/>
                        <a:latin typeface="Times New Roman" panose="02020603050405020304" pitchFamily="18" charset="0"/>
                      </a:endParaRPr>
                    </a:p>
                  </a:txBody>
                  <a:tcPr marL="9525" marR="9525" marT="9525" marB="0" anchor="b"/>
                </a:tc>
              </a:tr>
              <a:tr h="407330">
                <a:tc>
                  <a:txBody>
                    <a:bodyPr/>
                    <a:lstStyle/>
                    <a:p>
                      <a:pPr algn="l" fontAlgn="b"/>
                      <a:r>
                        <a:rPr lang="en-US" sz="1500" u="none" strike="noStrike">
                          <a:effectLst/>
                        </a:rPr>
                        <a:t>Forgot where they were or what they did</a:t>
                      </a:r>
                      <a:endParaRPr lang="en-US" sz="15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500" u="none" strike="noStrike" dirty="0">
                          <a:effectLst/>
                        </a:rPr>
                        <a:t>24.1%</a:t>
                      </a:r>
                      <a:endParaRPr lang="en-US" sz="1500" b="0" i="0" u="none" strike="noStrike" dirty="0">
                        <a:solidFill>
                          <a:srgbClr val="000000"/>
                        </a:solidFill>
                        <a:effectLst/>
                        <a:latin typeface="Times New Roman" panose="02020603050405020304" pitchFamily="18" charset="0"/>
                      </a:endParaRPr>
                    </a:p>
                  </a:txBody>
                  <a:tcPr marL="9525" marR="9525" marT="9525" marB="0" anchor="b"/>
                </a:tc>
              </a:tr>
              <a:tr h="407330">
                <a:tc>
                  <a:txBody>
                    <a:bodyPr/>
                    <a:lstStyle/>
                    <a:p>
                      <a:pPr algn="l" fontAlgn="b"/>
                      <a:r>
                        <a:rPr lang="en-US" sz="1500" u="none" strike="noStrike" dirty="0">
                          <a:effectLst/>
                        </a:rPr>
                        <a:t>Got in trouble with the police</a:t>
                      </a:r>
                      <a:endParaRPr lang="en-US" sz="15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500" u="none" strike="noStrike">
                          <a:effectLst/>
                        </a:rPr>
                        <a:t>2.1%</a:t>
                      </a:r>
                      <a:endParaRPr lang="en-US" sz="1500" b="0" i="0" u="none" strike="noStrike">
                        <a:solidFill>
                          <a:srgbClr val="000000"/>
                        </a:solidFill>
                        <a:effectLst/>
                        <a:latin typeface="Times New Roman" panose="02020603050405020304" pitchFamily="18" charset="0"/>
                      </a:endParaRPr>
                    </a:p>
                  </a:txBody>
                  <a:tcPr marL="9525" marR="9525" marT="9525" marB="0" anchor="b"/>
                </a:tc>
              </a:tr>
              <a:tr h="407702">
                <a:tc>
                  <a:txBody>
                    <a:bodyPr/>
                    <a:lstStyle/>
                    <a:p>
                      <a:pPr algn="l" fontAlgn="b"/>
                      <a:r>
                        <a:rPr lang="en-US" sz="1500" u="none" strike="noStrike" dirty="0">
                          <a:effectLst/>
                        </a:rPr>
                        <a:t>Someone had sex with them without their consent</a:t>
                      </a:r>
                      <a:endParaRPr lang="en-US" sz="15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500" u="none" strike="noStrike">
                          <a:effectLst/>
                        </a:rPr>
                        <a:t>1.6%</a:t>
                      </a:r>
                      <a:endParaRPr lang="en-US" sz="1500" b="0" i="0" u="none" strike="noStrike">
                        <a:solidFill>
                          <a:srgbClr val="000000"/>
                        </a:solidFill>
                        <a:effectLst/>
                        <a:latin typeface="Times New Roman" panose="02020603050405020304" pitchFamily="18" charset="0"/>
                      </a:endParaRPr>
                    </a:p>
                  </a:txBody>
                  <a:tcPr marL="9525" marR="9525" marT="9525" marB="0" anchor="b"/>
                </a:tc>
              </a:tr>
              <a:tr h="407330">
                <a:tc>
                  <a:txBody>
                    <a:bodyPr/>
                    <a:lstStyle/>
                    <a:p>
                      <a:pPr algn="l" fontAlgn="b"/>
                      <a:r>
                        <a:rPr lang="en-US" sz="1500" u="none" strike="noStrike">
                          <a:effectLst/>
                        </a:rPr>
                        <a:t>Had sex with someone without their consent</a:t>
                      </a:r>
                      <a:endParaRPr lang="en-US" sz="15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500" u="none" strike="noStrike" dirty="0">
                          <a:effectLst/>
                        </a:rPr>
                        <a:t>0.4%</a:t>
                      </a:r>
                      <a:endParaRPr lang="en-US" sz="1500" b="0" i="0" u="none" strike="noStrike" dirty="0">
                        <a:solidFill>
                          <a:srgbClr val="000000"/>
                        </a:solidFill>
                        <a:effectLst/>
                        <a:latin typeface="Times New Roman" panose="02020603050405020304" pitchFamily="18" charset="0"/>
                      </a:endParaRPr>
                    </a:p>
                  </a:txBody>
                  <a:tcPr marL="9525" marR="9525" marT="9525" marB="0" anchor="b"/>
                </a:tc>
              </a:tr>
              <a:tr h="407330">
                <a:tc>
                  <a:txBody>
                    <a:bodyPr/>
                    <a:lstStyle/>
                    <a:p>
                      <a:pPr algn="l" fontAlgn="b"/>
                      <a:r>
                        <a:rPr lang="en-US" sz="1500" u="none" strike="noStrike">
                          <a:effectLst/>
                        </a:rPr>
                        <a:t>Had unprotected sex</a:t>
                      </a:r>
                      <a:endParaRPr lang="en-US" sz="15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500" u="none" strike="noStrike">
                          <a:effectLst/>
                        </a:rPr>
                        <a:t>15.6%</a:t>
                      </a:r>
                      <a:endParaRPr lang="en-US" sz="1500" b="0" i="0" u="none" strike="noStrike">
                        <a:solidFill>
                          <a:srgbClr val="000000"/>
                        </a:solidFill>
                        <a:effectLst/>
                        <a:latin typeface="Times New Roman" panose="02020603050405020304" pitchFamily="18" charset="0"/>
                      </a:endParaRPr>
                    </a:p>
                  </a:txBody>
                  <a:tcPr marL="9525" marR="9525" marT="9525" marB="0" anchor="b"/>
                </a:tc>
              </a:tr>
              <a:tr h="407330">
                <a:tc>
                  <a:txBody>
                    <a:bodyPr/>
                    <a:lstStyle/>
                    <a:p>
                      <a:pPr algn="l" fontAlgn="b"/>
                      <a:r>
                        <a:rPr lang="en-US" sz="1500" u="none" strike="noStrike">
                          <a:effectLst/>
                        </a:rPr>
                        <a:t>Physically injured themselves</a:t>
                      </a:r>
                      <a:endParaRPr lang="en-US" sz="15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500" u="none" strike="noStrike">
                          <a:effectLst/>
                        </a:rPr>
                        <a:t>11.2%</a:t>
                      </a:r>
                      <a:endParaRPr lang="en-US" sz="1500" b="0" i="0" u="none" strike="noStrike">
                        <a:solidFill>
                          <a:srgbClr val="000000"/>
                        </a:solidFill>
                        <a:effectLst/>
                        <a:latin typeface="Times New Roman" panose="02020603050405020304" pitchFamily="18" charset="0"/>
                      </a:endParaRPr>
                    </a:p>
                  </a:txBody>
                  <a:tcPr marL="9525" marR="9525" marT="9525" marB="0" anchor="b"/>
                </a:tc>
              </a:tr>
              <a:tr h="407330">
                <a:tc>
                  <a:txBody>
                    <a:bodyPr/>
                    <a:lstStyle/>
                    <a:p>
                      <a:pPr algn="l" fontAlgn="b"/>
                      <a:r>
                        <a:rPr lang="en-US" sz="1500" u="none" strike="noStrike">
                          <a:effectLst/>
                        </a:rPr>
                        <a:t>Physically injured another person</a:t>
                      </a:r>
                      <a:endParaRPr lang="en-US" sz="1500" b="0" i="0" u="none" strike="noStrike">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500" u="none" strike="noStrike">
                          <a:effectLst/>
                        </a:rPr>
                        <a:t>1.2%</a:t>
                      </a:r>
                      <a:endParaRPr lang="en-US" sz="1500" b="0" i="0" u="none" strike="noStrike">
                        <a:solidFill>
                          <a:srgbClr val="000000"/>
                        </a:solidFill>
                        <a:effectLst/>
                        <a:latin typeface="Times New Roman" panose="02020603050405020304" pitchFamily="18" charset="0"/>
                      </a:endParaRPr>
                    </a:p>
                  </a:txBody>
                  <a:tcPr marL="9525" marR="9525" marT="9525" marB="0" anchor="b"/>
                </a:tc>
              </a:tr>
              <a:tr h="407330">
                <a:tc>
                  <a:txBody>
                    <a:bodyPr/>
                    <a:lstStyle/>
                    <a:p>
                      <a:pPr algn="l" fontAlgn="b"/>
                      <a:r>
                        <a:rPr lang="en-US" sz="1500" u="none" strike="noStrike" dirty="0">
                          <a:effectLst/>
                        </a:rPr>
                        <a:t>Seriously considered suicide</a:t>
                      </a:r>
                      <a:endParaRPr lang="en-US" sz="1500" b="0" i="0" u="none" strike="noStrike" dirty="0">
                        <a:solidFill>
                          <a:srgbClr val="000000"/>
                        </a:solidFill>
                        <a:effectLst/>
                        <a:latin typeface="Times New Roman" panose="02020603050405020304" pitchFamily="18" charset="0"/>
                      </a:endParaRPr>
                    </a:p>
                  </a:txBody>
                  <a:tcPr marL="9525" marR="9525" marT="9525" marB="0" anchor="b"/>
                </a:tc>
                <a:tc>
                  <a:txBody>
                    <a:bodyPr/>
                    <a:lstStyle/>
                    <a:p>
                      <a:pPr algn="ctr" fontAlgn="b"/>
                      <a:r>
                        <a:rPr lang="en-US" sz="1500" u="none" strike="noStrike" dirty="0">
                          <a:effectLst/>
                        </a:rPr>
                        <a:t>2.5%</a:t>
                      </a:r>
                      <a:endParaRPr lang="en-US" sz="1500" b="0" i="0" u="none" strike="noStrike" dirty="0">
                        <a:solidFill>
                          <a:srgbClr val="000000"/>
                        </a:solidFill>
                        <a:effectLst/>
                        <a:latin typeface="Times New Roman" panose="02020603050405020304" pitchFamily="18" charset="0"/>
                      </a:endParaRPr>
                    </a:p>
                  </a:txBody>
                  <a:tcPr marL="9525" marR="9525" marT="9525" marB="0" anchor="b"/>
                </a:tc>
              </a:tr>
            </a:tbl>
          </a:graphicData>
        </a:graphic>
      </p:graphicFrame>
      <p:sp>
        <p:nvSpPr>
          <p:cNvPr id="5" name="Content Placeholder 2"/>
          <p:cNvSpPr txBox="1">
            <a:spLocks/>
          </p:cNvSpPr>
          <p:nvPr/>
        </p:nvSpPr>
        <p:spPr>
          <a:xfrm>
            <a:off x="342900" y="5791200"/>
            <a:ext cx="7848600" cy="838200"/>
          </a:xfrm>
          <a:prstGeom prst="rect">
            <a:avLst/>
          </a:prstGeom>
        </p:spPr>
        <p:txBody>
          <a:bodyPr vert="horz" lIns="91440" tIns="45720" rIns="91440" bIns="45720" rtlCol="0">
            <a:normAutofit fontScale="70000" lnSpcReduction="20000"/>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smtClean="0"/>
              <a:t>2.3% of CSU Stanislaus students reported driving after having 5 or more drinks in the last 30 days</a:t>
            </a:r>
          </a:p>
          <a:p>
            <a:r>
              <a:rPr lang="en-US" dirty="0" smtClean="0"/>
              <a:t>22.0% of CSU Stanislaus students reported driving after having any alcohol in the last 30 days</a:t>
            </a:r>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2800" y="990600"/>
            <a:ext cx="609600" cy="609600"/>
          </a:xfrm>
          <a:prstGeom prst="rect">
            <a:avLst/>
          </a:prstGeom>
        </p:spPr>
      </p:pic>
    </p:spTree>
    <p:extLst>
      <p:ext uri="{BB962C8B-B14F-4D97-AF65-F5344CB8AC3E}">
        <p14:creationId xmlns:p14="http://schemas.microsoft.com/office/powerpoint/2010/main" val="503522703"/>
      </p:ext>
    </p:extLst>
  </p:cSld>
  <p:clrMapOvr>
    <a:masterClrMapping/>
  </p:clrMapOvr>
  <mc:AlternateContent xmlns:mc="http://schemas.openxmlformats.org/markup-compatibility/2006" xmlns:p14="http://schemas.microsoft.com/office/powerpoint/2010/main">
    <mc:Choice Requires="p14">
      <p:transition spd="slow" p14:dur="2000" advClick="0" advTm="26000"/>
    </mc:Choice>
    <mc:Fallback xmlns="">
      <p:transition spd="slow" advClick="0" advTm="26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10</a:t>
            </a:r>
            <a:endParaRPr lang="en-US" dirty="0"/>
          </a:p>
        </p:txBody>
      </p:sp>
      <p:sp>
        <p:nvSpPr>
          <p:cNvPr id="3" name="Content Placeholder 2"/>
          <p:cNvSpPr>
            <a:spLocks noGrp="1"/>
          </p:cNvSpPr>
          <p:nvPr>
            <p:ph idx="1"/>
          </p:nvPr>
        </p:nvSpPr>
        <p:spPr>
          <a:xfrm>
            <a:off x="457200" y="1600200"/>
            <a:ext cx="7620000" cy="3505200"/>
          </a:xfrm>
        </p:spPr>
        <p:txBody>
          <a:bodyPr/>
          <a:lstStyle/>
          <a:p>
            <a:pPr marL="114300" indent="0">
              <a:buNone/>
            </a:pPr>
            <a:r>
              <a:rPr lang="en-US" dirty="0" smtClean="0"/>
              <a:t>Has a relative or friend, or a doctor or other health worker, been concerned about your drinking or suggested you cut down?</a:t>
            </a:r>
          </a:p>
          <a:p>
            <a:pPr marL="571500" indent="-457200">
              <a:buFont typeface="+mj-lt"/>
              <a:buAutoNum type="alphaLcParenR"/>
            </a:pPr>
            <a:r>
              <a:rPr lang="en-US" dirty="0"/>
              <a:t>No</a:t>
            </a:r>
          </a:p>
          <a:p>
            <a:pPr marL="571500" indent="-457200">
              <a:buFont typeface="+mj-lt"/>
              <a:buAutoNum type="alphaLcParenR"/>
            </a:pPr>
            <a:r>
              <a:rPr lang="en-US" dirty="0"/>
              <a:t>Yes, but not in the last year</a:t>
            </a:r>
          </a:p>
          <a:p>
            <a:pPr marL="571500" indent="-457200">
              <a:buFont typeface="+mj-lt"/>
              <a:buAutoNum type="alphaLcParenR"/>
            </a:pPr>
            <a:r>
              <a:rPr lang="en-US" dirty="0"/>
              <a:t>Yes, during the last </a:t>
            </a:r>
            <a:r>
              <a:rPr lang="en-US" dirty="0" smtClean="0"/>
              <a:t>year</a:t>
            </a:r>
          </a:p>
          <a:p>
            <a:pPr marL="571500" indent="-457200">
              <a:buFont typeface="+mj-lt"/>
              <a:buAutoNum type="alphaLcParenR"/>
            </a:pPr>
            <a:endParaRPr lang="en-US" dirty="0"/>
          </a:p>
          <a:p>
            <a:pPr marL="114300" indent="0" algn="ctr">
              <a:buNone/>
            </a:pPr>
            <a:r>
              <a:rPr lang="en-US" dirty="0"/>
              <a:t>[Press </a:t>
            </a:r>
            <a:r>
              <a:rPr lang="en-US" u="sng" dirty="0"/>
              <a:t>e</a:t>
            </a:r>
            <a:r>
              <a:rPr lang="en-US" u="sng" dirty="0" smtClean="0"/>
              <a:t>nter</a:t>
            </a:r>
            <a:r>
              <a:rPr lang="en-US" dirty="0" smtClean="0"/>
              <a:t> </a:t>
            </a:r>
            <a:r>
              <a:rPr lang="en-US" dirty="0"/>
              <a:t>when ready to proceed</a:t>
            </a:r>
            <a:r>
              <a:rPr lang="en-US" dirty="0" smtClean="0"/>
              <a:t>]</a:t>
            </a:r>
            <a:endParaRPr lang="en-US" dirty="0"/>
          </a:p>
          <a:p>
            <a:pPr marL="114300" indent="0">
              <a:buNone/>
            </a:pPr>
            <a:endParaRPr lang="en-US" dirty="0"/>
          </a:p>
        </p:txBody>
      </p:sp>
    </p:spTree>
    <p:extLst>
      <p:ext uri="{BB962C8B-B14F-4D97-AF65-F5344CB8AC3E}">
        <p14:creationId xmlns:p14="http://schemas.microsoft.com/office/powerpoint/2010/main" val="133508877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371600" y="3505200"/>
            <a:ext cx="6019800" cy="1219200"/>
          </a:xfrm>
        </p:spPr>
        <p:txBody>
          <a:bodyPr>
            <a:normAutofit/>
          </a:bodyPr>
          <a:lstStyle/>
          <a:p>
            <a:pPr marL="114300" indent="0">
              <a:buNone/>
            </a:pPr>
            <a:r>
              <a:rPr lang="en-US" sz="5400" dirty="0" smtClean="0">
                <a:latin typeface="Showcard Gothic" panose="04020904020102020604" pitchFamily="82" charset="0"/>
                <a:hlinkClick r:id="rId5"/>
              </a:rPr>
              <a:t>Carson's Story</a:t>
            </a:r>
            <a:r>
              <a:rPr lang="en-US" sz="5400" dirty="0" smtClean="0">
                <a:latin typeface="Showcard Gothic" panose="04020904020102020604" pitchFamily="82" charset="0"/>
              </a:rPr>
              <a:t> </a:t>
            </a:r>
            <a:endParaRPr lang="en-US" sz="5400" dirty="0">
              <a:latin typeface="Showcard Gothic" panose="04020904020102020604" pitchFamily="82" charset="0"/>
            </a:endParaRPr>
          </a:p>
        </p:txBody>
      </p:sp>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89137" y="990600"/>
            <a:ext cx="4235475" cy="1676400"/>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787650263"/>
      </p:ext>
    </p:extLst>
  </p:cSld>
  <p:clrMapOvr>
    <a:masterClrMapping/>
  </p:clrMapOvr>
  <mc:AlternateContent xmlns:mc="http://schemas.openxmlformats.org/markup-compatibility/2006" xmlns:p14="http://schemas.microsoft.com/office/powerpoint/2010/main">
    <mc:Choice Requires="p14">
      <p:transition spd="slow" p14:dur="2000" advClick="0" advTm="12000"/>
    </mc:Choice>
    <mc:Fallback xmlns="">
      <p:transition spd="slow" advClick="0" advTm="12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2"/>
          </p:nvPr>
        </p:nvSpPr>
        <p:spPr>
          <a:xfrm>
            <a:off x="490331" y="5791200"/>
            <a:ext cx="7543800" cy="670370"/>
          </a:xfrm>
        </p:spPr>
        <p:txBody>
          <a:bodyPr>
            <a:normAutofit/>
          </a:bodyPr>
          <a:lstStyle/>
          <a:p>
            <a:pPr marL="114300" indent="0" algn="ctr">
              <a:buNone/>
            </a:pPr>
            <a:r>
              <a:rPr lang="en-US" sz="2400" dirty="0" smtClean="0"/>
              <a:t>Don</a:t>
            </a:r>
            <a:r>
              <a:rPr lang="fr-FR" sz="2400" dirty="0"/>
              <a:t>’</a:t>
            </a:r>
            <a:r>
              <a:rPr lang="en-US" sz="2400" dirty="0"/>
              <a:t>t wait – </a:t>
            </a:r>
            <a:r>
              <a:rPr lang="en-US" sz="2400" dirty="0">
                <a:solidFill>
                  <a:srgbClr val="FF0000"/>
                </a:solidFill>
              </a:rPr>
              <a:t>CALL 911</a:t>
            </a:r>
            <a:r>
              <a:rPr lang="en-US" sz="2400" dirty="0"/>
              <a:t> if you suspect alcohol poisoning</a:t>
            </a:r>
          </a:p>
          <a:p>
            <a:endParaRPr lang="en-US" dirty="0"/>
          </a:p>
        </p:txBody>
      </p:sp>
      <p:pic>
        <p:nvPicPr>
          <p:cNvPr id="6" name="Picture 5"/>
          <p:cNvPicPr>
            <a:picLocks noChangeAspect="1"/>
          </p:cNvPicPr>
          <p:nvPr/>
        </p:nvPicPr>
        <p:blipFill>
          <a:blip r:embed="rId5"/>
          <a:stretch>
            <a:fillRect/>
          </a:stretch>
        </p:blipFill>
        <p:spPr>
          <a:xfrm>
            <a:off x="2057415" y="190500"/>
            <a:ext cx="3966410" cy="1752600"/>
          </a:xfrm>
          <a:prstGeom prst="rect">
            <a:avLst/>
          </a:prstGeom>
        </p:spPr>
      </p:pic>
      <p:pic>
        <p:nvPicPr>
          <p:cNvPr id="10" name="Picture 9"/>
          <p:cNvPicPr>
            <a:picLocks noChangeAspect="1"/>
          </p:cNvPicPr>
          <p:nvPr/>
        </p:nvPicPr>
        <p:blipFill>
          <a:blip r:embed="rId6"/>
          <a:stretch>
            <a:fillRect/>
          </a:stretch>
        </p:blipFill>
        <p:spPr>
          <a:xfrm>
            <a:off x="2049640" y="2286000"/>
            <a:ext cx="4224652" cy="3276600"/>
          </a:xfrm>
          <a:prstGeom prst="rect">
            <a:avLst/>
          </a:prstGeom>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010400" y="1638300"/>
            <a:ext cx="609600" cy="609600"/>
          </a:xfrm>
          <a:prstGeom prst="rect">
            <a:avLst/>
          </a:prstGeom>
        </p:spPr>
      </p:pic>
    </p:spTree>
    <p:extLst>
      <p:ext uri="{BB962C8B-B14F-4D97-AF65-F5344CB8AC3E}">
        <p14:creationId xmlns:p14="http://schemas.microsoft.com/office/powerpoint/2010/main" val="3877492346"/>
      </p:ext>
    </p:extLst>
  </p:cSld>
  <p:clrMapOvr>
    <a:masterClrMapping/>
  </p:clrMapOvr>
  <mc:AlternateContent xmlns:mc="http://schemas.openxmlformats.org/markup-compatibility/2006" xmlns:p14="http://schemas.microsoft.com/office/powerpoint/2010/main">
    <mc:Choice Requires="p14">
      <p:transition spd="slow" p14:dur="2000" advClick="0" advTm="92000"/>
    </mc:Choice>
    <mc:Fallback xmlns="">
      <p:transition spd="slow" advClick="0" advTm="92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153400" cy="1143000"/>
          </a:xfrm>
        </p:spPr>
        <p:txBody>
          <a:bodyPr/>
          <a:lstStyle/>
          <a:p>
            <a:pPr algn="ctr"/>
            <a:r>
              <a:rPr lang="en-US" sz="3200" dirty="0" smtClean="0"/>
              <a:t>Assessment Scoring</a:t>
            </a:r>
            <a:endParaRPr lang="en-US" sz="3200" dirty="0"/>
          </a:p>
        </p:txBody>
      </p:sp>
      <p:sp>
        <p:nvSpPr>
          <p:cNvPr id="3" name="Content Placeholder 2"/>
          <p:cNvSpPr>
            <a:spLocks noGrp="1"/>
          </p:cNvSpPr>
          <p:nvPr>
            <p:ph idx="1"/>
          </p:nvPr>
        </p:nvSpPr>
        <p:spPr>
          <a:xfrm>
            <a:off x="457200" y="1600200"/>
            <a:ext cx="7620000" cy="4876800"/>
          </a:xfrm>
        </p:spPr>
        <p:txBody>
          <a:bodyPr>
            <a:normAutofit/>
          </a:bodyPr>
          <a:lstStyle/>
          <a:p>
            <a:pPr marL="114300" indent="0">
              <a:buNone/>
            </a:pPr>
            <a:r>
              <a:rPr lang="en-US" dirty="0" smtClean="0"/>
              <a:t>Questions are graded on a point scale.</a:t>
            </a:r>
          </a:p>
          <a:p>
            <a:r>
              <a:rPr lang="en-US" dirty="0" smtClean="0"/>
              <a:t>Questions 1-8 are scored:</a:t>
            </a:r>
          </a:p>
          <a:p>
            <a:pPr marL="868680" lvl="1" indent="-457200">
              <a:buFont typeface="+mj-lt"/>
              <a:buAutoNum type="alphaLcParenR"/>
            </a:pPr>
            <a:r>
              <a:rPr lang="en-US" dirty="0" smtClean="0"/>
              <a:t>= 0 points</a:t>
            </a:r>
          </a:p>
          <a:p>
            <a:pPr marL="868680" lvl="1" indent="-457200">
              <a:buFont typeface="+mj-lt"/>
              <a:buAutoNum type="alphaLcParenR"/>
            </a:pPr>
            <a:r>
              <a:rPr lang="en-US" dirty="0" smtClean="0"/>
              <a:t>= 1 points</a:t>
            </a:r>
          </a:p>
          <a:p>
            <a:pPr marL="868680" lvl="1" indent="-457200">
              <a:buFont typeface="+mj-lt"/>
              <a:buAutoNum type="alphaLcParenR"/>
            </a:pPr>
            <a:r>
              <a:rPr lang="en-US" dirty="0" smtClean="0"/>
              <a:t>= 2 points</a:t>
            </a:r>
          </a:p>
          <a:p>
            <a:pPr marL="868680" lvl="1" indent="-457200">
              <a:buFont typeface="+mj-lt"/>
              <a:buAutoNum type="alphaLcParenR"/>
            </a:pPr>
            <a:r>
              <a:rPr lang="en-US" dirty="0" smtClean="0"/>
              <a:t>= 3 points</a:t>
            </a:r>
          </a:p>
          <a:p>
            <a:pPr marL="868680" lvl="1" indent="-457200">
              <a:buFont typeface="+mj-lt"/>
              <a:buAutoNum type="alphaLcParenR"/>
            </a:pPr>
            <a:r>
              <a:rPr lang="en-US" dirty="0"/>
              <a:t>= </a:t>
            </a:r>
            <a:r>
              <a:rPr lang="en-US" dirty="0" smtClean="0"/>
              <a:t>4 points</a:t>
            </a:r>
          </a:p>
          <a:p>
            <a:r>
              <a:rPr lang="en-US" dirty="0" smtClean="0"/>
              <a:t>Questions 9 &amp; 10 are scored:</a:t>
            </a:r>
          </a:p>
          <a:p>
            <a:pPr marL="868680" lvl="1" indent="-457200">
              <a:buFont typeface="+mj-lt"/>
              <a:buAutoNum type="alphaLcParenR"/>
            </a:pPr>
            <a:r>
              <a:rPr lang="en-US" dirty="0"/>
              <a:t>= </a:t>
            </a:r>
            <a:r>
              <a:rPr lang="en-US" dirty="0" smtClean="0"/>
              <a:t>0 points</a:t>
            </a:r>
          </a:p>
          <a:p>
            <a:pPr marL="868680" lvl="1" indent="-457200">
              <a:buFont typeface="+mj-lt"/>
              <a:buAutoNum type="alphaLcParenR"/>
            </a:pPr>
            <a:r>
              <a:rPr lang="en-US" dirty="0"/>
              <a:t>= </a:t>
            </a:r>
            <a:r>
              <a:rPr lang="en-US" dirty="0" smtClean="0"/>
              <a:t>2 points</a:t>
            </a:r>
          </a:p>
          <a:p>
            <a:pPr marL="868680" lvl="1" indent="-457200">
              <a:buFont typeface="+mj-lt"/>
              <a:buAutoNum type="alphaLcParenR"/>
            </a:pPr>
            <a:r>
              <a:rPr lang="en-US" dirty="0"/>
              <a:t>= </a:t>
            </a:r>
            <a:r>
              <a:rPr lang="en-US" dirty="0" smtClean="0"/>
              <a:t>4 points</a:t>
            </a:r>
          </a:p>
          <a:p>
            <a:pPr marL="114300" indent="0" algn="ctr">
              <a:buNone/>
            </a:pPr>
            <a:endParaRPr lang="en-US" sz="1600" dirty="0" smtClean="0"/>
          </a:p>
          <a:p>
            <a:pPr marL="114300" indent="0" algn="ctr">
              <a:buNone/>
            </a:pPr>
            <a:r>
              <a:rPr lang="en-US" dirty="0" smtClean="0"/>
              <a:t>Add the numbers from each question together.</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10664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r>
              <a:rPr lang="en-US" dirty="0" smtClean="0"/>
              <a:t>What does your score </a:t>
            </a:r>
            <a:r>
              <a:rPr lang="en-US" dirty="0"/>
              <a:t>m</a:t>
            </a:r>
            <a:r>
              <a:rPr lang="en-US" dirty="0" smtClean="0"/>
              <a:t>ean?</a:t>
            </a:r>
            <a:endParaRPr lang="en-US" dirty="0"/>
          </a:p>
        </p:txBody>
      </p:sp>
      <p:sp>
        <p:nvSpPr>
          <p:cNvPr id="5" name="Content Placeholder 4"/>
          <p:cNvSpPr>
            <a:spLocks noGrp="1"/>
          </p:cNvSpPr>
          <p:nvPr>
            <p:ph idx="1"/>
          </p:nvPr>
        </p:nvSpPr>
        <p:spPr>
          <a:xfrm>
            <a:off x="457200" y="4114800"/>
            <a:ext cx="7620000" cy="2286000"/>
          </a:xfrm>
        </p:spPr>
        <p:txBody>
          <a:bodyPr/>
          <a:lstStyle/>
          <a:p>
            <a:r>
              <a:rPr lang="en-US" dirty="0"/>
              <a:t>Total scores of 8 or more generally indicate hazardous and harmful drinking. </a:t>
            </a:r>
            <a:endParaRPr lang="en-US" dirty="0" smtClean="0"/>
          </a:p>
          <a:p>
            <a:r>
              <a:rPr lang="en-US" dirty="0" smtClean="0"/>
              <a:t>It </a:t>
            </a:r>
            <a:r>
              <a:rPr lang="en-US" dirty="0"/>
              <a:t>should be noted that since the effects of alcohol vary with average body weight and differences in metabolism, a score of 7 will increase the sensitivity for women and men over 65 years of age.</a:t>
            </a:r>
          </a:p>
          <a:p>
            <a:endParaRPr lang="en-US" dirty="0"/>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54736" y="1053584"/>
            <a:ext cx="3224927" cy="3045976"/>
          </a:xfrm>
          <a:prstGeom prst="rect">
            <a:avLst/>
          </a:prstGeom>
        </p:spPr>
      </p:pic>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088866967"/>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t>
            </a:r>
            <a:endParaRPr lang="en-US" dirty="0"/>
          </a:p>
        </p:txBody>
      </p:sp>
      <p:sp>
        <p:nvSpPr>
          <p:cNvPr id="3" name="Content Placeholder 2"/>
          <p:cNvSpPr>
            <a:spLocks noGrp="1"/>
          </p:cNvSpPr>
          <p:nvPr>
            <p:ph idx="1"/>
          </p:nvPr>
        </p:nvSpPr>
        <p:spPr>
          <a:xfrm>
            <a:off x="457200" y="1371600"/>
            <a:ext cx="7620000" cy="5105400"/>
          </a:xfrm>
        </p:spPr>
        <p:txBody>
          <a:bodyPr>
            <a:normAutofit fontScale="92500" lnSpcReduction="20000"/>
          </a:bodyPr>
          <a:lstStyle/>
          <a:p>
            <a:pPr marL="114300" indent="0">
              <a:buNone/>
            </a:pPr>
            <a:r>
              <a:rPr lang="en-US" dirty="0"/>
              <a:t>CSU Stanislaus Psychological Counseling Services </a:t>
            </a:r>
            <a:r>
              <a:rPr lang="en-US" dirty="0" smtClean="0"/>
              <a:t>– MSR 210</a:t>
            </a:r>
            <a:endParaRPr lang="en-US" dirty="0"/>
          </a:p>
          <a:p>
            <a:pPr marL="114300" indent="0">
              <a:buNone/>
            </a:pPr>
            <a:r>
              <a:rPr lang="en-US" dirty="0"/>
              <a:t>	(209) </a:t>
            </a:r>
            <a:r>
              <a:rPr lang="en-US" dirty="0" smtClean="0"/>
              <a:t>667-3381</a:t>
            </a:r>
          </a:p>
          <a:p>
            <a:pPr marL="114300" indent="0">
              <a:buNone/>
            </a:pPr>
            <a:endParaRPr lang="en-US" dirty="0"/>
          </a:p>
          <a:p>
            <a:pPr marL="114300" indent="0">
              <a:buNone/>
            </a:pPr>
            <a:r>
              <a:rPr lang="en-US" dirty="0" smtClean="0"/>
              <a:t>Alcoholics Anonymous </a:t>
            </a:r>
            <a:r>
              <a:rPr lang="en-US" b="1" dirty="0" smtClean="0"/>
              <a:t>- </a:t>
            </a:r>
            <a:r>
              <a:rPr lang="en-US" dirty="0" smtClean="0"/>
              <a:t>Central </a:t>
            </a:r>
            <a:r>
              <a:rPr lang="en-US" dirty="0"/>
              <a:t>Valley Intergroup</a:t>
            </a:r>
            <a:br>
              <a:rPr lang="en-US" dirty="0"/>
            </a:br>
            <a:r>
              <a:rPr lang="en-US" dirty="0" smtClean="0"/>
              <a:t>	24 Hour </a:t>
            </a:r>
            <a:r>
              <a:rPr lang="en-US" dirty="0"/>
              <a:t>Hotline: (209</a:t>
            </a:r>
            <a:r>
              <a:rPr lang="en-US" dirty="0" smtClean="0"/>
              <a:t>) 572-2970</a:t>
            </a:r>
            <a:r>
              <a:rPr lang="en-US" dirty="0"/>
              <a:t/>
            </a:r>
            <a:br>
              <a:rPr lang="en-US" dirty="0"/>
            </a:br>
            <a:r>
              <a:rPr lang="en-US" dirty="0" smtClean="0"/>
              <a:t>	Toll </a:t>
            </a:r>
            <a:r>
              <a:rPr lang="en-US" dirty="0"/>
              <a:t>Free: (866</a:t>
            </a:r>
            <a:r>
              <a:rPr lang="en-US" dirty="0" smtClean="0"/>
              <a:t>) 507-6237</a:t>
            </a:r>
          </a:p>
          <a:p>
            <a:pPr marL="114300" indent="0">
              <a:buNone/>
            </a:pPr>
            <a:endParaRPr lang="en-US" dirty="0" smtClean="0"/>
          </a:p>
          <a:p>
            <a:pPr marL="114300" indent="0">
              <a:buNone/>
            </a:pPr>
            <a:r>
              <a:rPr lang="en-US" dirty="0" smtClean="0"/>
              <a:t>National Institute on Alcohol Abuse and Alcoholism</a:t>
            </a:r>
          </a:p>
          <a:p>
            <a:pPr marL="114300" indent="0">
              <a:buNone/>
            </a:pPr>
            <a:r>
              <a:rPr lang="en-US" dirty="0"/>
              <a:t>	 (301) </a:t>
            </a:r>
            <a:r>
              <a:rPr lang="en-US" dirty="0" smtClean="0"/>
              <a:t>443-3860</a:t>
            </a:r>
          </a:p>
          <a:p>
            <a:pPr marL="114300" indent="0">
              <a:buNone/>
            </a:pPr>
            <a:endParaRPr lang="en-US" dirty="0" smtClean="0"/>
          </a:p>
          <a:p>
            <a:pPr marL="114300" indent="0">
              <a:buNone/>
            </a:pPr>
            <a:r>
              <a:rPr lang="en-US" dirty="0" smtClean="0"/>
              <a:t>Substance Abuse and Mental Health Services Administration Help Hotline</a:t>
            </a:r>
          </a:p>
          <a:p>
            <a:pPr marL="114300" indent="0">
              <a:buNone/>
            </a:pPr>
            <a:r>
              <a:rPr lang="en-US" dirty="0"/>
              <a:t>	 </a:t>
            </a:r>
            <a:r>
              <a:rPr lang="en-US" dirty="0" smtClean="0"/>
              <a:t>1-800-622-HELP (4357) </a:t>
            </a:r>
          </a:p>
          <a:p>
            <a:pPr marL="114300" indent="0">
              <a:buNone/>
            </a:pPr>
            <a:endParaRPr lang="en-US" dirty="0" smtClean="0"/>
          </a:p>
          <a:p>
            <a:pPr marL="114300" indent="0">
              <a:buNone/>
            </a:pPr>
            <a:r>
              <a:rPr lang="en-US" dirty="0" smtClean="0"/>
              <a:t>CSU Stanislaus Student Health Center </a:t>
            </a:r>
          </a:p>
          <a:p>
            <a:pPr marL="114300" indent="0">
              <a:buNone/>
            </a:pPr>
            <a:r>
              <a:rPr lang="en-US" dirty="0"/>
              <a:t>	</a:t>
            </a:r>
            <a:r>
              <a:rPr lang="en-US" dirty="0" smtClean="0"/>
              <a:t>(209) 667-3396</a:t>
            </a:r>
            <a:endParaRPr lang="en-US" dirty="0"/>
          </a:p>
          <a:p>
            <a:endParaRPr lang="en-US" dirty="0"/>
          </a:p>
          <a:p>
            <a:endParaRPr lang="en-US" dirty="0" smtClean="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62800" y="533400"/>
            <a:ext cx="609600" cy="609600"/>
          </a:xfrm>
          <a:prstGeom prst="rect">
            <a:avLst/>
          </a:prstGeom>
        </p:spPr>
      </p:pic>
    </p:spTree>
    <p:extLst>
      <p:ext uri="{BB962C8B-B14F-4D97-AF65-F5344CB8AC3E}">
        <p14:creationId xmlns:p14="http://schemas.microsoft.com/office/powerpoint/2010/main" val="3276845299"/>
      </p:ext>
    </p:extLst>
  </p:cSld>
  <p:clrMapOvr>
    <a:masterClrMapping/>
  </p:clrMapOvr>
  <mc:AlternateContent xmlns:mc="http://schemas.openxmlformats.org/markup-compatibility/2006" xmlns:p14="http://schemas.microsoft.com/office/powerpoint/2010/main">
    <mc:Choice Requires="p14">
      <p:transition spd="slow" p14:dur="2000" advClick="0" advTm="19000"/>
    </mc:Choice>
    <mc:Fallback xmlns="">
      <p:transition spd="slow" advClick="0" advTm="19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457200" y="1219200"/>
            <a:ext cx="8229600" cy="5105400"/>
          </a:xfrm>
        </p:spPr>
        <p:txBody>
          <a:bodyPr>
            <a:normAutofit fontScale="77500" lnSpcReduction="20000"/>
          </a:bodyPr>
          <a:lstStyle/>
          <a:p>
            <a:pPr lvl="0"/>
            <a:r>
              <a:rPr lang="en-US" u="sng" dirty="0">
                <a:hlinkClick r:id="rId5"/>
              </a:rPr>
              <a:t>http://www.niaaa.nih.gov/</a:t>
            </a:r>
            <a:endParaRPr lang="en-US" dirty="0"/>
          </a:p>
          <a:p>
            <a:pPr marL="114300" indent="0">
              <a:buNone/>
            </a:pPr>
            <a:r>
              <a:rPr lang="en-US" dirty="0" smtClean="0"/>
              <a:t>	(</a:t>
            </a:r>
            <a:r>
              <a:rPr lang="en-US" dirty="0"/>
              <a:t>National Institutes of Health  - National Institute on Alcohol Abuse and  </a:t>
            </a:r>
            <a:r>
              <a:rPr lang="en-US" dirty="0" smtClean="0"/>
              <a:t>	Alcoholism</a:t>
            </a:r>
            <a:r>
              <a:rPr lang="en-US" dirty="0"/>
              <a:t>)</a:t>
            </a:r>
          </a:p>
          <a:p>
            <a:pPr lvl="0"/>
            <a:r>
              <a:rPr lang="en-US" u="sng" dirty="0">
                <a:hlinkClick r:id="rId6"/>
              </a:rPr>
              <a:t>www.collegedrinkingprevention.gov</a:t>
            </a:r>
            <a:endParaRPr lang="en-US" dirty="0"/>
          </a:p>
          <a:p>
            <a:pPr marL="114300" indent="0">
              <a:buNone/>
            </a:pPr>
            <a:r>
              <a:rPr lang="en-US" dirty="0" smtClean="0"/>
              <a:t>	(</a:t>
            </a:r>
            <a:r>
              <a:rPr lang="en-US" dirty="0"/>
              <a:t>College Drinking – Changing the Culture)</a:t>
            </a:r>
          </a:p>
          <a:p>
            <a:pPr lvl="0"/>
            <a:r>
              <a:rPr lang="en-US" u="sng" dirty="0">
                <a:hlinkClick r:id="rId7"/>
              </a:rPr>
              <a:t>www.abovetheinfluence.com</a:t>
            </a:r>
            <a:endParaRPr lang="en-US" dirty="0"/>
          </a:p>
          <a:p>
            <a:pPr marL="114300" indent="0">
              <a:buNone/>
            </a:pPr>
            <a:r>
              <a:rPr lang="en-US" dirty="0" smtClean="0"/>
              <a:t>	(</a:t>
            </a:r>
            <a:r>
              <a:rPr lang="en-US" dirty="0"/>
              <a:t>Above the Influence)</a:t>
            </a:r>
          </a:p>
          <a:p>
            <a:pPr lvl="0"/>
            <a:r>
              <a:rPr lang="en-US" u="sng" dirty="0">
                <a:hlinkClick r:id="rId8"/>
              </a:rPr>
              <a:t>www.cdc.gov</a:t>
            </a:r>
            <a:endParaRPr lang="en-US" dirty="0"/>
          </a:p>
          <a:p>
            <a:pPr marL="114300" indent="0">
              <a:buNone/>
            </a:pPr>
            <a:r>
              <a:rPr lang="en-US" dirty="0" smtClean="0"/>
              <a:t>	(</a:t>
            </a:r>
            <a:r>
              <a:rPr lang="en-US" dirty="0"/>
              <a:t>Centers for Disease Control and Prevention)</a:t>
            </a:r>
          </a:p>
          <a:p>
            <a:pPr lvl="0"/>
            <a:r>
              <a:rPr lang="en-US" u="sng" dirty="0">
                <a:hlinkClick r:id="rId9"/>
              </a:rPr>
              <a:t>www.who.int/</a:t>
            </a:r>
            <a:r>
              <a:rPr lang="en-US" dirty="0"/>
              <a:t> </a:t>
            </a:r>
          </a:p>
          <a:p>
            <a:pPr marL="114300" indent="0">
              <a:buNone/>
            </a:pPr>
            <a:r>
              <a:rPr lang="en-US" dirty="0" smtClean="0"/>
              <a:t>	(</a:t>
            </a:r>
            <a:r>
              <a:rPr lang="en-US" dirty="0"/>
              <a:t>World Health Organization)</a:t>
            </a:r>
          </a:p>
          <a:p>
            <a:pPr lvl="0"/>
            <a:r>
              <a:rPr lang="en-US" u="sng" dirty="0">
                <a:hlinkClick r:id="rId10"/>
              </a:rPr>
              <a:t>www.bacchusnetwork.org</a:t>
            </a:r>
            <a:endParaRPr lang="en-US" dirty="0"/>
          </a:p>
          <a:p>
            <a:pPr marL="114300" indent="0">
              <a:buNone/>
            </a:pPr>
            <a:r>
              <a:rPr lang="en-US" dirty="0" smtClean="0"/>
              <a:t>	(</a:t>
            </a:r>
            <a:r>
              <a:rPr lang="en-US" dirty="0"/>
              <a:t>BACCHUS Network)</a:t>
            </a:r>
          </a:p>
          <a:p>
            <a:pPr lvl="0"/>
            <a:r>
              <a:rPr lang="en-US" u="sng" dirty="0">
                <a:hlinkClick r:id="rId11"/>
              </a:rPr>
              <a:t>www.friendsdrivesober.org</a:t>
            </a:r>
            <a:endParaRPr lang="en-US" dirty="0"/>
          </a:p>
          <a:p>
            <a:pPr marL="114300" indent="0">
              <a:buNone/>
            </a:pPr>
            <a:r>
              <a:rPr lang="en-US" dirty="0" smtClean="0"/>
              <a:t>	(Friends </a:t>
            </a:r>
            <a:r>
              <a:rPr lang="en-US" dirty="0"/>
              <a:t>Drive Sober)</a:t>
            </a:r>
          </a:p>
          <a:p>
            <a:pPr lvl="0"/>
            <a:r>
              <a:rPr lang="en-US" u="sng" dirty="0">
                <a:hlinkClick r:id="rId12"/>
              </a:rPr>
              <a:t>www.leginfo.ca.gov</a:t>
            </a:r>
            <a:endParaRPr lang="en-US" dirty="0"/>
          </a:p>
          <a:p>
            <a:pPr marL="114300" indent="0">
              <a:buNone/>
            </a:pPr>
            <a:r>
              <a:rPr lang="en-US" dirty="0" smtClean="0"/>
              <a:t>	(</a:t>
            </a:r>
            <a:r>
              <a:rPr lang="en-US" dirty="0"/>
              <a:t>Official California Legislative Information</a:t>
            </a:r>
            <a:r>
              <a:rPr lang="en-US" dirty="0" smtClean="0"/>
              <a:t>)</a:t>
            </a:r>
          </a:p>
          <a:p>
            <a:r>
              <a:rPr lang="en-US" dirty="0">
                <a:hlinkClick r:id="rId13"/>
              </a:rPr>
              <a:t>https://</a:t>
            </a:r>
            <a:r>
              <a:rPr lang="en-US" dirty="0" smtClean="0">
                <a:hlinkClick r:id="rId13"/>
              </a:rPr>
              <a:t>ncadd.org/index.php</a:t>
            </a:r>
            <a:r>
              <a:rPr lang="en-US" dirty="0" smtClean="0"/>
              <a:t> </a:t>
            </a:r>
          </a:p>
          <a:p>
            <a:pPr marL="777240" lvl="2" indent="0">
              <a:buNone/>
            </a:pPr>
            <a:r>
              <a:rPr lang="en-US" dirty="0" smtClean="0"/>
              <a:t>	</a:t>
            </a:r>
            <a:r>
              <a:rPr lang="en-US" sz="2200" dirty="0" smtClean="0"/>
              <a:t>(National Council on Alcoholism &amp; Drug Dependence, Inc.)</a:t>
            </a:r>
            <a:endParaRPr lang="en-US" sz="2200"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7162800" y="4419600"/>
            <a:ext cx="609600" cy="609600"/>
          </a:xfrm>
          <a:prstGeom prst="rect">
            <a:avLst/>
          </a:prstGeom>
        </p:spPr>
      </p:pic>
    </p:spTree>
    <p:extLst>
      <p:ext uri="{BB962C8B-B14F-4D97-AF65-F5344CB8AC3E}">
        <p14:creationId xmlns:p14="http://schemas.microsoft.com/office/powerpoint/2010/main" val="2663696749"/>
      </p:ext>
    </p:extLst>
  </p:cSld>
  <p:clrMapOvr>
    <a:masterClrMapping/>
  </p:clrMapOvr>
  <mc:AlternateContent xmlns:mc="http://schemas.openxmlformats.org/markup-compatibility/2006" xmlns:p14="http://schemas.microsoft.com/office/powerpoint/2010/main">
    <mc:Choice Requires="p14">
      <p:transition spd="slow" p14:dur="2000" advClick="0" advTm="18000"/>
    </mc:Choice>
    <mc:Fallback xmlns="">
      <p:transition spd="slow" advClick="0" advTm="18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Workshop Complete	</a:t>
            </a:r>
            <a:endParaRPr lang="en-US" dirty="0"/>
          </a:p>
        </p:txBody>
      </p:sp>
      <p:sp>
        <p:nvSpPr>
          <p:cNvPr id="3" name="Content Placeholder 2"/>
          <p:cNvSpPr>
            <a:spLocks noGrp="1"/>
          </p:cNvSpPr>
          <p:nvPr>
            <p:ph idx="1"/>
          </p:nvPr>
        </p:nvSpPr>
        <p:spPr/>
        <p:txBody>
          <a:bodyPr/>
          <a:lstStyle/>
          <a:p>
            <a:pPr marL="0" indent="0" algn="ctr">
              <a:buNone/>
            </a:pPr>
            <a:r>
              <a:rPr lang="en-US" sz="2400" dirty="0">
                <a:solidFill>
                  <a:srgbClr val="000000"/>
                </a:solidFill>
              </a:rPr>
              <a:t>To complete your orientation </a:t>
            </a:r>
            <a:r>
              <a:rPr lang="en-US" sz="2400" dirty="0" smtClean="0">
                <a:solidFill>
                  <a:srgbClr val="000000"/>
                </a:solidFill>
              </a:rPr>
              <a:t>and obtain access to the final step: the assessment questionnaire </a:t>
            </a:r>
            <a:endParaRPr lang="en-US" sz="2400" dirty="0">
              <a:solidFill>
                <a:srgbClr val="000000"/>
              </a:solidFill>
            </a:endParaRPr>
          </a:p>
          <a:p>
            <a:pPr marL="0" indent="0" algn="ctr">
              <a:buNone/>
            </a:pPr>
            <a:endParaRPr lang="en-US" sz="3200" dirty="0" smtClean="0">
              <a:solidFill>
                <a:srgbClr val="000000"/>
              </a:solidFill>
            </a:endParaRPr>
          </a:p>
          <a:p>
            <a:pPr marL="0" indent="0" algn="ctr">
              <a:buNone/>
            </a:pPr>
            <a:r>
              <a:rPr lang="en-US" sz="3200" dirty="0" smtClean="0">
                <a:solidFill>
                  <a:srgbClr val="000000"/>
                </a:solidFill>
              </a:rPr>
              <a:t> </a:t>
            </a:r>
            <a:r>
              <a:rPr lang="en-US" sz="3200" dirty="0">
                <a:solidFill>
                  <a:srgbClr val="000000"/>
                </a:solidFill>
                <a:hlinkClick r:id="rId2"/>
              </a:rPr>
              <a:t>CLICK HERE</a:t>
            </a:r>
            <a:endParaRPr lang="en-US" sz="3200" dirty="0">
              <a:solidFill>
                <a:srgbClr val="000000"/>
              </a:solidFill>
            </a:endParaRPr>
          </a:p>
          <a:p>
            <a:pPr marL="0" indent="0" algn="ctr">
              <a:buNone/>
            </a:pPr>
            <a:r>
              <a:rPr lang="en-US" sz="1600" dirty="0">
                <a:solidFill>
                  <a:srgbClr val="000000"/>
                </a:solidFill>
              </a:rPr>
              <a:t>(you must be in slideshow for the link to work)</a:t>
            </a:r>
          </a:p>
          <a:p>
            <a:endParaRPr lang="en-US" dirty="0"/>
          </a:p>
        </p:txBody>
      </p:sp>
    </p:spTree>
    <p:extLst>
      <p:ext uri="{BB962C8B-B14F-4D97-AF65-F5344CB8AC3E}">
        <p14:creationId xmlns:p14="http://schemas.microsoft.com/office/powerpoint/2010/main" val="173197873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Assessment Questions</a:t>
            </a:r>
            <a:endParaRPr lang="en-US" dirty="0"/>
          </a:p>
        </p:txBody>
      </p:sp>
      <p:sp>
        <p:nvSpPr>
          <p:cNvPr id="5" name="TextBox 4"/>
          <p:cNvSpPr txBox="1"/>
          <p:nvPr/>
        </p:nvSpPr>
        <p:spPr>
          <a:xfrm>
            <a:off x="609600" y="5334000"/>
            <a:ext cx="7315200" cy="954107"/>
          </a:xfrm>
          <a:prstGeom prst="rect">
            <a:avLst/>
          </a:prstGeom>
          <a:noFill/>
        </p:spPr>
        <p:txBody>
          <a:bodyPr wrap="square" rtlCol="0">
            <a:spAutoFit/>
          </a:bodyPr>
          <a:lstStyle/>
          <a:p>
            <a:pPr algn="ctr"/>
            <a:r>
              <a:rPr lang="en-US" dirty="0" smtClean="0"/>
              <a:t>*</a:t>
            </a:r>
            <a:r>
              <a:rPr lang="en-US" sz="2800" u="sng" dirty="0" smtClean="0"/>
              <a:t>Please use a separate piece of paper                             to record your answers.</a:t>
            </a:r>
            <a:endParaRPr lang="en-US" sz="2800" u="sng" dirty="0"/>
          </a:p>
        </p:txBody>
      </p:sp>
      <p:pic>
        <p:nvPicPr>
          <p:cNvPr id="1026" name="Picture 2" descr="C:\Users\PeerHealth\AppData\Local\Microsoft\Windows\Temporary Internet Files\Content.IE5\YNA6PI2Q\writing-13931299342873AvD[1].jpg"/>
          <p:cNvPicPr>
            <a:picLocks noGrp="1" noChangeAspect="1" noChangeArrowheads="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1752600" y="1371600"/>
            <a:ext cx="5029200" cy="3769856"/>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extLst>
              <a:ext uri="{28A0092B-C50C-407E-A947-70E740481C1C}">
                <a14:useLocalDpi xmlns:a14="http://schemas.microsoft.com/office/drawing/2010/main" val="0"/>
              </a:ext>
            </a:extLst>
          </a:blip>
          <a:stretch>
            <a:fillRect/>
          </a:stretch>
        </p:blipFill>
        <p:spPr>
          <a:xfrm>
            <a:off x="123563" y="152400"/>
            <a:ext cx="972073" cy="894212"/>
          </a:xfrm>
          <a:prstGeom prst="rect">
            <a:avLst/>
          </a:prstGeom>
        </p:spPr>
      </p:pic>
    </p:spTree>
    <p:extLst>
      <p:ext uri="{BB962C8B-B14F-4D97-AF65-F5344CB8AC3E}">
        <p14:creationId xmlns:p14="http://schemas.microsoft.com/office/powerpoint/2010/main" val="4100186940"/>
      </p:ext>
    </p:extLst>
  </p:cSld>
  <p:clrMapOvr>
    <a:masterClrMapping/>
  </p:clrMapOvr>
  <mc:AlternateContent xmlns:mc="http://schemas.openxmlformats.org/markup-compatibility/2006" xmlns:p14="http://schemas.microsoft.com/office/powerpoint/2010/main">
    <mc:Choice Requires="p14">
      <p:transition spd="slow" p14:dur="2000" advClick="0" advTm="50000"/>
    </mc:Choice>
    <mc:Fallback xmlns="">
      <p:transition spd="slow" advClick="0" advTm="50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Drinking in College</a:t>
            </a:r>
            <a:endParaRPr lang="en-US" dirty="0"/>
          </a:p>
        </p:txBody>
      </p:sp>
      <p:sp>
        <p:nvSpPr>
          <p:cNvPr id="4" name="Content Placeholder 3"/>
          <p:cNvSpPr>
            <a:spLocks noGrp="1"/>
          </p:cNvSpPr>
          <p:nvPr>
            <p:ph sz="half" idx="1"/>
          </p:nvPr>
        </p:nvSpPr>
        <p:spPr>
          <a:xfrm>
            <a:off x="457200" y="1536192"/>
            <a:ext cx="7620000" cy="2350008"/>
          </a:xfrm>
        </p:spPr>
        <p:txBody>
          <a:bodyPr>
            <a:normAutofit fontScale="92500" lnSpcReduction="20000"/>
          </a:bodyPr>
          <a:lstStyle/>
          <a:p>
            <a:r>
              <a:rPr lang="en-US" dirty="0" smtClean="0"/>
              <a:t>Many students enter college with already perceived drinking attitudes and behaviors </a:t>
            </a:r>
          </a:p>
          <a:p>
            <a:pPr algn="ctr"/>
            <a:r>
              <a:rPr lang="en-US" dirty="0" smtClean="0"/>
              <a:t>They have perceived notions of drinking in college such as “That’s what college students do”</a:t>
            </a:r>
          </a:p>
          <a:p>
            <a:r>
              <a:rPr lang="en-US" dirty="0" smtClean="0"/>
              <a:t>All college students experience the effects of drinking in college – whether they drink or not</a:t>
            </a:r>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4038600"/>
            <a:ext cx="4762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28600"/>
            <a:ext cx="2384778" cy="123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29326" y="2835965"/>
            <a:ext cx="609600" cy="609600"/>
          </a:xfrm>
          <a:prstGeom prst="rect">
            <a:avLst/>
          </a:prstGeom>
        </p:spPr>
      </p:pic>
    </p:spTree>
    <p:extLst>
      <p:ext uri="{BB962C8B-B14F-4D97-AF65-F5344CB8AC3E}">
        <p14:creationId xmlns:p14="http://schemas.microsoft.com/office/powerpoint/2010/main" val="3027052364"/>
      </p:ext>
    </p:extLst>
  </p:cSld>
  <p:clrMapOvr>
    <a:masterClrMapping/>
  </p:clrMapOvr>
  <mc:AlternateContent xmlns:mc="http://schemas.openxmlformats.org/markup-compatibility/2006" xmlns:p14="http://schemas.microsoft.com/office/powerpoint/2010/main">
    <mc:Choice Requires="p14">
      <p:transition spd="slow" p14:dur="2000" advClick="0" advTm="43000"/>
    </mc:Choice>
    <mc:Fallback xmlns="">
      <p:transition spd="slow" advClick="0" advTm="43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a:t>
            </a:r>
            <a:endParaRPr lang="en-US" dirty="0"/>
          </a:p>
        </p:txBody>
      </p:sp>
      <p:sp>
        <p:nvSpPr>
          <p:cNvPr id="3" name="Content Placeholder 2"/>
          <p:cNvSpPr>
            <a:spLocks noGrp="1"/>
          </p:cNvSpPr>
          <p:nvPr>
            <p:ph idx="1"/>
          </p:nvPr>
        </p:nvSpPr>
        <p:spPr/>
        <p:txBody>
          <a:bodyPr/>
          <a:lstStyle/>
          <a:p>
            <a:pPr marL="114300" indent="0">
              <a:buNone/>
            </a:pPr>
            <a:r>
              <a:rPr lang="en-US" dirty="0" smtClean="0"/>
              <a:t>How often do you have a drink containing alcohol?</a:t>
            </a:r>
          </a:p>
          <a:p>
            <a:pPr marL="571500" indent="-457200">
              <a:buFont typeface="+mj-lt"/>
              <a:buAutoNum type="alphaLcParenR"/>
            </a:pPr>
            <a:r>
              <a:rPr lang="en-US" dirty="0" smtClean="0"/>
              <a:t>Never</a:t>
            </a:r>
          </a:p>
          <a:p>
            <a:pPr marL="571500" indent="-457200">
              <a:buFont typeface="+mj-lt"/>
              <a:buAutoNum type="alphaLcParenR"/>
            </a:pPr>
            <a:r>
              <a:rPr lang="en-US" dirty="0" smtClean="0"/>
              <a:t>Monthly or less</a:t>
            </a:r>
          </a:p>
          <a:p>
            <a:pPr marL="571500" indent="-457200">
              <a:buFont typeface="+mj-lt"/>
              <a:buAutoNum type="alphaLcParenR"/>
            </a:pPr>
            <a:r>
              <a:rPr lang="en-US" dirty="0" smtClean="0"/>
              <a:t>2-4 times a month</a:t>
            </a:r>
          </a:p>
          <a:p>
            <a:pPr marL="571500" indent="-457200">
              <a:buFont typeface="+mj-lt"/>
              <a:buAutoNum type="alphaLcParenR"/>
            </a:pPr>
            <a:r>
              <a:rPr lang="en-US" dirty="0" smtClean="0"/>
              <a:t>2-3 times per week</a:t>
            </a:r>
          </a:p>
          <a:p>
            <a:pPr marL="571500" indent="-457200">
              <a:buFont typeface="+mj-lt"/>
              <a:buAutoNum type="alphaLcParenR"/>
            </a:pPr>
            <a:r>
              <a:rPr lang="en-US" dirty="0" smtClean="0"/>
              <a:t>4 or more times a week</a:t>
            </a:r>
          </a:p>
          <a:p>
            <a:pPr marL="571500" indent="-457200">
              <a:buFont typeface="+mj-lt"/>
              <a:buAutoNum type="alphaLcParenR"/>
            </a:pPr>
            <a:endParaRPr lang="en-US" dirty="0"/>
          </a:p>
          <a:p>
            <a:pPr marL="114300" indent="0" algn="ctr">
              <a:buNone/>
            </a:pPr>
            <a:r>
              <a:rPr lang="en-US" dirty="0" smtClean="0"/>
              <a:t>[Press </a:t>
            </a:r>
            <a:r>
              <a:rPr lang="en-US" u="sng" dirty="0"/>
              <a:t>e</a:t>
            </a:r>
            <a:r>
              <a:rPr lang="en-US" u="sng" dirty="0" smtClean="0"/>
              <a:t>nter</a:t>
            </a:r>
            <a:r>
              <a:rPr lang="en-US" dirty="0" smtClean="0"/>
              <a:t> when ready to proceed]</a:t>
            </a:r>
            <a:endParaRPr lang="en-US"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39000" y="304800"/>
            <a:ext cx="838200" cy="838200"/>
          </a:xfrm>
          <a:prstGeom prst="rect">
            <a:avLst/>
          </a:prstGeom>
        </p:spPr>
      </p:pic>
    </p:spTree>
    <p:extLst>
      <p:ext uri="{BB962C8B-B14F-4D97-AF65-F5344CB8AC3E}">
        <p14:creationId xmlns:p14="http://schemas.microsoft.com/office/powerpoint/2010/main" val="3034853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645" y="1015368"/>
            <a:ext cx="7620000" cy="685800"/>
          </a:xfrm>
        </p:spPr>
        <p:txBody>
          <a:bodyPr/>
          <a:lstStyle/>
          <a:p>
            <a:pPr algn="ctr"/>
            <a:r>
              <a:rPr lang="en-US" sz="4000" dirty="0" smtClean="0"/>
              <a:t>Reported Use VS. Perceived Use</a:t>
            </a:r>
            <a:br>
              <a:rPr lang="en-US" sz="4000" dirty="0" smtClean="0"/>
            </a:br>
            <a:endParaRPr lang="en-US" sz="4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6520013"/>
              </p:ext>
            </p:extLst>
          </p:nvPr>
        </p:nvGraphicFramePr>
        <p:xfrm>
          <a:off x="1143000" y="1981200"/>
          <a:ext cx="6172200" cy="3838575"/>
        </p:xfrm>
        <a:graphic>
          <a:graphicData uri="http://schemas.openxmlformats.org/drawingml/2006/table">
            <a:tbl>
              <a:tblPr>
                <a:tableStyleId>{5C22544A-7EE6-4342-B048-85BDC9FD1C3A}</a:tableStyleId>
              </a:tblPr>
              <a:tblGrid>
                <a:gridCol w="1999445"/>
                <a:gridCol w="2505265"/>
                <a:gridCol w="1667490"/>
              </a:tblGrid>
              <a:tr h="775970">
                <a:tc>
                  <a:txBody>
                    <a:bodyPr/>
                    <a:lstStyle/>
                    <a:p>
                      <a:pPr algn="l" fontAlgn="ctr"/>
                      <a:r>
                        <a:rPr lang="en-US" sz="1400" u="none" strike="noStrike" dirty="0">
                          <a:effectLst/>
                        </a:rPr>
                        <a:t>Alcohol</a:t>
                      </a:r>
                      <a:endParaRPr lang="en-US" sz="1400" b="0" i="0" u="none" strike="noStrike" dirty="0">
                        <a:solidFill>
                          <a:srgbClr val="000000"/>
                        </a:solidFill>
                        <a:effectLst/>
                        <a:latin typeface="Times New Roman" panose="02020603050405020304" pitchFamily="18" charset="0"/>
                      </a:endParaRPr>
                    </a:p>
                  </a:txBody>
                  <a:tcPr marL="9085" marR="9085" marT="9085" marB="0" anchor="ctr"/>
                </a:tc>
                <a:tc>
                  <a:txBody>
                    <a:bodyPr/>
                    <a:lstStyle/>
                    <a:p>
                      <a:pPr algn="ctr" fontAlgn="ctr"/>
                      <a:r>
                        <a:rPr lang="en-US" sz="1400" u="none" strike="noStrike">
                          <a:effectLst/>
                        </a:rPr>
                        <a:t>Actual Use</a:t>
                      </a:r>
                      <a:endParaRPr lang="en-US" sz="1400" b="0" i="0" u="none" strike="noStrike">
                        <a:solidFill>
                          <a:srgbClr val="000000"/>
                        </a:solidFill>
                        <a:effectLst/>
                        <a:latin typeface="Times New Roman" panose="02020603050405020304" pitchFamily="18" charset="0"/>
                      </a:endParaRPr>
                    </a:p>
                  </a:txBody>
                  <a:tcPr marL="9085" marR="9085" marT="9085" marB="0" anchor="ctr"/>
                </a:tc>
                <a:tc>
                  <a:txBody>
                    <a:bodyPr/>
                    <a:lstStyle/>
                    <a:p>
                      <a:pPr algn="ctr" fontAlgn="ctr"/>
                      <a:r>
                        <a:rPr lang="en-US" sz="1400" u="none" strike="noStrike" dirty="0">
                          <a:effectLst/>
                        </a:rPr>
                        <a:t>Perceived Use</a:t>
                      </a:r>
                      <a:endParaRPr lang="en-US" sz="1400" b="0" i="0" u="none" strike="noStrike" dirty="0">
                        <a:solidFill>
                          <a:srgbClr val="000000"/>
                        </a:solidFill>
                        <a:effectLst/>
                        <a:latin typeface="Times New Roman" panose="02020603050405020304" pitchFamily="18" charset="0"/>
                      </a:endParaRPr>
                    </a:p>
                  </a:txBody>
                  <a:tcPr marL="9085" marR="9085" marT="9085" marB="0" anchor="ctr"/>
                </a:tc>
              </a:tr>
              <a:tr h="387985">
                <a:tc>
                  <a:txBody>
                    <a:bodyPr/>
                    <a:lstStyle/>
                    <a:p>
                      <a:pPr algn="l" fontAlgn="t"/>
                      <a:r>
                        <a:rPr lang="en-US" sz="1400" u="none" strike="noStrike">
                          <a:effectLst/>
                        </a:rPr>
                        <a:t>Never Used</a:t>
                      </a:r>
                      <a:endParaRPr lang="en-US" sz="1400" b="0" i="0" u="none" strike="noStrike">
                        <a:solidFill>
                          <a:srgbClr val="000000"/>
                        </a:solidFill>
                        <a:effectLst/>
                        <a:latin typeface="Times New Roman" panose="02020603050405020304" pitchFamily="18" charset="0"/>
                      </a:endParaRPr>
                    </a:p>
                  </a:txBody>
                  <a:tcPr marL="9085" marR="9085" marT="9085" marB="0"/>
                </a:tc>
                <a:tc>
                  <a:txBody>
                    <a:bodyPr/>
                    <a:lstStyle/>
                    <a:p>
                      <a:pPr algn="ctr" fontAlgn="ctr"/>
                      <a:r>
                        <a:rPr lang="en-US" sz="1400" u="none" strike="noStrike">
                          <a:effectLst/>
                        </a:rPr>
                        <a:t>32.4%</a:t>
                      </a:r>
                      <a:endParaRPr lang="en-US" sz="1400" b="0" i="0" u="none" strike="noStrike">
                        <a:solidFill>
                          <a:srgbClr val="000000"/>
                        </a:solidFill>
                        <a:effectLst/>
                        <a:latin typeface="Times New Roman" panose="02020603050405020304" pitchFamily="18" charset="0"/>
                      </a:endParaRPr>
                    </a:p>
                  </a:txBody>
                  <a:tcPr marL="9085" marR="9085" marT="9085" marB="0" anchor="ctr"/>
                </a:tc>
                <a:tc>
                  <a:txBody>
                    <a:bodyPr/>
                    <a:lstStyle/>
                    <a:p>
                      <a:pPr algn="ctr" fontAlgn="ctr"/>
                      <a:r>
                        <a:rPr lang="en-US" sz="1400" u="none" strike="noStrike">
                          <a:effectLst/>
                        </a:rPr>
                        <a:t>5.3%</a:t>
                      </a:r>
                      <a:endParaRPr lang="en-US" sz="1400" b="0" i="0" u="none" strike="noStrike">
                        <a:solidFill>
                          <a:srgbClr val="000000"/>
                        </a:solidFill>
                        <a:effectLst/>
                        <a:latin typeface="Times New Roman" panose="02020603050405020304" pitchFamily="18" charset="0"/>
                      </a:endParaRPr>
                    </a:p>
                  </a:txBody>
                  <a:tcPr marL="9085" marR="9085" marT="9085" marB="0" anchor="ctr"/>
                </a:tc>
              </a:tr>
              <a:tr h="734695">
                <a:tc>
                  <a:txBody>
                    <a:bodyPr/>
                    <a:lstStyle/>
                    <a:p>
                      <a:pPr algn="l" fontAlgn="t"/>
                      <a:r>
                        <a:rPr lang="en-US" sz="1400" u="none" strike="noStrike" dirty="0">
                          <a:effectLst/>
                        </a:rPr>
                        <a:t>Used, but not in the last 30 days</a:t>
                      </a:r>
                      <a:endParaRPr lang="en-US" sz="1400" b="0" i="0" u="none" strike="noStrike" dirty="0">
                        <a:solidFill>
                          <a:srgbClr val="000000"/>
                        </a:solidFill>
                        <a:effectLst/>
                        <a:latin typeface="Times New Roman" panose="02020603050405020304" pitchFamily="18" charset="0"/>
                      </a:endParaRPr>
                    </a:p>
                  </a:txBody>
                  <a:tcPr marL="9085" marR="9085" marT="9085" marB="0"/>
                </a:tc>
                <a:tc>
                  <a:txBody>
                    <a:bodyPr/>
                    <a:lstStyle/>
                    <a:p>
                      <a:pPr algn="ctr" fontAlgn="ctr"/>
                      <a:r>
                        <a:rPr lang="en-US" sz="1400" u="none" strike="noStrike">
                          <a:effectLst/>
                        </a:rPr>
                        <a:t>20.1%</a:t>
                      </a:r>
                      <a:endParaRPr lang="en-US" sz="1400" b="0" i="0" u="none" strike="noStrike">
                        <a:solidFill>
                          <a:srgbClr val="000000"/>
                        </a:solidFill>
                        <a:effectLst/>
                        <a:latin typeface="Times New Roman" panose="02020603050405020304" pitchFamily="18" charset="0"/>
                      </a:endParaRPr>
                    </a:p>
                  </a:txBody>
                  <a:tcPr marL="9085" marR="9085" marT="9085" marB="0" anchor="ctr"/>
                </a:tc>
                <a:tc>
                  <a:txBody>
                    <a:bodyPr/>
                    <a:lstStyle/>
                    <a:p>
                      <a:pPr algn="ctr" fontAlgn="ctr"/>
                      <a:r>
                        <a:rPr lang="en-US" sz="1400" u="none" strike="noStrike">
                          <a:effectLst/>
                        </a:rPr>
                        <a:t>2.5%</a:t>
                      </a:r>
                      <a:endParaRPr lang="en-US" sz="1400" b="0" i="0" u="none" strike="noStrike">
                        <a:solidFill>
                          <a:srgbClr val="000000"/>
                        </a:solidFill>
                        <a:effectLst/>
                        <a:latin typeface="Times New Roman" panose="02020603050405020304" pitchFamily="18" charset="0"/>
                      </a:endParaRPr>
                    </a:p>
                  </a:txBody>
                  <a:tcPr marL="9085" marR="9085" marT="9085" marB="0" anchor="ctr"/>
                </a:tc>
              </a:tr>
              <a:tr h="387985">
                <a:tc>
                  <a:txBody>
                    <a:bodyPr/>
                    <a:lstStyle/>
                    <a:p>
                      <a:pPr algn="l" fontAlgn="t"/>
                      <a:r>
                        <a:rPr lang="en-US" sz="1400" u="none" strike="noStrike">
                          <a:effectLst/>
                        </a:rPr>
                        <a:t>Used 1-9 days</a:t>
                      </a:r>
                      <a:endParaRPr lang="en-US" sz="1400" b="0" i="0" u="none" strike="noStrike">
                        <a:solidFill>
                          <a:srgbClr val="000000"/>
                        </a:solidFill>
                        <a:effectLst/>
                        <a:latin typeface="Times New Roman" panose="02020603050405020304" pitchFamily="18" charset="0"/>
                      </a:endParaRPr>
                    </a:p>
                  </a:txBody>
                  <a:tcPr marL="9085" marR="9085" marT="9085" marB="0"/>
                </a:tc>
                <a:tc>
                  <a:txBody>
                    <a:bodyPr/>
                    <a:lstStyle/>
                    <a:p>
                      <a:pPr algn="ctr" fontAlgn="ctr"/>
                      <a:r>
                        <a:rPr lang="en-US" sz="1400" u="none" strike="noStrike">
                          <a:effectLst/>
                        </a:rPr>
                        <a:t>42.2%</a:t>
                      </a:r>
                      <a:endParaRPr lang="en-US" sz="1400" b="0" i="0" u="none" strike="noStrike">
                        <a:solidFill>
                          <a:srgbClr val="000000"/>
                        </a:solidFill>
                        <a:effectLst/>
                        <a:latin typeface="Times New Roman" panose="02020603050405020304" pitchFamily="18" charset="0"/>
                      </a:endParaRPr>
                    </a:p>
                  </a:txBody>
                  <a:tcPr marL="9085" marR="9085" marT="9085" marB="0" anchor="ctr"/>
                </a:tc>
                <a:tc>
                  <a:txBody>
                    <a:bodyPr/>
                    <a:lstStyle/>
                    <a:p>
                      <a:pPr algn="ctr" fontAlgn="ctr"/>
                      <a:r>
                        <a:rPr lang="en-US" sz="1400" u="none" strike="noStrike">
                          <a:effectLst/>
                        </a:rPr>
                        <a:t>34.9%</a:t>
                      </a:r>
                      <a:endParaRPr lang="en-US" sz="1400" b="0" i="0" u="none" strike="noStrike">
                        <a:solidFill>
                          <a:srgbClr val="000000"/>
                        </a:solidFill>
                        <a:effectLst/>
                        <a:latin typeface="Times New Roman" panose="02020603050405020304" pitchFamily="18" charset="0"/>
                      </a:endParaRPr>
                    </a:p>
                  </a:txBody>
                  <a:tcPr marL="9085" marR="9085" marT="9085" marB="0" anchor="ctr"/>
                </a:tc>
              </a:tr>
              <a:tr h="387985">
                <a:tc>
                  <a:txBody>
                    <a:bodyPr/>
                    <a:lstStyle/>
                    <a:p>
                      <a:pPr algn="l" fontAlgn="t"/>
                      <a:r>
                        <a:rPr lang="en-US" sz="1400" u="none" strike="noStrike">
                          <a:effectLst/>
                        </a:rPr>
                        <a:t>Used 10-29 days</a:t>
                      </a:r>
                      <a:endParaRPr lang="en-US" sz="1400" b="0" i="0" u="none" strike="noStrike">
                        <a:solidFill>
                          <a:srgbClr val="000000"/>
                        </a:solidFill>
                        <a:effectLst/>
                        <a:latin typeface="Times New Roman" panose="02020603050405020304" pitchFamily="18" charset="0"/>
                      </a:endParaRPr>
                    </a:p>
                  </a:txBody>
                  <a:tcPr marL="9085" marR="9085" marT="9085" marB="0"/>
                </a:tc>
                <a:tc>
                  <a:txBody>
                    <a:bodyPr/>
                    <a:lstStyle/>
                    <a:p>
                      <a:pPr algn="ctr" fontAlgn="ctr"/>
                      <a:r>
                        <a:rPr lang="en-US" sz="1400" u="none" strike="noStrike">
                          <a:effectLst/>
                        </a:rPr>
                        <a:t>5.3%</a:t>
                      </a:r>
                      <a:endParaRPr lang="en-US" sz="1400" b="0" i="0" u="none" strike="noStrike">
                        <a:solidFill>
                          <a:srgbClr val="000000"/>
                        </a:solidFill>
                        <a:effectLst/>
                        <a:latin typeface="Times New Roman" panose="02020603050405020304" pitchFamily="18" charset="0"/>
                      </a:endParaRPr>
                    </a:p>
                  </a:txBody>
                  <a:tcPr marL="9085" marR="9085" marT="9085" marB="0" anchor="ctr"/>
                </a:tc>
                <a:tc>
                  <a:txBody>
                    <a:bodyPr/>
                    <a:lstStyle/>
                    <a:p>
                      <a:pPr algn="ctr" fontAlgn="ctr"/>
                      <a:r>
                        <a:rPr lang="en-US" sz="1400" u="none" strike="noStrike">
                          <a:effectLst/>
                        </a:rPr>
                        <a:t>38.3%</a:t>
                      </a:r>
                      <a:endParaRPr lang="en-US" sz="1400" b="0" i="0" u="none" strike="noStrike">
                        <a:solidFill>
                          <a:srgbClr val="000000"/>
                        </a:solidFill>
                        <a:effectLst/>
                        <a:latin typeface="Times New Roman" panose="02020603050405020304" pitchFamily="18" charset="0"/>
                      </a:endParaRPr>
                    </a:p>
                  </a:txBody>
                  <a:tcPr marL="9085" marR="9085" marT="9085" marB="0" anchor="ctr"/>
                </a:tc>
              </a:tr>
              <a:tr h="387985">
                <a:tc>
                  <a:txBody>
                    <a:bodyPr/>
                    <a:lstStyle/>
                    <a:p>
                      <a:pPr algn="l" fontAlgn="t"/>
                      <a:r>
                        <a:rPr lang="en-US" sz="1400" u="none" strike="noStrike">
                          <a:effectLst/>
                        </a:rPr>
                        <a:t>Used all 30 days</a:t>
                      </a:r>
                      <a:endParaRPr lang="en-US" sz="1400" b="0" i="0" u="none" strike="noStrike">
                        <a:solidFill>
                          <a:srgbClr val="000000"/>
                        </a:solidFill>
                        <a:effectLst/>
                        <a:latin typeface="Times New Roman" panose="02020603050405020304" pitchFamily="18" charset="0"/>
                      </a:endParaRPr>
                    </a:p>
                  </a:txBody>
                  <a:tcPr marL="9085" marR="9085" marT="9085" marB="0"/>
                </a:tc>
                <a:tc>
                  <a:txBody>
                    <a:bodyPr/>
                    <a:lstStyle/>
                    <a:p>
                      <a:pPr algn="ctr" fontAlgn="ctr"/>
                      <a:r>
                        <a:rPr lang="en-US" sz="1400" u="none" strike="noStrike">
                          <a:effectLst/>
                        </a:rPr>
                        <a:t>0.0%</a:t>
                      </a:r>
                      <a:endParaRPr lang="en-US" sz="1400" b="0" i="0" u="none" strike="noStrike">
                        <a:solidFill>
                          <a:srgbClr val="000000"/>
                        </a:solidFill>
                        <a:effectLst/>
                        <a:latin typeface="Times New Roman" panose="02020603050405020304" pitchFamily="18" charset="0"/>
                      </a:endParaRPr>
                    </a:p>
                  </a:txBody>
                  <a:tcPr marL="9085" marR="9085" marT="9085" marB="0" anchor="ctr"/>
                </a:tc>
                <a:tc>
                  <a:txBody>
                    <a:bodyPr/>
                    <a:lstStyle/>
                    <a:p>
                      <a:pPr algn="ctr" fontAlgn="ctr"/>
                      <a:r>
                        <a:rPr lang="en-US" sz="1400" u="none" strike="noStrike">
                          <a:effectLst/>
                        </a:rPr>
                        <a:t>18.6%</a:t>
                      </a:r>
                      <a:endParaRPr lang="en-US" sz="1400" b="0" i="0" u="none" strike="noStrike">
                        <a:solidFill>
                          <a:srgbClr val="000000"/>
                        </a:solidFill>
                        <a:effectLst/>
                        <a:latin typeface="Times New Roman" panose="02020603050405020304" pitchFamily="18" charset="0"/>
                      </a:endParaRPr>
                    </a:p>
                  </a:txBody>
                  <a:tcPr marL="9085" marR="9085" marT="9085" marB="0" anchor="ctr"/>
                </a:tc>
              </a:tr>
              <a:tr h="775970">
                <a:tc>
                  <a:txBody>
                    <a:bodyPr/>
                    <a:lstStyle/>
                    <a:p>
                      <a:pPr algn="l" fontAlgn="t"/>
                      <a:r>
                        <a:rPr lang="en-US" sz="1400" u="none" strike="noStrike" dirty="0">
                          <a:effectLst/>
                        </a:rPr>
                        <a:t>Any use within the last 30 days</a:t>
                      </a:r>
                      <a:endParaRPr lang="en-US" sz="1400" b="0" i="0" u="none" strike="noStrike" dirty="0">
                        <a:solidFill>
                          <a:srgbClr val="000000"/>
                        </a:solidFill>
                        <a:effectLst/>
                        <a:latin typeface="Times New Roman" panose="02020603050405020304" pitchFamily="18" charset="0"/>
                      </a:endParaRPr>
                    </a:p>
                  </a:txBody>
                  <a:tcPr marL="9085" marR="9085" marT="9085" marB="0"/>
                </a:tc>
                <a:tc>
                  <a:txBody>
                    <a:bodyPr/>
                    <a:lstStyle/>
                    <a:p>
                      <a:pPr algn="ctr" fontAlgn="ctr"/>
                      <a:r>
                        <a:rPr lang="en-US" sz="1400" u="none" strike="noStrike" dirty="0">
                          <a:effectLst/>
                        </a:rPr>
                        <a:t>47.5%</a:t>
                      </a:r>
                      <a:endParaRPr lang="en-US" sz="1400" b="0" i="0" u="none" strike="noStrike" dirty="0">
                        <a:solidFill>
                          <a:srgbClr val="000000"/>
                        </a:solidFill>
                        <a:effectLst/>
                        <a:latin typeface="Times New Roman" panose="02020603050405020304" pitchFamily="18" charset="0"/>
                      </a:endParaRPr>
                    </a:p>
                  </a:txBody>
                  <a:tcPr marL="9085" marR="9085" marT="9085" marB="0" anchor="ctr"/>
                </a:tc>
                <a:tc>
                  <a:txBody>
                    <a:bodyPr/>
                    <a:lstStyle/>
                    <a:p>
                      <a:pPr algn="ctr" fontAlgn="ctr"/>
                      <a:r>
                        <a:rPr lang="en-US" sz="1400" u="none" strike="noStrike" dirty="0">
                          <a:effectLst/>
                        </a:rPr>
                        <a:t>91.8%</a:t>
                      </a:r>
                      <a:endParaRPr lang="en-US" sz="1400" b="0" i="0" u="none" strike="noStrike" dirty="0">
                        <a:solidFill>
                          <a:srgbClr val="000000"/>
                        </a:solidFill>
                        <a:effectLst/>
                        <a:latin typeface="Times New Roman" panose="02020603050405020304" pitchFamily="18" charset="0"/>
                      </a:endParaRPr>
                    </a:p>
                  </a:txBody>
                  <a:tcPr marL="9085" marR="9085" marT="9085" marB="0" anchor="ctr"/>
                </a:tc>
              </a:tr>
            </a:tbl>
          </a:graphicData>
        </a:graphic>
      </p:graphicFrame>
      <p:sp>
        <p:nvSpPr>
          <p:cNvPr id="4" name="Title 1"/>
          <p:cNvSpPr txBox="1">
            <a:spLocks/>
          </p:cNvSpPr>
          <p:nvPr/>
        </p:nvSpPr>
        <p:spPr>
          <a:xfrm>
            <a:off x="457200" y="5715000"/>
            <a:ext cx="7620000" cy="762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endParaRPr lang="en-US" sz="18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cstate="print">
            <a:extLst>
              <a:ext uri="{28A0092B-C50C-407E-A947-70E740481C1C}">
                <a14:useLocalDpi xmlns:a14="http://schemas.microsoft.com/office/drawing/2010/main" val="0"/>
              </a:ext>
            </a:extLst>
          </a:blip>
          <a:stretch>
            <a:fillRect/>
          </a:stretch>
        </p:blipFill>
        <p:spPr>
          <a:xfrm>
            <a:off x="152400" y="152400"/>
            <a:ext cx="938108" cy="862968"/>
          </a:xfrm>
          <a:prstGeom prst="rect">
            <a:avLst/>
          </a:prstGeom>
        </p:spPr>
      </p:pic>
    </p:spTree>
    <p:extLst>
      <p:ext uri="{BB962C8B-B14F-4D97-AF65-F5344CB8AC3E}">
        <p14:creationId xmlns:p14="http://schemas.microsoft.com/office/powerpoint/2010/main" val="3561552018"/>
      </p:ext>
    </p:extLst>
  </p:cSld>
  <p:clrMapOvr>
    <a:masterClrMapping/>
  </p:clrMapOvr>
  <mc:AlternateContent xmlns:mc="http://schemas.openxmlformats.org/markup-compatibility/2006" xmlns:p14="http://schemas.microsoft.com/office/powerpoint/2010/main">
    <mc:Choice Requires="p14">
      <p:transition spd="slow" p14:dur="2000" advClick="0" advTm="38000"/>
    </mc:Choice>
    <mc:Fallback xmlns="">
      <p:transition spd="slow" advClick="0" advTm="38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853" y="689490"/>
            <a:ext cx="2057400" cy="1143000"/>
          </a:xfrm>
        </p:spPr>
        <p:txBody>
          <a:bodyPr/>
          <a:lstStyle/>
          <a:p>
            <a:pPr algn="ctr"/>
            <a:r>
              <a:rPr lang="en-US" sz="3500" dirty="0" smtClean="0"/>
              <a:t>1 “Drink” </a:t>
            </a:r>
            <a:endParaRPr lang="en-US" sz="3500" dirty="0"/>
          </a:p>
        </p:txBody>
      </p:sp>
      <p:pic>
        <p:nvPicPr>
          <p:cNvPr id="3076" name="Picture 4" descr="https://encrypted-tbn0.gstatic.com/images?q=tbn:ANd9GcS2hd4asA8I3-m-UZa7A7N6ep1hO69XN5GhVfiUZ4hBbMxF0_j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3938" y="611144"/>
            <a:ext cx="1295400" cy="129540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343400" y="687344"/>
            <a:ext cx="3581400" cy="1143000"/>
          </a:xfrm>
          <a:prstGeom prst="rect">
            <a:avLst/>
          </a:prstGeom>
        </p:spPr>
        <p:txBody>
          <a:bodyPr vert="horz" lIns="91440" tIns="45720" rIns="91440" bIns="45720" rtlCol="0" anchor="ctr">
            <a:noAutofit/>
          </a:bodyPr>
          <a:lst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a:lstStyle>
          <a:p>
            <a:r>
              <a:rPr lang="en-US" sz="3500" dirty="0" smtClean="0"/>
              <a:t>1 Standard Drink </a:t>
            </a:r>
            <a:endParaRPr lang="en-US" sz="3500" dirty="0"/>
          </a:p>
        </p:txBody>
      </p:sp>
      <p:pic>
        <p:nvPicPr>
          <p:cNvPr id="7" name="Content Placeholder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670" y="2459910"/>
            <a:ext cx="825133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Content Placeholder 2"/>
          <p:cNvSpPr txBox="1">
            <a:spLocks/>
          </p:cNvSpPr>
          <p:nvPr/>
        </p:nvSpPr>
        <p:spPr>
          <a:xfrm>
            <a:off x="1408090" y="5334000"/>
            <a:ext cx="6966916" cy="38100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lgn="r">
              <a:buFont typeface="Arial" pitchFamily="34" charset="0"/>
              <a:buNone/>
            </a:pPr>
            <a:r>
              <a:rPr lang="en-US" sz="1500" dirty="0" smtClean="0"/>
              <a:t>National Institute on Alcohol Abuse and Alcoholism 2012</a:t>
            </a:r>
            <a:endParaRPr lang="en-US" sz="1500"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381461" y="306344"/>
            <a:ext cx="609600" cy="609600"/>
          </a:xfrm>
          <a:prstGeom prst="rect">
            <a:avLst/>
          </a:prstGeom>
        </p:spPr>
      </p:pic>
    </p:spTree>
    <p:extLst>
      <p:ext uri="{BB962C8B-B14F-4D97-AF65-F5344CB8AC3E}">
        <p14:creationId xmlns:p14="http://schemas.microsoft.com/office/powerpoint/2010/main" val="1299071070"/>
      </p:ext>
    </p:extLst>
  </p:cSld>
  <p:clrMapOvr>
    <a:masterClrMapping/>
  </p:clrMapOvr>
  <mc:AlternateContent xmlns:mc="http://schemas.openxmlformats.org/markup-compatibility/2006" xmlns:p14="http://schemas.microsoft.com/office/powerpoint/2010/main">
    <mc:Choice Requires="p14">
      <p:transition spd="slow" p14:dur="2000" advClick="0" advTm="42000"/>
    </mc:Choice>
    <mc:Fallback xmlns="">
      <p:transition spd="slow" advClick="0" advTm="42000"/>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a:t>
            </a:r>
            <a:endParaRPr lang="en-US" dirty="0"/>
          </a:p>
        </p:txBody>
      </p:sp>
      <p:sp>
        <p:nvSpPr>
          <p:cNvPr id="3" name="Content Placeholder 2"/>
          <p:cNvSpPr>
            <a:spLocks noGrp="1"/>
          </p:cNvSpPr>
          <p:nvPr>
            <p:ph idx="1"/>
          </p:nvPr>
        </p:nvSpPr>
        <p:spPr/>
        <p:txBody>
          <a:bodyPr/>
          <a:lstStyle/>
          <a:p>
            <a:pPr marL="114300" indent="0">
              <a:buNone/>
            </a:pPr>
            <a:r>
              <a:rPr lang="en-US" dirty="0" smtClean="0"/>
              <a:t>How many drinks containing alcohol do you have on a typical day when you are drinking?</a:t>
            </a:r>
          </a:p>
          <a:p>
            <a:pPr marL="571500" indent="-457200">
              <a:buFont typeface="+mj-lt"/>
              <a:buAutoNum type="alphaLcParenR"/>
            </a:pPr>
            <a:r>
              <a:rPr lang="en-US" dirty="0" smtClean="0"/>
              <a:t>1 or 2</a:t>
            </a:r>
          </a:p>
          <a:p>
            <a:pPr marL="571500" indent="-457200">
              <a:buFont typeface="+mj-lt"/>
              <a:buAutoNum type="alphaLcParenR"/>
            </a:pPr>
            <a:r>
              <a:rPr lang="en-US" dirty="0" smtClean="0"/>
              <a:t>3 or 4</a:t>
            </a:r>
          </a:p>
          <a:p>
            <a:pPr marL="571500" indent="-457200">
              <a:buFont typeface="+mj-lt"/>
              <a:buAutoNum type="alphaLcParenR"/>
            </a:pPr>
            <a:r>
              <a:rPr lang="en-US" dirty="0" smtClean="0"/>
              <a:t>5 or 6</a:t>
            </a:r>
          </a:p>
          <a:p>
            <a:pPr marL="571500" indent="-457200">
              <a:buFont typeface="+mj-lt"/>
              <a:buAutoNum type="alphaLcParenR"/>
            </a:pPr>
            <a:r>
              <a:rPr lang="en-US" dirty="0" smtClean="0"/>
              <a:t>7 to 9</a:t>
            </a:r>
          </a:p>
          <a:p>
            <a:pPr marL="571500" indent="-457200">
              <a:buFont typeface="+mj-lt"/>
              <a:buAutoNum type="alphaLcParenR"/>
            </a:pPr>
            <a:r>
              <a:rPr lang="en-US" dirty="0" smtClean="0"/>
              <a:t>10 or more</a:t>
            </a:r>
          </a:p>
          <a:p>
            <a:pPr marL="571500" indent="-457200">
              <a:buFont typeface="+mj-lt"/>
              <a:buAutoNum type="alphaLcParenR"/>
            </a:pPr>
            <a:endParaRPr lang="en-US" dirty="0"/>
          </a:p>
          <a:p>
            <a:pPr marL="114300" indent="0" algn="ctr">
              <a:buNone/>
            </a:pPr>
            <a:r>
              <a:rPr lang="en-US" dirty="0"/>
              <a:t>[Press </a:t>
            </a:r>
            <a:r>
              <a:rPr lang="en-US" u="sng" dirty="0"/>
              <a:t>e</a:t>
            </a:r>
            <a:r>
              <a:rPr lang="en-US" u="sng" dirty="0" smtClean="0"/>
              <a:t>nter</a:t>
            </a:r>
            <a:r>
              <a:rPr lang="en-US" dirty="0" smtClean="0"/>
              <a:t> </a:t>
            </a:r>
            <a:r>
              <a:rPr lang="en-US" dirty="0"/>
              <a:t>when ready to proceed]</a:t>
            </a:r>
          </a:p>
          <a:p>
            <a:pPr marL="114300" indent="0" algn="ctr">
              <a:buNone/>
            </a:pPr>
            <a:endParaRPr lang="en-US" dirty="0" smtClean="0"/>
          </a:p>
        </p:txBody>
      </p:sp>
    </p:spTree>
    <p:extLst>
      <p:ext uri="{BB962C8B-B14F-4D97-AF65-F5344CB8AC3E}">
        <p14:creationId xmlns:p14="http://schemas.microsoft.com/office/powerpoint/2010/main" val="2135332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a:t>
            </a:r>
            <a:endParaRPr lang="en-US" dirty="0"/>
          </a:p>
        </p:txBody>
      </p:sp>
      <p:sp>
        <p:nvSpPr>
          <p:cNvPr id="3" name="Content Placeholder 2"/>
          <p:cNvSpPr>
            <a:spLocks noGrp="1"/>
          </p:cNvSpPr>
          <p:nvPr>
            <p:ph idx="1"/>
          </p:nvPr>
        </p:nvSpPr>
        <p:spPr/>
        <p:txBody>
          <a:bodyPr/>
          <a:lstStyle/>
          <a:p>
            <a:pPr marL="114300" indent="0">
              <a:buNone/>
            </a:pPr>
            <a:r>
              <a:rPr lang="en-US" dirty="0" smtClean="0"/>
              <a:t>How often do you have six or more drinks on one occasion?</a:t>
            </a:r>
          </a:p>
          <a:p>
            <a:pPr marL="571500" indent="-457200">
              <a:buFont typeface="+mj-lt"/>
              <a:buAutoNum type="alphaLcParenR"/>
            </a:pPr>
            <a:r>
              <a:rPr lang="en-US" dirty="0" smtClean="0"/>
              <a:t>Never</a:t>
            </a:r>
          </a:p>
          <a:p>
            <a:pPr marL="571500" indent="-457200">
              <a:buFont typeface="+mj-lt"/>
              <a:buAutoNum type="alphaLcParenR"/>
            </a:pPr>
            <a:r>
              <a:rPr lang="en-US" dirty="0" smtClean="0"/>
              <a:t>Less than monthly</a:t>
            </a:r>
          </a:p>
          <a:p>
            <a:pPr marL="571500" indent="-457200">
              <a:buFont typeface="+mj-lt"/>
              <a:buAutoNum type="alphaLcParenR"/>
            </a:pPr>
            <a:r>
              <a:rPr lang="en-US" dirty="0" smtClean="0"/>
              <a:t>Monthly</a:t>
            </a:r>
          </a:p>
          <a:p>
            <a:pPr marL="571500" indent="-457200">
              <a:buFont typeface="+mj-lt"/>
              <a:buAutoNum type="alphaLcParenR"/>
            </a:pPr>
            <a:r>
              <a:rPr lang="en-US" dirty="0" smtClean="0"/>
              <a:t>2-3 times per week</a:t>
            </a:r>
          </a:p>
          <a:p>
            <a:pPr marL="571500" indent="-457200">
              <a:buFont typeface="+mj-lt"/>
              <a:buAutoNum type="alphaLcParenR"/>
            </a:pPr>
            <a:r>
              <a:rPr lang="en-US" dirty="0" smtClean="0"/>
              <a:t>4 or more times a week</a:t>
            </a:r>
          </a:p>
          <a:p>
            <a:pPr marL="571500" indent="-457200">
              <a:buFont typeface="+mj-lt"/>
              <a:buAutoNum type="alphaLcParenR"/>
            </a:pPr>
            <a:endParaRPr lang="en-US" dirty="0"/>
          </a:p>
          <a:p>
            <a:pPr marL="114300" indent="0" algn="ctr">
              <a:buNone/>
            </a:pPr>
            <a:r>
              <a:rPr lang="en-US" dirty="0"/>
              <a:t>[Press </a:t>
            </a:r>
            <a:r>
              <a:rPr lang="en-US" u="sng" dirty="0"/>
              <a:t>e</a:t>
            </a:r>
            <a:r>
              <a:rPr lang="en-US" u="sng" dirty="0" smtClean="0"/>
              <a:t>nter</a:t>
            </a:r>
            <a:r>
              <a:rPr lang="en-US" dirty="0" smtClean="0"/>
              <a:t> </a:t>
            </a:r>
            <a:r>
              <a:rPr lang="en-US" dirty="0"/>
              <a:t>when ready to proceed</a:t>
            </a:r>
            <a:r>
              <a:rPr lang="en-US" dirty="0" smtClean="0"/>
              <a:t>]</a:t>
            </a:r>
          </a:p>
          <a:p>
            <a:pPr marL="114300" indent="0">
              <a:buNone/>
            </a:pPr>
            <a:endParaRPr lang="en-US" dirty="0"/>
          </a:p>
        </p:txBody>
      </p:sp>
    </p:spTree>
    <p:extLst>
      <p:ext uri="{BB962C8B-B14F-4D97-AF65-F5344CB8AC3E}">
        <p14:creationId xmlns:p14="http://schemas.microsoft.com/office/powerpoint/2010/main" val="9348162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3024</TotalTime>
  <Words>2796</Words>
  <Application>Microsoft Macintosh PowerPoint</Application>
  <PresentationFormat>On-screen Show (4:3)</PresentationFormat>
  <Paragraphs>311</Paragraphs>
  <Slides>28</Slides>
  <Notes>20</Notes>
  <HiddenSlides>0</HiddenSlides>
  <MMClips>18</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Adjacency</vt:lpstr>
      <vt:lpstr>ARE YOU @ RISK?</vt:lpstr>
      <vt:lpstr>Learning Objectives</vt:lpstr>
      <vt:lpstr>Assessment Questions</vt:lpstr>
      <vt:lpstr>Drinking in College</vt:lpstr>
      <vt:lpstr>Question 1</vt:lpstr>
      <vt:lpstr>Reported Use VS. Perceived Use </vt:lpstr>
      <vt:lpstr>1 “Drink” </vt:lpstr>
      <vt:lpstr>Question 2</vt:lpstr>
      <vt:lpstr>Question 3</vt:lpstr>
      <vt:lpstr>Low-Risk Drinking Limits</vt:lpstr>
      <vt:lpstr>Binge Drinking</vt:lpstr>
      <vt:lpstr>Question 4</vt:lpstr>
      <vt:lpstr>Signs &amp; Symptoms of Misuse</vt:lpstr>
      <vt:lpstr>Question 5</vt:lpstr>
      <vt:lpstr>Question 6</vt:lpstr>
      <vt:lpstr>The Morning Drinker</vt:lpstr>
      <vt:lpstr>Question 7</vt:lpstr>
      <vt:lpstr>Question 8</vt:lpstr>
      <vt:lpstr>Question 9</vt:lpstr>
      <vt:lpstr>Drinking Consequences of CSU Stanislaus Students </vt:lpstr>
      <vt:lpstr>Question 10</vt:lpstr>
      <vt:lpstr>PowerPoint Presentation</vt:lpstr>
      <vt:lpstr>PowerPoint Presentation</vt:lpstr>
      <vt:lpstr>Assessment Scoring</vt:lpstr>
      <vt:lpstr>What does your score mean?</vt:lpstr>
      <vt:lpstr>Resources </vt:lpstr>
      <vt:lpstr>References</vt:lpstr>
      <vt:lpstr>Workshop Complete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CSU Stanislaus Students Should Know about Alcohol</dc:title>
  <dc:creator>Megan Christianson</dc:creator>
  <cp:lastModifiedBy>Alissa Aragon</cp:lastModifiedBy>
  <cp:revision>152</cp:revision>
  <cp:lastPrinted>2014-09-23T16:29:19Z</cp:lastPrinted>
  <dcterms:created xsi:type="dcterms:W3CDTF">2012-11-28T18:04:40Z</dcterms:created>
  <dcterms:modified xsi:type="dcterms:W3CDTF">2015-02-18T17:40:54Z</dcterms:modified>
</cp:coreProperties>
</file>