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4556" r:id="rId1"/>
  </p:sldMasterIdLst>
  <p:notesMasterIdLst>
    <p:notesMasterId r:id="rId16"/>
  </p:notesMasterIdLst>
  <p:handoutMasterIdLst>
    <p:handoutMasterId r:id="rId17"/>
  </p:handoutMasterIdLst>
  <p:sldIdLst>
    <p:sldId id="256" r:id="rId2"/>
    <p:sldId id="270" r:id="rId3"/>
    <p:sldId id="258" r:id="rId4"/>
    <p:sldId id="271" r:id="rId5"/>
    <p:sldId id="273" r:id="rId6"/>
    <p:sldId id="263" r:id="rId7"/>
    <p:sldId id="264" r:id="rId8"/>
    <p:sldId id="266" r:id="rId9"/>
    <p:sldId id="259" r:id="rId10"/>
    <p:sldId id="260" r:id="rId11"/>
    <p:sldId id="261" r:id="rId12"/>
    <p:sldId id="262" r:id="rId13"/>
    <p:sldId id="269" r:id="rId14"/>
    <p:sldId id="26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9983" autoAdjust="0"/>
    <p:restoredTop sz="94660" autoAdjust="0"/>
  </p:normalViewPr>
  <p:slideViewPr>
    <p:cSldViewPr snapToGrid="0">
      <p:cViewPr>
        <p:scale>
          <a:sx n="84" d="100"/>
          <a:sy n="84" d="100"/>
        </p:scale>
        <p:origin x="-2298" y="-996"/>
      </p:cViewPr>
      <p:guideLst>
        <p:guide orient="horz" pos="2160"/>
        <p:guide pos="2880"/>
      </p:guideLst>
    </p:cSldViewPr>
  </p:slideViewPr>
  <p:outlineViewPr>
    <p:cViewPr>
      <p:scale>
        <a:sx n="33" d="100"/>
        <a:sy n="33" d="100"/>
      </p:scale>
      <p:origin x="0" y="3444"/>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6" d="100"/>
          <a:sy n="66" d="100"/>
        </p:scale>
        <p:origin x="-2040"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D89B24-3E5F-4705-A606-E44E7BA94348}" type="datetimeFigureOut">
              <a:rPr lang="en-US" smtClean="0"/>
              <a:pPr/>
              <a:t>9/25/2014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9322A8-160B-4874-BA23-0193F1662BE3}" type="slidenum">
              <a:rPr lang="en-US" smtClean="0"/>
              <a:pPr/>
              <a:t>‹#›</a:t>
            </a:fld>
            <a:endParaRPr lang="en-US"/>
          </a:p>
        </p:txBody>
      </p:sp>
    </p:spTree>
    <p:extLst>
      <p:ext uri="{BB962C8B-B14F-4D97-AF65-F5344CB8AC3E}">
        <p14:creationId xmlns:p14="http://schemas.microsoft.com/office/powerpoint/2010/main" val="31971534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AFC61E-13DB-4095-A2AA-1D67BA08C76C}" type="datetimeFigureOut">
              <a:rPr lang="en-US" smtClean="0"/>
              <a:t>9/25/2014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9DA1A9-6C73-4ED2-9C58-13B830C8C795}" type="slidenum">
              <a:rPr lang="en-US" smtClean="0"/>
              <a:t>‹#›</a:t>
            </a:fld>
            <a:endParaRPr lang="en-US"/>
          </a:p>
        </p:txBody>
      </p:sp>
    </p:spTree>
    <p:extLst>
      <p:ext uri="{BB962C8B-B14F-4D97-AF65-F5344CB8AC3E}">
        <p14:creationId xmlns:p14="http://schemas.microsoft.com/office/powerpoint/2010/main" val="2329103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56BAAF2-F267-465D-A454-EA4BB1AAE50C}" type="datetime1">
              <a:rPr lang="en-US" smtClean="0"/>
              <a:t>9/25/2014</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Prepared by ORSP Fall 2014</a:t>
            </a:r>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0964D4-9AEF-456E-82B9-4FB8BFE6F180}" type="datetime1">
              <a:rPr lang="en-US" smtClean="0"/>
              <a:t>9/25/2014</a:t>
            </a:fld>
            <a:endParaRPr lang="en-US" dirty="0"/>
          </a:p>
        </p:txBody>
      </p:sp>
      <p:sp>
        <p:nvSpPr>
          <p:cNvPr id="5" name="Footer Placeholder 4"/>
          <p:cNvSpPr>
            <a:spLocks noGrp="1"/>
          </p:cNvSpPr>
          <p:nvPr>
            <p:ph type="ftr" sz="quarter" idx="11"/>
          </p:nvPr>
        </p:nvSpPr>
        <p:spPr/>
        <p:txBody>
          <a:bodyPr/>
          <a:lstStyle/>
          <a:p>
            <a:r>
              <a:rPr lang="en-US" smtClean="0"/>
              <a:t>Prepared by ORSP Fall 2014</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996EAA4-BE5E-4A96-9C64-9B0F73518B06}" type="datetime1">
              <a:rPr lang="en-US" smtClean="0"/>
              <a:t>9/25/2014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r>
              <a:rPr lang="en-US" smtClean="0"/>
              <a:t>Prepared by ORSP Fall 2014</a:t>
            </a:r>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B15827C-6CF6-43DD-8099-AC9652BD5BAF}" type="datetime1">
              <a:rPr lang="en-US" smtClean="0"/>
              <a:t>9/25/2014</a:t>
            </a:fld>
            <a:endParaRPr lang="en-US" dirty="0"/>
          </a:p>
        </p:txBody>
      </p:sp>
      <p:sp>
        <p:nvSpPr>
          <p:cNvPr id="5" name="Footer Placeholder 4"/>
          <p:cNvSpPr>
            <a:spLocks noGrp="1"/>
          </p:cNvSpPr>
          <p:nvPr>
            <p:ph type="ftr" sz="quarter" idx="11"/>
          </p:nvPr>
        </p:nvSpPr>
        <p:spPr/>
        <p:txBody>
          <a:bodyPr/>
          <a:lstStyle/>
          <a:p>
            <a:r>
              <a:rPr lang="en-US" smtClean="0"/>
              <a:t>Prepared by ORSP Fall 2014</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5F7C888-B0DF-46F7-BAF9-9B3E7A9E39CA}" type="datetime1">
              <a:rPr lang="en-US" smtClean="0"/>
              <a:t>9/25/2014</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57F1E4F-1CFF-5643-939E-217C01CDF565}" type="slidenum">
              <a:rPr lang="en-US" smtClean="0"/>
              <a:pPr/>
              <a:t>‹#›</a:t>
            </a:fld>
            <a:endParaRPr lang="en-US" dirty="0"/>
          </a:p>
        </p:txBody>
      </p:sp>
      <p:sp>
        <p:nvSpPr>
          <p:cNvPr id="14" name="Footer Placeholder 13"/>
          <p:cNvSpPr>
            <a:spLocks noGrp="1"/>
          </p:cNvSpPr>
          <p:nvPr>
            <p:ph type="ftr" sz="quarter" idx="12"/>
          </p:nvPr>
        </p:nvSpPr>
        <p:spPr/>
        <p:txBody>
          <a:bodyPr/>
          <a:lstStyle/>
          <a:p>
            <a:r>
              <a:rPr lang="en-US" smtClean="0"/>
              <a:t>Prepared by ORSP Fall 2014</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895CDAA-431A-4DC6-84CD-97F3AE506750}" type="datetime1">
              <a:rPr lang="en-US" smtClean="0"/>
              <a:t>9/25/2014</a:t>
            </a:fld>
            <a:endParaRPr lang="en-US" dirty="0"/>
          </a:p>
        </p:txBody>
      </p:sp>
      <p:sp>
        <p:nvSpPr>
          <p:cNvPr id="10" name="Slide Number Placeholder 9"/>
          <p:cNvSpPr>
            <a:spLocks noGrp="1"/>
          </p:cNvSpPr>
          <p:nvPr>
            <p:ph type="sldNum" sz="quarter" idx="16"/>
          </p:nvPr>
        </p:nvSpPr>
        <p:spPr/>
        <p:txBody>
          <a:bodyPr rtlCol="0"/>
          <a:lstStyle/>
          <a:p>
            <a:fld id="{D57F1E4F-1CFF-5643-939E-217C01CDF565}" type="slidenum">
              <a:rPr lang="en-US" smtClean="0"/>
              <a:pPr/>
              <a:t>‹#›</a:t>
            </a:fld>
            <a:endParaRPr lang="en-US" dirty="0"/>
          </a:p>
        </p:txBody>
      </p:sp>
      <p:sp>
        <p:nvSpPr>
          <p:cNvPr id="12" name="Footer Placeholder 11"/>
          <p:cNvSpPr>
            <a:spLocks noGrp="1"/>
          </p:cNvSpPr>
          <p:nvPr>
            <p:ph type="ftr" sz="quarter" idx="17"/>
          </p:nvPr>
        </p:nvSpPr>
        <p:spPr/>
        <p:txBody>
          <a:bodyPr rtlCol="0"/>
          <a:lstStyle/>
          <a:p>
            <a:r>
              <a:rPr lang="en-US" smtClean="0"/>
              <a:t>Prepared by ORSP Fall 2014</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F5CAF67-D9B9-47C9-BC62-0BE5F332C32A}" type="datetime1">
              <a:rPr lang="en-US" smtClean="0"/>
              <a:t>9/25/2014</a:t>
            </a:fld>
            <a:endParaRPr lang="en-US" dirty="0"/>
          </a:p>
        </p:txBody>
      </p:sp>
      <p:sp>
        <p:nvSpPr>
          <p:cNvPr id="12" name="Slide Number Placeholder 11"/>
          <p:cNvSpPr>
            <a:spLocks noGrp="1"/>
          </p:cNvSpPr>
          <p:nvPr>
            <p:ph type="sldNum" sz="quarter" idx="16"/>
          </p:nvPr>
        </p:nvSpPr>
        <p:spPr/>
        <p:txBody>
          <a:bodyPr rtlCol="0"/>
          <a:lstStyle/>
          <a:p>
            <a:fld id="{D57F1E4F-1CFF-5643-939E-217C01CDF565}" type="slidenum">
              <a:rPr lang="en-US" smtClean="0"/>
              <a:pPr/>
              <a:t>‹#›</a:t>
            </a:fld>
            <a:endParaRPr lang="en-US" dirty="0"/>
          </a:p>
        </p:txBody>
      </p:sp>
      <p:sp>
        <p:nvSpPr>
          <p:cNvPr id="14" name="Footer Placeholder 13"/>
          <p:cNvSpPr>
            <a:spLocks noGrp="1"/>
          </p:cNvSpPr>
          <p:nvPr>
            <p:ph type="ftr" sz="quarter" idx="17"/>
          </p:nvPr>
        </p:nvSpPr>
        <p:spPr/>
        <p:txBody>
          <a:bodyPr rtlCol="0"/>
          <a:lstStyle/>
          <a:p>
            <a:r>
              <a:rPr lang="en-US" smtClean="0"/>
              <a:t>Prepared by ORSP Fall 2014</a:t>
            </a: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BBF28B3-F27B-47E5-9501-289F1E830D54}" type="datetime1">
              <a:rPr lang="en-US" smtClean="0"/>
              <a:t>9/25/2014</a:t>
            </a:fld>
            <a:endParaRPr lang="en-US" dirty="0"/>
          </a:p>
        </p:txBody>
      </p:sp>
      <p:sp>
        <p:nvSpPr>
          <p:cNvPr id="4" name="Footer Placeholder 3"/>
          <p:cNvSpPr>
            <a:spLocks noGrp="1"/>
          </p:cNvSpPr>
          <p:nvPr>
            <p:ph type="ftr" sz="quarter" idx="11"/>
          </p:nvPr>
        </p:nvSpPr>
        <p:spPr/>
        <p:txBody>
          <a:bodyPr/>
          <a:lstStyle/>
          <a:p>
            <a:r>
              <a:rPr lang="en-US" smtClean="0"/>
              <a:t>Prepared by ORSP Fall 2014</a:t>
            </a: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656DEC-0E08-4E61-B73A-2898C5F7242B}" type="datetime1">
              <a:rPr lang="en-US" smtClean="0"/>
              <a:t>9/25/2014</a:t>
            </a:fld>
            <a:endParaRPr lang="en-US" dirty="0"/>
          </a:p>
        </p:txBody>
      </p:sp>
      <p:sp>
        <p:nvSpPr>
          <p:cNvPr id="3" name="Footer Placeholder 2"/>
          <p:cNvSpPr>
            <a:spLocks noGrp="1"/>
          </p:cNvSpPr>
          <p:nvPr>
            <p:ph type="ftr" sz="quarter" idx="11"/>
          </p:nvPr>
        </p:nvSpPr>
        <p:spPr/>
        <p:txBody>
          <a:bodyPr/>
          <a:lstStyle/>
          <a:p>
            <a:r>
              <a:rPr lang="en-US" smtClean="0"/>
              <a:t>Prepared by ORSP Fall 2014</a:t>
            </a: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F09676A-BD08-4CD9-8A25-E94155045C29}" type="datetime1">
              <a:rPr lang="en-US" smtClean="0"/>
              <a:t>9/25/2014</a:t>
            </a:fld>
            <a:endParaRPr lang="en-US" dirty="0"/>
          </a:p>
        </p:txBody>
      </p:sp>
      <p:sp>
        <p:nvSpPr>
          <p:cNvPr id="6" name="Footer Placeholder 5"/>
          <p:cNvSpPr>
            <a:spLocks noGrp="1"/>
          </p:cNvSpPr>
          <p:nvPr>
            <p:ph type="ftr" sz="quarter" idx="11"/>
          </p:nvPr>
        </p:nvSpPr>
        <p:spPr/>
        <p:txBody>
          <a:bodyPr/>
          <a:lstStyle/>
          <a:p>
            <a:r>
              <a:rPr lang="en-US" smtClean="0"/>
              <a:t>Prepared by ORSP Fall 2014</a:t>
            </a:r>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3F02181-C5B3-4CB9-9E7B-7B95CED515FD}" type="datetime1">
              <a:rPr lang="en-US" smtClean="0"/>
              <a:t>9/25/2014</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57F1E4F-1CFF-5643-939E-217C01CDF565}"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Prepared by ORSP Fall 2014</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1203DA6-A4FB-4F9B-9284-0518B162032A}" type="datetime1">
              <a:rPr lang="en-US" smtClean="0"/>
              <a:t>9/25/2014</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Prepared by ORSP Fall 2014</a:t>
            </a:r>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557" r:id="rId1"/>
    <p:sldLayoutId id="2147484558" r:id="rId2"/>
    <p:sldLayoutId id="2147484559" r:id="rId3"/>
    <p:sldLayoutId id="2147484560" r:id="rId4"/>
    <p:sldLayoutId id="2147484561" r:id="rId5"/>
    <p:sldLayoutId id="2147484562" r:id="rId6"/>
    <p:sldLayoutId id="2147484563" r:id="rId7"/>
    <p:sldLayoutId id="2147484564" r:id="rId8"/>
    <p:sldLayoutId id="2147484565" r:id="rId9"/>
    <p:sldLayoutId id="2147484566" r:id="rId10"/>
    <p:sldLayoutId id="2147484567" r:id="rId11"/>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2" y="990599"/>
            <a:ext cx="7989752" cy="1639245"/>
          </a:xfrm>
        </p:spPr>
        <p:txBody>
          <a:bodyPr>
            <a:noAutofit/>
          </a:bodyPr>
          <a:lstStyle/>
          <a:p>
            <a:r>
              <a:rPr lang="en-US" sz="6000" dirty="0" smtClean="0">
                <a:latin typeface="+mn-lt"/>
              </a:rPr>
              <a:t>Navigating </a:t>
            </a:r>
            <a:r>
              <a:rPr lang="en-US" sz="5400" dirty="0" smtClean="0">
                <a:latin typeface="+mn-lt"/>
              </a:rPr>
              <a:t>the</a:t>
            </a:r>
            <a:r>
              <a:rPr lang="en-US" sz="6000" dirty="0" smtClean="0">
                <a:latin typeface="+mn-lt"/>
              </a:rPr>
              <a:t> </a:t>
            </a:r>
            <a:br>
              <a:rPr lang="en-US" sz="6000" dirty="0" smtClean="0">
                <a:latin typeface="+mn-lt"/>
              </a:rPr>
            </a:br>
            <a:r>
              <a:rPr lang="en-US" sz="6000" dirty="0" smtClean="0">
                <a:latin typeface="+mn-lt"/>
              </a:rPr>
              <a:t>IRB Process</a:t>
            </a:r>
            <a:endParaRPr lang="en-US" sz="6000" dirty="0">
              <a:latin typeface="+mn-lt"/>
            </a:endParaRPr>
          </a:p>
        </p:txBody>
      </p:sp>
      <p:sp>
        <p:nvSpPr>
          <p:cNvPr id="3" name="Subtitle 2"/>
          <p:cNvSpPr>
            <a:spLocks noGrp="1"/>
          </p:cNvSpPr>
          <p:nvPr>
            <p:ph type="subTitle" idx="1"/>
          </p:nvPr>
        </p:nvSpPr>
        <p:spPr>
          <a:xfrm>
            <a:off x="564444" y="2644959"/>
            <a:ext cx="8006500" cy="956197"/>
          </a:xfrm>
        </p:spPr>
        <p:txBody>
          <a:bodyPr>
            <a:normAutofit fontScale="92500" lnSpcReduction="10000"/>
          </a:bodyPr>
          <a:lstStyle/>
          <a:p>
            <a:r>
              <a:rPr lang="en-US" sz="2800" dirty="0" smtClean="0"/>
              <a:t>University Institutional Review Board </a:t>
            </a:r>
          </a:p>
          <a:p>
            <a:r>
              <a:rPr lang="en-US" sz="2800" dirty="0" smtClean="0"/>
              <a:t>California State </a:t>
            </a:r>
            <a:r>
              <a:rPr lang="en-US" sz="2800" dirty="0"/>
              <a:t>U</a:t>
            </a:r>
            <a:r>
              <a:rPr lang="en-US" sz="2800" dirty="0" smtClean="0"/>
              <a:t>niversity, </a:t>
            </a:r>
            <a:r>
              <a:rPr lang="en-US" sz="2800" dirty="0"/>
              <a:t>S</a:t>
            </a:r>
            <a:r>
              <a:rPr lang="en-US" sz="2800" dirty="0" smtClean="0"/>
              <a:t>tanislaus</a:t>
            </a:r>
            <a:endParaRPr lang="en-US" sz="2800" dirty="0"/>
          </a:p>
        </p:txBody>
      </p:sp>
    </p:spTree>
    <p:extLst>
      <p:ext uri="{BB962C8B-B14F-4D97-AF65-F5344CB8AC3E}">
        <p14:creationId xmlns:p14="http://schemas.microsoft.com/office/powerpoint/2010/main" val="1488124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t>Exempt Review</a:t>
            </a:r>
            <a:endParaRPr lang="en-US" sz="6000" dirty="0"/>
          </a:p>
        </p:txBody>
      </p:sp>
      <p:sp>
        <p:nvSpPr>
          <p:cNvPr id="3" name="Content Placeholder 2"/>
          <p:cNvSpPr>
            <a:spLocks noGrp="1"/>
          </p:cNvSpPr>
          <p:nvPr>
            <p:ph sz="quarter" idx="1"/>
          </p:nvPr>
        </p:nvSpPr>
        <p:spPr>
          <a:xfrm>
            <a:off x="146755" y="1512711"/>
            <a:ext cx="8861777" cy="5204178"/>
          </a:xfrm>
        </p:spPr>
        <p:txBody>
          <a:bodyPr>
            <a:normAutofit/>
          </a:bodyPr>
          <a:lstStyle/>
          <a:p>
            <a:pPr>
              <a:buFont typeface="Wingdings" panose="05000000000000000000" pitchFamily="2" charset="2"/>
              <a:buChar char="§"/>
            </a:pPr>
            <a:r>
              <a:rPr lang="en-US" sz="2800" dirty="0" smtClean="0"/>
              <a:t>Low or no known risk to participants</a:t>
            </a:r>
          </a:p>
          <a:p>
            <a:pPr>
              <a:buFont typeface="Wingdings" panose="05000000000000000000" pitchFamily="2" charset="2"/>
              <a:buChar char="§"/>
            </a:pPr>
            <a:r>
              <a:rPr lang="en-US" sz="2800" dirty="0" smtClean="0"/>
              <a:t>Normal educational practices, standard surveys, interviews, observations of public behavior</a:t>
            </a:r>
          </a:p>
          <a:p>
            <a:pPr>
              <a:buFont typeface="Wingdings" panose="05000000000000000000" pitchFamily="2" charset="2"/>
              <a:buChar char="§"/>
            </a:pPr>
            <a:r>
              <a:rPr lang="en-US" sz="2800" dirty="0" smtClean="0"/>
              <a:t>Collection or study of existing data, documents, or records where the subject cannot be identified</a:t>
            </a:r>
          </a:p>
          <a:p>
            <a:pPr>
              <a:buFont typeface="Wingdings" panose="05000000000000000000" pitchFamily="2" charset="2"/>
              <a:buChar char="§"/>
            </a:pPr>
            <a:r>
              <a:rPr lang="en-US" sz="2800" dirty="0" smtClean="0"/>
              <a:t>The research does not need further review beyond the initial UIRB board member’s review. </a:t>
            </a:r>
          </a:p>
          <a:p>
            <a:pPr lvl="1">
              <a:buFont typeface="Wingdings" panose="05000000000000000000" pitchFamily="2" charset="2"/>
              <a:buChar char="§"/>
            </a:pPr>
            <a:r>
              <a:rPr lang="en-US" sz="2500" i="1" dirty="0" smtClean="0">
                <a:solidFill>
                  <a:schemeClr val="accent2">
                    <a:lumMod val="75000"/>
                  </a:schemeClr>
                </a:solidFill>
              </a:rPr>
              <a:t>This is not to be confused with the research being exempt from any review at all.</a:t>
            </a:r>
            <a:endParaRPr lang="en-US" sz="2500" dirty="0">
              <a:solidFill>
                <a:schemeClr val="accent2">
                  <a:lumMod val="75000"/>
                </a:schemeClr>
              </a:solidFill>
            </a:endParaRPr>
          </a:p>
        </p:txBody>
      </p:sp>
      <p:sp>
        <p:nvSpPr>
          <p:cNvPr id="4" name="Slide Number Placeholder 3"/>
          <p:cNvSpPr>
            <a:spLocks noGrp="1"/>
          </p:cNvSpPr>
          <p:nvPr>
            <p:ph type="sldNum" sz="quarter" idx="12"/>
          </p:nvPr>
        </p:nvSpPr>
        <p:spPr/>
        <p:txBody>
          <a:bodyPr>
            <a:normAutofit fontScale="85000" lnSpcReduction="20000"/>
          </a:bodyPr>
          <a:lstStyle/>
          <a:p>
            <a:fld id="{D57F1E4F-1CFF-5643-939E-217C01CDF565}" type="slidenum">
              <a:rPr lang="en-US" smtClean="0"/>
              <a:pPr/>
              <a:t>10</a:t>
            </a:fld>
            <a:endParaRPr lang="en-US" dirty="0"/>
          </a:p>
        </p:txBody>
      </p:sp>
      <p:sp>
        <p:nvSpPr>
          <p:cNvPr id="5" name="Footer Placeholder 4"/>
          <p:cNvSpPr>
            <a:spLocks noGrp="1"/>
          </p:cNvSpPr>
          <p:nvPr>
            <p:ph type="ftr" sz="quarter" idx="11"/>
          </p:nvPr>
        </p:nvSpPr>
        <p:spPr/>
        <p:txBody>
          <a:bodyPr/>
          <a:lstStyle/>
          <a:p>
            <a:r>
              <a:rPr lang="en-US" smtClean="0"/>
              <a:t>Prepared by ORSP Fall 2014</a:t>
            </a:r>
            <a:endParaRPr lang="en-US" dirty="0"/>
          </a:p>
        </p:txBody>
      </p:sp>
    </p:spTree>
    <p:extLst>
      <p:ext uri="{BB962C8B-B14F-4D97-AF65-F5344CB8AC3E}">
        <p14:creationId xmlns:p14="http://schemas.microsoft.com/office/powerpoint/2010/main" val="411136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t>Expedited</a:t>
            </a:r>
            <a:endParaRPr lang="en-US" sz="6000" dirty="0"/>
          </a:p>
        </p:txBody>
      </p:sp>
      <p:sp>
        <p:nvSpPr>
          <p:cNvPr id="3" name="Content Placeholder 2"/>
          <p:cNvSpPr>
            <a:spLocks noGrp="1"/>
          </p:cNvSpPr>
          <p:nvPr>
            <p:ph sz="quarter" idx="1"/>
          </p:nvPr>
        </p:nvSpPr>
        <p:spPr>
          <a:xfrm>
            <a:off x="135468" y="1512711"/>
            <a:ext cx="8873066" cy="5204178"/>
          </a:xfrm>
        </p:spPr>
        <p:txBody>
          <a:bodyPr>
            <a:normAutofit/>
          </a:bodyPr>
          <a:lstStyle/>
          <a:p>
            <a:pPr>
              <a:buFont typeface="Wingdings" panose="05000000000000000000" pitchFamily="2" charset="2"/>
              <a:buChar char="§"/>
            </a:pPr>
            <a:r>
              <a:rPr lang="en-US" sz="2800" dirty="0" smtClean="0"/>
              <a:t>Minimal risk to the subject(s)</a:t>
            </a:r>
          </a:p>
          <a:p>
            <a:pPr>
              <a:buFont typeface="Wingdings" panose="05000000000000000000" pitchFamily="2" charset="2"/>
              <a:buChar char="§"/>
            </a:pPr>
            <a:r>
              <a:rPr lang="en-US" sz="2800" dirty="0" smtClean="0"/>
              <a:t>Standard non-invasive physical recording, use of existing documents or records where the subject can be identified, standard laboratory procedures</a:t>
            </a:r>
          </a:p>
          <a:p>
            <a:pPr>
              <a:buFont typeface="Wingdings" panose="05000000000000000000" pitchFamily="2" charset="2"/>
              <a:buChar char="§"/>
            </a:pPr>
            <a:r>
              <a:rPr lang="en-US" sz="2800" dirty="0" smtClean="0"/>
              <a:t>Certain projects disqualified from Exempt Review conditions </a:t>
            </a:r>
          </a:p>
          <a:p>
            <a:pPr>
              <a:buFont typeface="Wingdings" panose="05000000000000000000" pitchFamily="2" charset="2"/>
              <a:buChar char="§"/>
            </a:pPr>
            <a:r>
              <a:rPr lang="en-US" sz="2800" dirty="0" smtClean="0"/>
              <a:t>Reviewed by one member of IRB</a:t>
            </a:r>
            <a:endParaRPr lang="en-US" sz="2800" dirty="0"/>
          </a:p>
        </p:txBody>
      </p:sp>
      <p:sp>
        <p:nvSpPr>
          <p:cNvPr id="4" name="Slide Number Placeholder 3"/>
          <p:cNvSpPr>
            <a:spLocks noGrp="1"/>
          </p:cNvSpPr>
          <p:nvPr>
            <p:ph type="sldNum" sz="quarter" idx="12"/>
          </p:nvPr>
        </p:nvSpPr>
        <p:spPr/>
        <p:txBody>
          <a:bodyPr>
            <a:normAutofit fontScale="85000" lnSpcReduction="20000"/>
          </a:bodyPr>
          <a:lstStyle/>
          <a:p>
            <a:fld id="{D57F1E4F-1CFF-5643-939E-217C01CDF565}" type="slidenum">
              <a:rPr lang="en-US" smtClean="0"/>
              <a:pPr/>
              <a:t>11</a:t>
            </a:fld>
            <a:endParaRPr lang="en-US" dirty="0"/>
          </a:p>
        </p:txBody>
      </p:sp>
      <p:sp>
        <p:nvSpPr>
          <p:cNvPr id="5" name="Footer Placeholder 4"/>
          <p:cNvSpPr>
            <a:spLocks noGrp="1"/>
          </p:cNvSpPr>
          <p:nvPr>
            <p:ph type="ftr" sz="quarter" idx="11"/>
          </p:nvPr>
        </p:nvSpPr>
        <p:spPr/>
        <p:txBody>
          <a:bodyPr/>
          <a:lstStyle/>
          <a:p>
            <a:r>
              <a:rPr lang="en-US" smtClean="0"/>
              <a:t>Prepared by ORSP Fall 2014</a:t>
            </a:r>
            <a:endParaRPr lang="en-US" dirty="0"/>
          </a:p>
        </p:txBody>
      </p:sp>
    </p:spTree>
    <p:extLst>
      <p:ext uri="{BB962C8B-B14F-4D97-AF65-F5344CB8AC3E}">
        <p14:creationId xmlns:p14="http://schemas.microsoft.com/office/powerpoint/2010/main" val="59803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t>Full Board</a:t>
            </a:r>
            <a:endParaRPr lang="en-US" sz="6000" dirty="0"/>
          </a:p>
        </p:txBody>
      </p:sp>
      <p:sp>
        <p:nvSpPr>
          <p:cNvPr id="3" name="Content Placeholder 2"/>
          <p:cNvSpPr>
            <a:spLocks noGrp="1"/>
          </p:cNvSpPr>
          <p:nvPr>
            <p:ph sz="quarter" idx="1"/>
          </p:nvPr>
        </p:nvSpPr>
        <p:spPr>
          <a:xfrm>
            <a:off x="135467" y="1490133"/>
            <a:ext cx="8873066" cy="5226756"/>
          </a:xfrm>
        </p:spPr>
        <p:txBody>
          <a:bodyPr>
            <a:normAutofit/>
          </a:bodyPr>
          <a:lstStyle/>
          <a:p>
            <a:pPr>
              <a:buFont typeface="Wingdings" panose="05000000000000000000" pitchFamily="2" charset="2"/>
              <a:buChar char="§"/>
            </a:pPr>
            <a:r>
              <a:rPr lang="en-US" sz="2800" dirty="0" smtClean="0"/>
              <a:t>Requires entire IRB committee review</a:t>
            </a:r>
          </a:p>
          <a:p>
            <a:pPr lvl="1">
              <a:buFont typeface="Courier New" panose="02070309020205020404" pitchFamily="49" charset="0"/>
              <a:buChar char="o"/>
            </a:pPr>
            <a:r>
              <a:rPr lang="en-US" sz="2400" dirty="0" smtClean="0"/>
              <a:t>Any activity qualifying as human subjects research that does not meet the criteria for Exempt or Expedited Review</a:t>
            </a:r>
          </a:p>
          <a:p>
            <a:pPr lvl="1">
              <a:buFont typeface="Courier New" panose="02070309020205020404" pitchFamily="49" charset="0"/>
              <a:buChar char="o"/>
            </a:pPr>
            <a:r>
              <a:rPr lang="en-US" sz="2400" dirty="0" smtClean="0"/>
              <a:t>More than minimal risk to the subject(s)</a:t>
            </a:r>
            <a:endParaRPr lang="en-US" sz="2600" dirty="0" smtClean="0"/>
          </a:p>
          <a:p>
            <a:pPr>
              <a:buFont typeface="Wingdings" panose="05000000000000000000" pitchFamily="2" charset="2"/>
              <a:buChar char="§"/>
            </a:pPr>
            <a:r>
              <a:rPr lang="en-US" sz="2800" dirty="0" smtClean="0"/>
              <a:t>Vulnerable participants such as minors and/or persons at risk of psychological harm, including harm if confidentiality were violated or deception involved</a:t>
            </a:r>
            <a:endParaRPr lang="en-US" sz="2800" dirty="0"/>
          </a:p>
        </p:txBody>
      </p:sp>
      <p:sp>
        <p:nvSpPr>
          <p:cNvPr id="4" name="Slide Number Placeholder 3"/>
          <p:cNvSpPr>
            <a:spLocks noGrp="1"/>
          </p:cNvSpPr>
          <p:nvPr>
            <p:ph type="sldNum" sz="quarter" idx="12"/>
          </p:nvPr>
        </p:nvSpPr>
        <p:spPr/>
        <p:txBody>
          <a:bodyPr>
            <a:normAutofit fontScale="85000" lnSpcReduction="20000"/>
          </a:bodyPr>
          <a:lstStyle/>
          <a:p>
            <a:fld id="{D57F1E4F-1CFF-5643-939E-217C01CDF565}" type="slidenum">
              <a:rPr lang="en-US" smtClean="0"/>
              <a:pPr/>
              <a:t>12</a:t>
            </a:fld>
            <a:endParaRPr lang="en-US" dirty="0"/>
          </a:p>
        </p:txBody>
      </p:sp>
      <p:sp>
        <p:nvSpPr>
          <p:cNvPr id="5" name="Footer Placeholder 4"/>
          <p:cNvSpPr>
            <a:spLocks noGrp="1"/>
          </p:cNvSpPr>
          <p:nvPr>
            <p:ph type="ftr" sz="quarter" idx="11"/>
          </p:nvPr>
        </p:nvSpPr>
        <p:spPr/>
        <p:txBody>
          <a:bodyPr/>
          <a:lstStyle/>
          <a:p>
            <a:r>
              <a:rPr lang="en-US" smtClean="0"/>
              <a:t>Prepared by ORSP Fall 2014</a:t>
            </a:r>
            <a:endParaRPr lang="en-US" dirty="0"/>
          </a:p>
        </p:txBody>
      </p:sp>
    </p:spTree>
    <p:extLst>
      <p:ext uri="{BB962C8B-B14F-4D97-AF65-F5344CB8AC3E}">
        <p14:creationId xmlns:p14="http://schemas.microsoft.com/office/powerpoint/2010/main" val="517391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t>Research Subjects</a:t>
            </a:r>
            <a:endParaRPr lang="en-US" sz="6000" dirty="0"/>
          </a:p>
        </p:txBody>
      </p:sp>
      <p:sp>
        <p:nvSpPr>
          <p:cNvPr id="3" name="Content Placeholder 2"/>
          <p:cNvSpPr>
            <a:spLocks noGrp="1"/>
          </p:cNvSpPr>
          <p:nvPr>
            <p:ph sz="quarter" idx="1"/>
          </p:nvPr>
        </p:nvSpPr>
        <p:spPr>
          <a:xfrm>
            <a:off x="135467" y="1512711"/>
            <a:ext cx="8873066" cy="5192889"/>
          </a:xfrm>
        </p:spPr>
        <p:txBody>
          <a:bodyPr>
            <a:normAutofit/>
          </a:bodyPr>
          <a:lstStyle/>
          <a:p>
            <a:pPr>
              <a:buFont typeface="Wingdings" panose="05000000000000000000" pitchFamily="2" charset="2"/>
              <a:buChar char="§"/>
            </a:pPr>
            <a:r>
              <a:rPr lang="en-US" sz="2800" b="1" u="sng" dirty="0" smtClean="0"/>
              <a:t>Vulnerable Populations</a:t>
            </a:r>
            <a:r>
              <a:rPr lang="en-US" sz="2800" dirty="0" smtClean="0"/>
              <a:t> : children, pregnant women, ethnic minorities, prisoners, mentally disabled persons, economically or educationally disadvantaged persons, students in the classroom, or employees in their workplace</a:t>
            </a:r>
            <a:endParaRPr lang="en-US" sz="2800" u="sng" dirty="0" smtClean="0"/>
          </a:p>
        </p:txBody>
      </p:sp>
      <p:sp>
        <p:nvSpPr>
          <p:cNvPr id="4" name="Slide Number Placeholder 3"/>
          <p:cNvSpPr>
            <a:spLocks noGrp="1"/>
          </p:cNvSpPr>
          <p:nvPr>
            <p:ph type="sldNum" sz="quarter" idx="12"/>
          </p:nvPr>
        </p:nvSpPr>
        <p:spPr/>
        <p:txBody>
          <a:bodyPr>
            <a:normAutofit fontScale="85000" lnSpcReduction="20000"/>
          </a:bodyPr>
          <a:lstStyle/>
          <a:p>
            <a:fld id="{D57F1E4F-1CFF-5643-939E-217C01CDF565}" type="slidenum">
              <a:rPr lang="en-US" smtClean="0"/>
              <a:pPr/>
              <a:t>13</a:t>
            </a:fld>
            <a:endParaRPr lang="en-US" dirty="0"/>
          </a:p>
        </p:txBody>
      </p:sp>
      <p:sp>
        <p:nvSpPr>
          <p:cNvPr id="5" name="Footer Placeholder 4"/>
          <p:cNvSpPr>
            <a:spLocks noGrp="1"/>
          </p:cNvSpPr>
          <p:nvPr>
            <p:ph type="ftr" sz="quarter" idx="11"/>
          </p:nvPr>
        </p:nvSpPr>
        <p:spPr/>
        <p:txBody>
          <a:bodyPr/>
          <a:lstStyle/>
          <a:p>
            <a:r>
              <a:rPr lang="en-US" smtClean="0"/>
              <a:t>Prepared by ORSP Fall 2014</a:t>
            </a:r>
            <a:endParaRPr lang="en-US" dirty="0"/>
          </a:p>
        </p:txBody>
      </p:sp>
    </p:spTree>
    <p:extLst>
      <p:ext uri="{BB962C8B-B14F-4D97-AF65-F5344CB8AC3E}">
        <p14:creationId xmlns:p14="http://schemas.microsoft.com/office/powerpoint/2010/main" val="4135817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t>UIRB contact</a:t>
            </a:r>
            <a:endParaRPr lang="en-US" sz="6000" dirty="0"/>
          </a:p>
        </p:txBody>
      </p:sp>
      <p:sp>
        <p:nvSpPr>
          <p:cNvPr id="3" name="Content Placeholder 2"/>
          <p:cNvSpPr>
            <a:spLocks noGrp="1"/>
          </p:cNvSpPr>
          <p:nvPr>
            <p:ph sz="quarter" idx="1"/>
          </p:nvPr>
        </p:nvSpPr>
        <p:spPr>
          <a:xfrm>
            <a:off x="135467" y="1512711"/>
            <a:ext cx="8873066" cy="5204178"/>
          </a:xfrm>
        </p:spPr>
        <p:txBody>
          <a:bodyPr>
            <a:normAutofit/>
          </a:bodyPr>
          <a:lstStyle/>
          <a:p>
            <a:pPr>
              <a:buFont typeface="Wingdings" panose="05000000000000000000" pitchFamily="2" charset="2"/>
              <a:buChar char="§"/>
            </a:pPr>
            <a:r>
              <a:rPr lang="en-US" sz="2800" dirty="0" smtClean="0"/>
              <a:t>Website</a:t>
            </a:r>
          </a:p>
          <a:p>
            <a:pPr lvl="1">
              <a:buFont typeface="Wingdings" panose="05000000000000000000" pitchFamily="2" charset="2"/>
              <a:buChar char="§"/>
            </a:pPr>
            <a:r>
              <a:rPr lang="en-US" sz="2400" dirty="0" smtClean="0">
                <a:solidFill>
                  <a:schemeClr val="accent2">
                    <a:lumMod val="75000"/>
                  </a:schemeClr>
                </a:solidFill>
              </a:rPr>
              <a:t>www.csustan.edu/uirb</a:t>
            </a:r>
          </a:p>
          <a:p>
            <a:pPr>
              <a:buFont typeface="Wingdings" panose="05000000000000000000" pitchFamily="2" charset="2"/>
              <a:buChar char="§"/>
            </a:pPr>
            <a:r>
              <a:rPr lang="en-US" sz="2800" dirty="0" smtClean="0"/>
              <a:t>Full Board meeting schedule</a:t>
            </a:r>
          </a:p>
          <a:p>
            <a:pPr lvl="1">
              <a:buFont typeface="Wingdings" panose="05000000000000000000" pitchFamily="2" charset="2"/>
              <a:buChar char="§"/>
            </a:pPr>
            <a:r>
              <a:rPr lang="en-US" sz="1800" dirty="0" smtClean="0">
                <a:solidFill>
                  <a:schemeClr val="accent2">
                    <a:lumMod val="75000"/>
                  </a:schemeClr>
                </a:solidFill>
              </a:rPr>
              <a:t>www.csustan.edu/office-research-sponsored-programs/UIRB/meeting-calendar</a:t>
            </a:r>
            <a:endParaRPr lang="en-US" sz="2500" dirty="0" smtClean="0">
              <a:solidFill>
                <a:schemeClr val="accent2">
                  <a:lumMod val="75000"/>
                </a:schemeClr>
              </a:solidFill>
            </a:endParaRPr>
          </a:p>
          <a:p>
            <a:pPr>
              <a:buFont typeface="Wingdings" panose="05000000000000000000" pitchFamily="2" charset="2"/>
              <a:buChar char="§"/>
            </a:pPr>
            <a:r>
              <a:rPr lang="en-US" sz="2800" dirty="0" smtClean="0"/>
              <a:t>Forms, additional information</a:t>
            </a:r>
          </a:p>
          <a:p>
            <a:pPr lvl="1">
              <a:buFont typeface="Wingdings" panose="05000000000000000000" pitchFamily="2" charset="2"/>
              <a:buChar char="§"/>
            </a:pPr>
            <a:r>
              <a:rPr lang="en-US" sz="1800" dirty="0" smtClean="0">
                <a:solidFill>
                  <a:schemeClr val="accent2">
                    <a:lumMod val="75000"/>
                  </a:schemeClr>
                </a:solidFill>
              </a:rPr>
              <a:t>www.csustan.edu/office-research-sponsored-programs/UIRB/forms-publications</a:t>
            </a:r>
            <a:endParaRPr lang="en-US" sz="2500" dirty="0" smtClean="0">
              <a:solidFill>
                <a:schemeClr val="accent2">
                  <a:lumMod val="75000"/>
                </a:schemeClr>
              </a:solidFill>
            </a:endParaRPr>
          </a:p>
        </p:txBody>
      </p:sp>
      <p:sp>
        <p:nvSpPr>
          <p:cNvPr id="4" name="Slide Number Placeholder 3"/>
          <p:cNvSpPr>
            <a:spLocks noGrp="1"/>
          </p:cNvSpPr>
          <p:nvPr>
            <p:ph type="sldNum" sz="quarter" idx="12"/>
          </p:nvPr>
        </p:nvSpPr>
        <p:spPr/>
        <p:txBody>
          <a:bodyPr>
            <a:normAutofit fontScale="85000" lnSpcReduction="20000"/>
          </a:bodyPr>
          <a:lstStyle/>
          <a:p>
            <a:fld id="{D57F1E4F-1CFF-5643-939E-217C01CDF565}" type="slidenum">
              <a:rPr lang="en-US" smtClean="0"/>
              <a:pPr/>
              <a:t>14</a:t>
            </a:fld>
            <a:endParaRPr lang="en-US" dirty="0"/>
          </a:p>
        </p:txBody>
      </p:sp>
      <p:sp>
        <p:nvSpPr>
          <p:cNvPr id="5" name="Footer Placeholder 4"/>
          <p:cNvSpPr>
            <a:spLocks noGrp="1"/>
          </p:cNvSpPr>
          <p:nvPr>
            <p:ph type="ftr" sz="quarter" idx="11"/>
          </p:nvPr>
        </p:nvSpPr>
        <p:spPr/>
        <p:txBody>
          <a:bodyPr/>
          <a:lstStyle/>
          <a:p>
            <a:r>
              <a:rPr lang="en-US" smtClean="0"/>
              <a:t>Prepared by ORSP Fall 2014</a:t>
            </a:r>
            <a:endParaRPr lang="en-US" dirty="0"/>
          </a:p>
        </p:txBody>
      </p:sp>
    </p:spTree>
    <p:extLst>
      <p:ext uri="{BB962C8B-B14F-4D97-AF65-F5344CB8AC3E}">
        <p14:creationId xmlns:p14="http://schemas.microsoft.com/office/powerpoint/2010/main" val="2171251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t>History &amp; Purpose</a:t>
            </a:r>
            <a:endParaRPr lang="en-US" sz="6000" dirty="0"/>
          </a:p>
        </p:txBody>
      </p:sp>
      <p:sp>
        <p:nvSpPr>
          <p:cNvPr id="3" name="Content Placeholder 2"/>
          <p:cNvSpPr>
            <a:spLocks noGrp="1"/>
          </p:cNvSpPr>
          <p:nvPr>
            <p:ph sz="quarter" idx="1"/>
          </p:nvPr>
        </p:nvSpPr>
        <p:spPr>
          <a:xfrm>
            <a:off x="135467" y="1512711"/>
            <a:ext cx="8873066" cy="4842933"/>
          </a:xfrm>
        </p:spPr>
        <p:txBody>
          <a:bodyPr>
            <a:normAutofit fontScale="85000" lnSpcReduction="20000"/>
          </a:bodyPr>
          <a:lstStyle/>
          <a:p>
            <a:pPr>
              <a:buFont typeface="Wingdings" panose="05000000000000000000" pitchFamily="2" charset="2"/>
              <a:buChar char="§"/>
            </a:pPr>
            <a:r>
              <a:rPr lang="en-US" sz="3300" dirty="0" smtClean="0"/>
              <a:t>Bio-medical and Social Sciences</a:t>
            </a:r>
            <a:r>
              <a:rPr lang="en-US" sz="3800" dirty="0" smtClean="0"/>
              <a:t> </a:t>
            </a:r>
            <a:endParaRPr lang="en-US" sz="4000" dirty="0" smtClean="0"/>
          </a:p>
          <a:p>
            <a:pPr>
              <a:buFont typeface="Wingdings" panose="05000000000000000000" pitchFamily="2" charset="2"/>
              <a:buChar char="§"/>
            </a:pPr>
            <a:r>
              <a:rPr lang="en-US" sz="3300" dirty="0" smtClean="0"/>
              <a:t>Protection of human subjects and the researcher(s)</a:t>
            </a:r>
            <a:endParaRPr lang="en-US" sz="3700" dirty="0" smtClean="0"/>
          </a:p>
          <a:p>
            <a:pPr>
              <a:buFont typeface="Wingdings" panose="05000000000000000000" pitchFamily="2" charset="2"/>
              <a:buChar char="§"/>
            </a:pPr>
            <a:r>
              <a:rPr lang="en-US" sz="3300" dirty="0" smtClean="0"/>
              <a:t>The IRB process</a:t>
            </a:r>
            <a:endParaRPr lang="en-US" sz="4000" dirty="0" smtClean="0"/>
          </a:p>
          <a:p>
            <a:pPr lvl="1">
              <a:buFont typeface="Wingdings" panose="05000000000000000000" pitchFamily="2" charset="2"/>
              <a:buChar char="§"/>
            </a:pPr>
            <a:r>
              <a:rPr lang="en-US" sz="2800" dirty="0" smtClean="0"/>
              <a:t>CSU, Stanislaus safeguards the rights and welfare of human subjects involved in all research projects conducted by an employee, student or agent of this institution in connection with his or her institutional responsibilities. This responsibility is guided by the ethical principles set forth by the national Commission for the Protection of Human Subjects of Biomedical and Behavior Research in its report, </a:t>
            </a:r>
            <a:r>
              <a:rPr lang="en-US" sz="2800" i="1" dirty="0" smtClean="0"/>
              <a:t>Ethical Principles and Guidelines for the Protection of Human Subjects of Biomedical and Behavioral Research (commonly known as the Belmont Report). The Belmont Report sets forth three basic ethical principles for conduct of human subjects research…</a:t>
            </a:r>
            <a:r>
              <a:rPr lang="en-US" sz="3400" i="1" dirty="0" smtClean="0"/>
              <a:t> </a:t>
            </a:r>
          </a:p>
        </p:txBody>
      </p:sp>
      <p:sp>
        <p:nvSpPr>
          <p:cNvPr id="4" name="Slide Number Placeholder 3"/>
          <p:cNvSpPr>
            <a:spLocks noGrp="1"/>
          </p:cNvSpPr>
          <p:nvPr>
            <p:ph type="sldNum" sz="quarter" idx="12"/>
          </p:nvPr>
        </p:nvSpPr>
        <p:spPr/>
        <p:txBody>
          <a:bodyPr>
            <a:normAutofit fontScale="85000" lnSpcReduction="20000"/>
          </a:bodyPr>
          <a:lstStyle/>
          <a:p>
            <a:fld id="{D57F1E4F-1CFF-5643-939E-217C01CDF565}" type="slidenum">
              <a:rPr lang="en-US" smtClean="0"/>
              <a:pPr/>
              <a:t>2</a:t>
            </a:fld>
            <a:endParaRPr lang="en-US" dirty="0"/>
          </a:p>
        </p:txBody>
      </p:sp>
      <p:sp>
        <p:nvSpPr>
          <p:cNvPr id="5" name="Footer Placeholder 4"/>
          <p:cNvSpPr>
            <a:spLocks noGrp="1"/>
          </p:cNvSpPr>
          <p:nvPr>
            <p:ph type="ftr" sz="quarter" idx="11"/>
          </p:nvPr>
        </p:nvSpPr>
        <p:spPr/>
        <p:txBody>
          <a:bodyPr/>
          <a:lstStyle/>
          <a:p>
            <a:r>
              <a:rPr lang="en-US" smtClean="0"/>
              <a:t>Prepared by ORSP Fall 2014</a:t>
            </a:r>
            <a:endParaRPr lang="en-US" dirty="0"/>
          </a:p>
        </p:txBody>
      </p:sp>
    </p:spTree>
    <p:extLst>
      <p:ext uri="{BB962C8B-B14F-4D97-AF65-F5344CB8AC3E}">
        <p14:creationId xmlns:p14="http://schemas.microsoft.com/office/powerpoint/2010/main" val="3520428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t>Basic Ethical Principles</a:t>
            </a:r>
            <a:endParaRPr lang="en-US" sz="6000" dirty="0"/>
          </a:p>
        </p:txBody>
      </p:sp>
      <p:sp>
        <p:nvSpPr>
          <p:cNvPr id="3" name="Content Placeholder 2"/>
          <p:cNvSpPr>
            <a:spLocks noGrp="1"/>
          </p:cNvSpPr>
          <p:nvPr>
            <p:ph sz="quarter" idx="1"/>
          </p:nvPr>
        </p:nvSpPr>
        <p:spPr>
          <a:xfrm>
            <a:off x="135467" y="1501423"/>
            <a:ext cx="8827911" cy="5079999"/>
          </a:xfrm>
        </p:spPr>
        <p:txBody>
          <a:bodyPr>
            <a:normAutofit fontScale="70000" lnSpcReduction="20000"/>
          </a:bodyPr>
          <a:lstStyle/>
          <a:p>
            <a:pPr>
              <a:buFont typeface="Wingdings" panose="05000000000000000000" pitchFamily="2" charset="2"/>
              <a:buChar char="§"/>
            </a:pPr>
            <a:r>
              <a:rPr lang="en-US" sz="3600" dirty="0" smtClean="0"/>
              <a:t>Respect for Persons</a:t>
            </a:r>
          </a:p>
          <a:p>
            <a:pPr lvl="1">
              <a:buFont typeface="Wingdings" panose="05000000000000000000" pitchFamily="2" charset="2"/>
              <a:buChar char="§"/>
            </a:pPr>
            <a:r>
              <a:rPr lang="en-US" sz="3100" dirty="0" smtClean="0"/>
              <a:t>Respect individual autonomy </a:t>
            </a:r>
          </a:p>
          <a:p>
            <a:pPr lvl="1">
              <a:buFont typeface="Wingdings" panose="05000000000000000000" pitchFamily="2" charset="2"/>
              <a:buChar char="§"/>
            </a:pPr>
            <a:r>
              <a:rPr lang="en-US" sz="3100" dirty="0" smtClean="0"/>
              <a:t>Protect individuals with reduced autonomy</a:t>
            </a:r>
          </a:p>
          <a:p>
            <a:pPr lvl="2">
              <a:buFont typeface="Wingdings" panose="05000000000000000000" pitchFamily="2" charset="2"/>
              <a:buChar char="§"/>
            </a:pPr>
            <a:r>
              <a:rPr lang="en-US" sz="2600" dirty="0" smtClean="0"/>
              <a:t>Informed consent </a:t>
            </a:r>
          </a:p>
          <a:p>
            <a:pPr lvl="2">
              <a:buFont typeface="Wingdings" panose="05000000000000000000" pitchFamily="2" charset="2"/>
              <a:buChar char="§"/>
            </a:pPr>
            <a:r>
              <a:rPr lang="en-US" sz="2600" dirty="0" smtClean="0"/>
              <a:t>Protecting privacy and maintaining confidentiality</a:t>
            </a:r>
          </a:p>
          <a:p>
            <a:pPr lvl="2">
              <a:buFont typeface="Wingdings" panose="05000000000000000000" pitchFamily="2" charset="2"/>
              <a:buChar char="§"/>
            </a:pPr>
            <a:r>
              <a:rPr lang="en-US" sz="2600" dirty="0" smtClean="0"/>
              <a:t>Additional safeguards for protection of subjects likely to be vulnerable to coercion or undue influence </a:t>
            </a:r>
          </a:p>
          <a:p>
            <a:pPr>
              <a:buFont typeface="Wingdings" panose="05000000000000000000" pitchFamily="2" charset="2"/>
              <a:buChar char="§"/>
            </a:pPr>
            <a:r>
              <a:rPr lang="en-US" sz="3600" dirty="0" smtClean="0"/>
              <a:t>Beneficence</a:t>
            </a:r>
          </a:p>
          <a:p>
            <a:pPr lvl="1">
              <a:buFont typeface="Wingdings" panose="05000000000000000000" pitchFamily="2" charset="2"/>
              <a:buChar char="§"/>
            </a:pPr>
            <a:r>
              <a:rPr lang="en-US" sz="3100" dirty="0" smtClean="0"/>
              <a:t>Maximize benefits and minimize harms</a:t>
            </a:r>
          </a:p>
          <a:p>
            <a:pPr lvl="2">
              <a:buFont typeface="Wingdings" panose="05000000000000000000" pitchFamily="2" charset="2"/>
              <a:buChar char="§"/>
            </a:pPr>
            <a:r>
              <a:rPr lang="en-US" sz="2600" dirty="0" smtClean="0"/>
              <a:t>IRB assessment of risk/benefit analysis including study design </a:t>
            </a:r>
          </a:p>
          <a:p>
            <a:pPr lvl="2">
              <a:buFont typeface="Wingdings" panose="05000000000000000000" pitchFamily="2" charset="2"/>
              <a:buChar char="§"/>
            </a:pPr>
            <a:r>
              <a:rPr lang="en-US" sz="2600" dirty="0" smtClean="0"/>
              <a:t>Ensure that risks to subjects are minimized </a:t>
            </a:r>
          </a:p>
          <a:p>
            <a:pPr lvl="2">
              <a:buFont typeface="Wingdings" panose="05000000000000000000" pitchFamily="2" charset="2"/>
              <a:buChar char="§"/>
            </a:pPr>
            <a:r>
              <a:rPr lang="en-US" sz="2600" dirty="0" smtClean="0"/>
              <a:t>Risk justified by benefits of the research</a:t>
            </a:r>
          </a:p>
          <a:p>
            <a:pPr>
              <a:buFont typeface="Wingdings" panose="05000000000000000000" pitchFamily="2" charset="2"/>
              <a:buChar char="§"/>
            </a:pPr>
            <a:r>
              <a:rPr lang="en-US" sz="3600" dirty="0" smtClean="0"/>
              <a:t>Justice</a:t>
            </a:r>
          </a:p>
          <a:p>
            <a:pPr lvl="1">
              <a:buFont typeface="Wingdings" panose="05000000000000000000" pitchFamily="2" charset="2"/>
              <a:buChar char="§"/>
            </a:pPr>
            <a:r>
              <a:rPr lang="en-US" sz="3100" dirty="0" smtClean="0"/>
              <a:t>Equitable distribution of research burdens and benefits</a:t>
            </a:r>
          </a:p>
          <a:p>
            <a:pPr lvl="2">
              <a:buFont typeface="Wingdings" panose="05000000000000000000" pitchFamily="2" charset="2"/>
              <a:buChar char="§"/>
            </a:pPr>
            <a:r>
              <a:rPr lang="en-US" sz="2600" dirty="0" smtClean="0"/>
              <a:t>Ensure that selection of subjects is equitable</a:t>
            </a:r>
          </a:p>
          <a:p>
            <a:pPr lvl="3"/>
            <a:endParaRPr lang="en-US" sz="2200" dirty="0"/>
          </a:p>
        </p:txBody>
      </p:sp>
      <p:sp>
        <p:nvSpPr>
          <p:cNvPr id="4" name="Slide Number Placeholder 3"/>
          <p:cNvSpPr>
            <a:spLocks noGrp="1"/>
          </p:cNvSpPr>
          <p:nvPr>
            <p:ph type="sldNum" sz="quarter" idx="12"/>
          </p:nvPr>
        </p:nvSpPr>
        <p:spPr/>
        <p:txBody>
          <a:bodyPr>
            <a:normAutofit fontScale="85000" lnSpcReduction="20000"/>
          </a:bodyPr>
          <a:lstStyle/>
          <a:p>
            <a:fld id="{D57F1E4F-1CFF-5643-939E-217C01CDF565}" type="slidenum">
              <a:rPr lang="en-US" smtClean="0"/>
              <a:pPr/>
              <a:t>3</a:t>
            </a:fld>
            <a:endParaRPr lang="en-US" dirty="0"/>
          </a:p>
        </p:txBody>
      </p:sp>
      <p:sp>
        <p:nvSpPr>
          <p:cNvPr id="5" name="Footer Placeholder 4"/>
          <p:cNvSpPr>
            <a:spLocks noGrp="1"/>
          </p:cNvSpPr>
          <p:nvPr>
            <p:ph type="ftr" sz="quarter" idx="11"/>
          </p:nvPr>
        </p:nvSpPr>
        <p:spPr/>
        <p:txBody>
          <a:bodyPr/>
          <a:lstStyle/>
          <a:p>
            <a:r>
              <a:rPr lang="en-US" smtClean="0"/>
              <a:t>Prepared by ORSP Fall 2014</a:t>
            </a:r>
            <a:endParaRPr lang="en-US" dirty="0"/>
          </a:p>
        </p:txBody>
      </p:sp>
    </p:spTree>
    <p:extLst>
      <p:ext uri="{BB962C8B-B14F-4D97-AF65-F5344CB8AC3E}">
        <p14:creationId xmlns:p14="http://schemas.microsoft.com/office/powerpoint/2010/main" val="3520428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t>Human Subjects</a:t>
            </a:r>
            <a:endParaRPr lang="en-US" sz="6000" dirty="0"/>
          </a:p>
        </p:txBody>
      </p:sp>
      <p:sp>
        <p:nvSpPr>
          <p:cNvPr id="3" name="Content Placeholder 2"/>
          <p:cNvSpPr>
            <a:spLocks noGrp="1"/>
          </p:cNvSpPr>
          <p:nvPr>
            <p:ph sz="quarter" idx="1"/>
          </p:nvPr>
        </p:nvSpPr>
        <p:spPr>
          <a:xfrm>
            <a:off x="135467" y="1512711"/>
            <a:ext cx="8827911" cy="5204178"/>
          </a:xfrm>
        </p:spPr>
        <p:txBody>
          <a:bodyPr>
            <a:normAutofit fontScale="40000" lnSpcReduction="20000"/>
          </a:bodyPr>
          <a:lstStyle/>
          <a:p>
            <a:pPr>
              <a:buFont typeface="Wingdings" panose="05000000000000000000" pitchFamily="2" charset="2"/>
              <a:buChar char="§"/>
            </a:pPr>
            <a:r>
              <a:rPr lang="en-US" sz="7000" dirty="0" smtClean="0"/>
              <a:t>A living individual about whom an investigator (whether professional or student) conducting research obtains (1) data through intervention or interaction with the individual, or (2) identifiable private information.  </a:t>
            </a:r>
          </a:p>
          <a:p>
            <a:pPr lvl="1">
              <a:buFont typeface="Wingdings" panose="05000000000000000000" pitchFamily="2" charset="2"/>
              <a:buChar char="§"/>
            </a:pPr>
            <a:r>
              <a:rPr lang="en-US" sz="6000" dirty="0" smtClean="0"/>
              <a:t>If you are conducting research using secondary publicly-available data with no individual identifiers, this does not require IRB approval.</a:t>
            </a:r>
            <a:endParaRPr lang="en-US" sz="6700" dirty="0" smtClean="0"/>
          </a:p>
          <a:p>
            <a:pPr lvl="2">
              <a:buFont typeface="Wingdings" panose="05000000000000000000" pitchFamily="2" charset="2"/>
              <a:buChar char="§"/>
            </a:pPr>
            <a:r>
              <a:rPr lang="en-US" sz="5000" dirty="0" smtClean="0"/>
              <a:t>A living individual about whom an investigator (whether professional or student) conducting research obtains (1) data through intervention or interaction with the individual, or (2) identifiable private information. If you are conducting research using secondary publicly-available data with no individual identifiers, this does not require IRB approval. </a:t>
            </a:r>
          </a:p>
          <a:p>
            <a:pPr lvl="2">
              <a:buFont typeface="Wingdings" panose="05000000000000000000" pitchFamily="2" charset="2"/>
              <a:buChar char="§"/>
            </a:pPr>
            <a:r>
              <a:rPr lang="en-US" sz="5000" dirty="0" smtClean="0"/>
              <a:t>If an activity involves obtaining information about a living person by manipulating that person or that person’s environment, as might occur when a new instructional technique is tested, or by communicating or interacting with the individual, as occurs with surveys and interviews, the definition of human subject is met.</a:t>
            </a:r>
            <a:r>
              <a:rPr lang="en-US" sz="4700" dirty="0" smtClean="0"/>
              <a:t> </a:t>
            </a:r>
            <a:endParaRPr lang="en-US" sz="2200" dirty="0"/>
          </a:p>
        </p:txBody>
      </p:sp>
      <p:sp>
        <p:nvSpPr>
          <p:cNvPr id="4" name="Slide Number Placeholder 3"/>
          <p:cNvSpPr>
            <a:spLocks noGrp="1"/>
          </p:cNvSpPr>
          <p:nvPr>
            <p:ph type="sldNum" sz="quarter" idx="12"/>
          </p:nvPr>
        </p:nvSpPr>
        <p:spPr/>
        <p:txBody>
          <a:bodyPr>
            <a:normAutofit fontScale="85000" lnSpcReduction="20000"/>
          </a:bodyPr>
          <a:lstStyle/>
          <a:p>
            <a:fld id="{D57F1E4F-1CFF-5643-939E-217C01CDF565}" type="slidenum">
              <a:rPr lang="en-US" smtClean="0"/>
              <a:pPr/>
              <a:t>4</a:t>
            </a:fld>
            <a:endParaRPr lang="en-US" dirty="0"/>
          </a:p>
        </p:txBody>
      </p:sp>
      <p:sp>
        <p:nvSpPr>
          <p:cNvPr id="5" name="Footer Placeholder 4"/>
          <p:cNvSpPr>
            <a:spLocks noGrp="1"/>
          </p:cNvSpPr>
          <p:nvPr>
            <p:ph type="ftr" sz="quarter" idx="11"/>
          </p:nvPr>
        </p:nvSpPr>
        <p:spPr/>
        <p:txBody>
          <a:bodyPr/>
          <a:lstStyle/>
          <a:p>
            <a:r>
              <a:rPr lang="en-US" smtClean="0"/>
              <a:t>Prepared by ORSP Fall 2014</a:t>
            </a:r>
            <a:endParaRPr lang="en-US" dirty="0"/>
          </a:p>
        </p:txBody>
      </p:sp>
    </p:spTree>
    <p:extLst>
      <p:ext uri="{BB962C8B-B14F-4D97-AF65-F5344CB8AC3E}">
        <p14:creationId xmlns:p14="http://schemas.microsoft.com/office/powerpoint/2010/main" val="3520428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t>Research</a:t>
            </a:r>
            <a:endParaRPr lang="en-US" sz="6000" dirty="0"/>
          </a:p>
        </p:txBody>
      </p:sp>
      <p:sp>
        <p:nvSpPr>
          <p:cNvPr id="3" name="Content Placeholder 2"/>
          <p:cNvSpPr>
            <a:spLocks noGrp="1"/>
          </p:cNvSpPr>
          <p:nvPr>
            <p:ph sz="quarter" idx="1"/>
          </p:nvPr>
        </p:nvSpPr>
        <p:spPr>
          <a:xfrm>
            <a:off x="135467" y="1501423"/>
            <a:ext cx="8827911" cy="5356578"/>
          </a:xfrm>
        </p:spPr>
        <p:txBody>
          <a:bodyPr>
            <a:normAutofit/>
          </a:bodyPr>
          <a:lstStyle/>
          <a:p>
            <a:pPr>
              <a:buFont typeface="Wingdings" panose="05000000000000000000" pitchFamily="2" charset="2"/>
              <a:buChar char="§"/>
            </a:pPr>
            <a:r>
              <a:rPr lang="en-US" sz="2800" dirty="0" smtClean="0"/>
              <a:t>A systematic investigation, including research development, testing and evaluation, designed to develop or contribute to generalizable knowledge. Activities which meet this definition constitute research for purposes of this policy, whether or not they are conducted or supported under a program which is considered research for other purposes. </a:t>
            </a:r>
            <a:endParaRPr lang="en-US" sz="1800" dirty="0"/>
          </a:p>
        </p:txBody>
      </p:sp>
      <p:sp>
        <p:nvSpPr>
          <p:cNvPr id="4" name="Slide Number Placeholder 3"/>
          <p:cNvSpPr>
            <a:spLocks noGrp="1"/>
          </p:cNvSpPr>
          <p:nvPr>
            <p:ph type="sldNum" sz="quarter" idx="12"/>
          </p:nvPr>
        </p:nvSpPr>
        <p:spPr/>
        <p:txBody>
          <a:bodyPr>
            <a:normAutofit fontScale="85000" lnSpcReduction="20000"/>
          </a:bodyPr>
          <a:lstStyle/>
          <a:p>
            <a:fld id="{D57F1E4F-1CFF-5643-939E-217C01CDF565}" type="slidenum">
              <a:rPr lang="en-US" smtClean="0"/>
              <a:pPr/>
              <a:t>5</a:t>
            </a:fld>
            <a:endParaRPr lang="en-US" dirty="0"/>
          </a:p>
        </p:txBody>
      </p:sp>
      <p:sp>
        <p:nvSpPr>
          <p:cNvPr id="5" name="Footer Placeholder 4"/>
          <p:cNvSpPr>
            <a:spLocks noGrp="1"/>
          </p:cNvSpPr>
          <p:nvPr>
            <p:ph type="ftr" sz="quarter" idx="11"/>
          </p:nvPr>
        </p:nvSpPr>
        <p:spPr/>
        <p:txBody>
          <a:bodyPr/>
          <a:lstStyle/>
          <a:p>
            <a:r>
              <a:rPr lang="en-US" smtClean="0"/>
              <a:t>Prepared by ORSP Fall 2014</a:t>
            </a:r>
            <a:endParaRPr lang="en-US" dirty="0"/>
          </a:p>
        </p:txBody>
      </p:sp>
    </p:spTree>
    <p:extLst>
      <p:ext uri="{BB962C8B-B14F-4D97-AF65-F5344CB8AC3E}">
        <p14:creationId xmlns:p14="http://schemas.microsoft.com/office/powerpoint/2010/main" val="3520428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t>Steps for Submitting</a:t>
            </a:r>
            <a:endParaRPr lang="en-US" sz="6000" dirty="0"/>
          </a:p>
        </p:txBody>
      </p:sp>
      <p:sp>
        <p:nvSpPr>
          <p:cNvPr id="3" name="Content Placeholder 2"/>
          <p:cNvSpPr>
            <a:spLocks noGrp="1"/>
          </p:cNvSpPr>
          <p:nvPr>
            <p:ph sz="quarter" idx="1"/>
          </p:nvPr>
        </p:nvSpPr>
        <p:spPr>
          <a:xfrm>
            <a:off x="135467" y="1512711"/>
            <a:ext cx="8861777" cy="4965581"/>
          </a:xfrm>
        </p:spPr>
        <p:txBody>
          <a:bodyPr>
            <a:normAutofit/>
          </a:bodyPr>
          <a:lstStyle/>
          <a:p>
            <a:pPr marL="0" indent="0">
              <a:buNone/>
            </a:pPr>
            <a:r>
              <a:rPr lang="en-US" sz="2800" dirty="0" smtClean="0"/>
              <a:t>1. Submit your research protocol</a:t>
            </a:r>
          </a:p>
          <a:p>
            <a:pPr marL="0" indent="0">
              <a:buNone/>
            </a:pPr>
            <a:r>
              <a:rPr lang="en-US" sz="2800" dirty="0" smtClean="0"/>
              <a:t>2. Obtain approval</a:t>
            </a:r>
          </a:p>
          <a:p>
            <a:pPr marL="0" indent="0">
              <a:buNone/>
            </a:pPr>
            <a:r>
              <a:rPr lang="en-US" sz="2800" dirty="0" smtClean="0"/>
              <a:t>3. Receive approval letter</a:t>
            </a:r>
          </a:p>
        </p:txBody>
      </p:sp>
      <p:sp>
        <p:nvSpPr>
          <p:cNvPr id="4" name="Slide Number Placeholder 3"/>
          <p:cNvSpPr>
            <a:spLocks noGrp="1"/>
          </p:cNvSpPr>
          <p:nvPr>
            <p:ph type="sldNum" sz="quarter" idx="12"/>
          </p:nvPr>
        </p:nvSpPr>
        <p:spPr/>
        <p:txBody>
          <a:bodyPr>
            <a:normAutofit fontScale="85000" lnSpcReduction="20000"/>
          </a:bodyPr>
          <a:lstStyle/>
          <a:p>
            <a:fld id="{D57F1E4F-1CFF-5643-939E-217C01CDF565}" type="slidenum">
              <a:rPr lang="en-US" smtClean="0"/>
              <a:pPr/>
              <a:t>6</a:t>
            </a:fld>
            <a:endParaRPr lang="en-US" dirty="0"/>
          </a:p>
        </p:txBody>
      </p:sp>
      <p:sp>
        <p:nvSpPr>
          <p:cNvPr id="5" name="Footer Placeholder 4"/>
          <p:cNvSpPr>
            <a:spLocks noGrp="1"/>
          </p:cNvSpPr>
          <p:nvPr>
            <p:ph type="ftr" sz="quarter" idx="11"/>
          </p:nvPr>
        </p:nvSpPr>
        <p:spPr/>
        <p:txBody>
          <a:bodyPr/>
          <a:lstStyle/>
          <a:p>
            <a:r>
              <a:rPr lang="en-US" smtClean="0"/>
              <a:t>Prepared by ORSP Fall 2014</a:t>
            </a:r>
            <a:endParaRPr lang="en-US" dirty="0"/>
          </a:p>
        </p:txBody>
      </p:sp>
    </p:spTree>
    <p:extLst>
      <p:ext uri="{BB962C8B-B14F-4D97-AF65-F5344CB8AC3E}">
        <p14:creationId xmlns:p14="http://schemas.microsoft.com/office/powerpoint/2010/main" val="592541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t>Research Protocol</a:t>
            </a:r>
            <a:endParaRPr lang="en-US" sz="6000" dirty="0"/>
          </a:p>
        </p:txBody>
      </p:sp>
      <p:sp>
        <p:nvSpPr>
          <p:cNvPr id="3" name="Content Placeholder 2"/>
          <p:cNvSpPr>
            <a:spLocks noGrp="1"/>
          </p:cNvSpPr>
          <p:nvPr>
            <p:ph sz="quarter" idx="1"/>
          </p:nvPr>
        </p:nvSpPr>
        <p:spPr>
          <a:xfrm>
            <a:off x="135467" y="1501423"/>
            <a:ext cx="8873066" cy="4976870"/>
          </a:xfrm>
        </p:spPr>
        <p:txBody>
          <a:bodyPr>
            <a:normAutofit/>
          </a:bodyPr>
          <a:lstStyle/>
          <a:p>
            <a:pPr marL="0" indent="0">
              <a:buNone/>
            </a:pPr>
            <a:r>
              <a:rPr lang="en-US" sz="2800" dirty="0" smtClean="0"/>
              <a:t>1. Title</a:t>
            </a:r>
          </a:p>
          <a:p>
            <a:pPr marL="0" indent="0">
              <a:buNone/>
            </a:pPr>
            <a:r>
              <a:rPr lang="en-US" sz="2800" dirty="0" smtClean="0"/>
              <a:t>2. Hypothesis, Purpose</a:t>
            </a:r>
          </a:p>
          <a:p>
            <a:pPr marL="0" indent="0">
              <a:buNone/>
            </a:pPr>
            <a:r>
              <a:rPr lang="en-US" sz="2800" dirty="0" smtClean="0"/>
              <a:t>3. Methods, Procedures, Subjects</a:t>
            </a:r>
          </a:p>
          <a:p>
            <a:pPr marL="0" indent="0">
              <a:buNone/>
            </a:pPr>
            <a:r>
              <a:rPr lang="en-US" sz="2800" dirty="0"/>
              <a:t>4</a:t>
            </a:r>
            <a:r>
              <a:rPr lang="en-US" sz="2800" dirty="0" smtClean="0"/>
              <a:t>. Risks to Subjects and Precautions Taken</a:t>
            </a:r>
          </a:p>
          <a:p>
            <a:pPr marL="0" indent="0">
              <a:buNone/>
            </a:pPr>
            <a:r>
              <a:rPr lang="en-US" sz="2800" dirty="0"/>
              <a:t>5</a:t>
            </a:r>
            <a:r>
              <a:rPr lang="en-US" sz="2800" dirty="0" smtClean="0"/>
              <a:t>. Informed Consent Letters</a:t>
            </a:r>
          </a:p>
          <a:p>
            <a:pPr marL="0" indent="0">
              <a:buNone/>
            </a:pPr>
            <a:r>
              <a:rPr lang="en-US" sz="2800" dirty="0" smtClean="0"/>
              <a:t>6. Instruments to be Used</a:t>
            </a:r>
          </a:p>
          <a:p>
            <a:pPr marL="0" indent="0">
              <a:buNone/>
            </a:pPr>
            <a:r>
              <a:rPr lang="en-US" sz="2800" dirty="0" smtClean="0"/>
              <a:t>7. Letters of Support</a:t>
            </a:r>
          </a:p>
        </p:txBody>
      </p:sp>
      <p:sp>
        <p:nvSpPr>
          <p:cNvPr id="4" name="Slide Number Placeholder 3"/>
          <p:cNvSpPr>
            <a:spLocks noGrp="1"/>
          </p:cNvSpPr>
          <p:nvPr>
            <p:ph type="sldNum" sz="quarter" idx="12"/>
          </p:nvPr>
        </p:nvSpPr>
        <p:spPr/>
        <p:txBody>
          <a:bodyPr>
            <a:normAutofit fontScale="85000" lnSpcReduction="20000"/>
          </a:bodyPr>
          <a:lstStyle/>
          <a:p>
            <a:fld id="{D57F1E4F-1CFF-5643-939E-217C01CDF565}" type="slidenum">
              <a:rPr lang="en-US" smtClean="0"/>
              <a:pPr/>
              <a:t>7</a:t>
            </a:fld>
            <a:endParaRPr lang="en-US" dirty="0"/>
          </a:p>
        </p:txBody>
      </p:sp>
      <p:sp>
        <p:nvSpPr>
          <p:cNvPr id="5" name="Footer Placeholder 4"/>
          <p:cNvSpPr>
            <a:spLocks noGrp="1"/>
          </p:cNvSpPr>
          <p:nvPr>
            <p:ph type="ftr" sz="quarter" idx="11"/>
          </p:nvPr>
        </p:nvSpPr>
        <p:spPr/>
        <p:txBody>
          <a:bodyPr/>
          <a:lstStyle/>
          <a:p>
            <a:r>
              <a:rPr lang="en-US" smtClean="0"/>
              <a:t>Prepared by ORSP Fall 2014</a:t>
            </a:r>
            <a:endParaRPr lang="en-US" dirty="0"/>
          </a:p>
        </p:txBody>
      </p:sp>
    </p:spTree>
    <p:extLst>
      <p:ext uri="{BB962C8B-B14F-4D97-AF65-F5344CB8AC3E}">
        <p14:creationId xmlns:p14="http://schemas.microsoft.com/office/powerpoint/2010/main" val="2758033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t>Informed Consent</a:t>
            </a:r>
            <a:endParaRPr lang="en-US" sz="6000" dirty="0"/>
          </a:p>
        </p:txBody>
      </p:sp>
      <p:sp>
        <p:nvSpPr>
          <p:cNvPr id="3" name="Content Placeholder 2"/>
          <p:cNvSpPr>
            <a:spLocks noGrp="1"/>
          </p:cNvSpPr>
          <p:nvPr>
            <p:ph sz="quarter" idx="1"/>
          </p:nvPr>
        </p:nvSpPr>
        <p:spPr>
          <a:xfrm>
            <a:off x="135467" y="1501423"/>
            <a:ext cx="8873066" cy="5215466"/>
          </a:xfrm>
        </p:spPr>
        <p:txBody>
          <a:bodyPr>
            <a:normAutofit/>
          </a:bodyPr>
          <a:lstStyle/>
          <a:p>
            <a:pPr>
              <a:buFont typeface="Wingdings" panose="05000000000000000000" pitchFamily="2" charset="2"/>
              <a:buChar char="§"/>
            </a:pPr>
            <a:r>
              <a:rPr lang="en-US" sz="2800" dirty="0" smtClean="0"/>
              <a:t>Follow model provided by UIRB</a:t>
            </a:r>
          </a:p>
          <a:p>
            <a:pPr>
              <a:buFont typeface="Wingdings" panose="05000000000000000000" pitchFamily="2" charset="2"/>
              <a:buChar char="§"/>
            </a:pPr>
            <a:r>
              <a:rPr lang="en-US" sz="2800" dirty="0" smtClean="0"/>
              <a:t>Describe the study</a:t>
            </a:r>
          </a:p>
          <a:p>
            <a:pPr>
              <a:buFont typeface="Wingdings" panose="05000000000000000000" pitchFamily="2" charset="2"/>
              <a:buChar char="§"/>
            </a:pPr>
            <a:r>
              <a:rPr lang="en-US" sz="2800" dirty="0" smtClean="0"/>
              <a:t>State the risks/benefits</a:t>
            </a:r>
          </a:p>
          <a:p>
            <a:pPr>
              <a:buFont typeface="Wingdings" panose="05000000000000000000" pitchFamily="2" charset="2"/>
              <a:buChar char="§"/>
            </a:pPr>
            <a:r>
              <a:rPr lang="en-US" sz="2800" dirty="0" smtClean="0"/>
              <a:t>Participation is voluntary</a:t>
            </a:r>
          </a:p>
          <a:p>
            <a:pPr>
              <a:buFont typeface="Wingdings" panose="05000000000000000000" pitchFamily="2" charset="2"/>
              <a:buChar char="§"/>
            </a:pPr>
            <a:r>
              <a:rPr lang="en-US" sz="2800" dirty="0" smtClean="0"/>
              <a:t>Contact information</a:t>
            </a:r>
          </a:p>
          <a:p>
            <a:pPr lvl="1">
              <a:buFont typeface="Wingdings" panose="05000000000000000000" pitchFamily="2" charset="2"/>
              <a:buChar char="§"/>
            </a:pPr>
            <a:r>
              <a:rPr lang="en-US" sz="2500" dirty="0" smtClean="0"/>
              <a:t>Protect yourself and do not include personal information</a:t>
            </a:r>
          </a:p>
          <a:p>
            <a:pPr>
              <a:buFont typeface="Wingdings" panose="05000000000000000000" pitchFamily="2" charset="2"/>
              <a:buChar char="§"/>
            </a:pPr>
            <a:r>
              <a:rPr lang="en-US" sz="2800" dirty="0" smtClean="0"/>
              <a:t>Signature of participant</a:t>
            </a:r>
          </a:p>
        </p:txBody>
      </p:sp>
      <p:sp>
        <p:nvSpPr>
          <p:cNvPr id="4" name="Slide Number Placeholder 3"/>
          <p:cNvSpPr>
            <a:spLocks noGrp="1"/>
          </p:cNvSpPr>
          <p:nvPr>
            <p:ph type="sldNum" sz="quarter" idx="12"/>
          </p:nvPr>
        </p:nvSpPr>
        <p:spPr/>
        <p:txBody>
          <a:bodyPr>
            <a:normAutofit fontScale="85000" lnSpcReduction="20000"/>
          </a:bodyPr>
          <a:lstStyle/>
          <a:p>
            <a:fld id="{D57F1E4F-1CFF-5643-939E-217C01CDF565}" type="slidenum">
              <a:rPr lang="en-US" smtClean="0"/>
              <a:pPr/>
              <a:t>8</a:t>
            </a:fld>
            <a:endParaRPr lang="en-US" dirty="0"/>
          </a:p>
        </p:txBody>
      </p:sp>
      <p:sp>
        <p:nvSpPr>
          <p:cNvPr id="5" name="Footer Placeholder 4"/>
          <p:cNvSpPr>
            <a:spLocks noGrp="1"/>
          </p:cNvSpPr>
          <p:nvPr>
            <p:ph type="ftr" sz="quarter" idx="11"/>
          </p:nvPr>
        </p:nvSpPr>
        <p:spPr/>
        <p:txBody>
          <a:bodyPr/>
          <a:lstStyle/>
          <a:p>
            <a:r>
              <a:rPr lang="en-US" smtClean="0"/>
              <a:t>Prepared by ORSP Fall 2014</a:t>
            </a:r>
            <a:endParaRPr lang="en-US" dirty="0"/>
          </a:p>
        </p:txBody>
      </p:sp>
    </p:spTree>
    <p:extLst>
      <p:ext uri="{BB962C8B-B14F-4D97-AF65-F5344CB8AC3E}">
        <p14:creationId xmlns:p14="http://schemas.microsoft.com/office/powerpoint/2010/main" val="901018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t>Levels of Review</a:t>
            </a:r>
            <a:endParaRPr lang="en-US" sz="6000" dirty="0"/>
          </a:p>
        </p:txBody>
      </p:sp>
      <p:sp>
        <p:nvSpPr>
          <p:cNvPr id="3" name="Content Placeholder 2"/>
          <p:cNvSpPr>
            <a:spLocks noGrp="1"/>
          </p:cNvSpPr>
          <p:nvPr>
            <p:ph sz="quarter" idx="1"/>
          </p:nvPr>
        </p:nvSpPr>
        <p:spPr>
          <a:xfrm>
            <a:off x="135467" y="1501423"/>
            <a:ext cx="8873065" cy="4976870"/>
          </a:xfrm>
        </p:spPr>
        <p:txBody>
          <a:bodyPr>
            <a:normAutofit/>
          </a:bodyPr>
          <a:lstStyle/>
          <a:p>
            <a:pPr>
              <a:buFont typeface="Wingdings" panose="05000000000000000000" pitchFamily="2" charset="2"/>
              <a:buChar char="§"/>
            </a:pPr>
            <a:r>
              <a:rPr lang="en-US" sz="2800" b="1" dirty="0" smtClean="0"/>
              <a:t>Full Board</a:t>
            </a:r>
            <a:r>
              <a:rPr lang="en-US" sz="2800" dirty="0" smtClean="0"/>
              <a:t>: The research requires a full board review before approval can be given.</a:t>
            </a:r>
          </a:p>
          <a:p>
            <a:pPr>
              <a:buFont typeface="Wingdings" panose="05000000000000000000" pitchFamily="2" charset="2"/>
              <a:buChar char="§"/>
            </a:pPr>
            <a:r>
              <a:rPr lang="en-US" sz="2800" b="1" dirty="0" smtClean="0"/>
              <a:t>Expedited</a:t>
            </a:r>
            <a:r>
              <a:rPr lang="en-US" sz="2800" dirty="0" smtClean="0"/>
              <a:t>: The research is approved and is authorized to proceed for one year.</a:t>
            </a:r>
          </a:p>
          <a:p>
            <a:pPr>
              <a:buFont typeface="Wingdings" panose="05000000000000000000" pitchFamily="2" charset="2"/>
              <a:buChar char="§"/>
            </a:pPr>
            <a:r>
              <a:rPr lang="en-US" sz="2800" b="1" dirty="0" smtClean="0"/>
              <a:t>Exempt</a:t>
            </a:r>
            <a:r>
              <a:rPr lang="en-US" sz="2800" dirty="0" smtClean="0"/>
              <a:t>: The research is exempt from </a:t>
            </a:r>
            <a:r>
              <a:rPr lang="en-US" sz="2800" i="1" dirty="0" smtClean="0">
                <a:solidFill>
                  <a:schemeClr val="accent2">
                    <a:lumMod val="75000"/>
                  </a:schemeClr>
                </a:solidFill>
              </a:rPr>
              <a:t>further review </a:t>
            </a:r>
            <a:r>
              <a:rPr lang="en-US" sz="2800" dirty="0" smtClean="0"/>
              <a:t>and is authorized to proceed for one year.</a:t>
            </a:r>
          </a:p>
          <a:p>
            <a:pPr>
              <a:buFont typeface="Wingdings" panose="05000000000000000000" pitchFamily="2" charset="2"/>
              <a:buChar char="§"/>
            </a:pPr>
            <a:r>
              <a:rPr lang="en-US" sz="2800" b="1" dirty="0" smtClean="0"/>
              <a:t>Beyond the Purview</a:t>
            </a:r>
            <a:r>
              <a:rPr lang="en-US" sz="2800" dirty="0" smtClean="0"/>
              <a:t>: The research does not involve human subjects, but the researcher needs confirming documentation for special procedural reasons.</a:t>
            </a:r>
            <a:endParaRPr lang="en-US" sz="2800" dirty="0"/>
          </a:p>
        </p:txBody>
      </p:sp>
      <p:sp>
        <p:nvSpPr>
          <p:cNvPr id="4" name="Slide Number Placeholder 3"/>
          <p:cNvSpPr>
            <a:spLocks noGrp="1"/>
          </p:cNvSpPr>
          <p:nvPr>
            <p:ph type="sldNum" sz="quarter" idx="12"/>
          </p:nvPr>
        </p:nvSpPr>
        <p:spPr/>
        <p:txBody>
          <a:bodyPr>
            <a:normAutofit fontScale="85000" lnSpcReduction="20000"/>
          </a:bodyPr>
          <a:lstStyle/>
          <a:p>
            <a:fld id="{D57F1E4F-1CFF-5643-939E-217C01CDF565}" type="slidenum">
              <a:rPr lang="en-US" smtClean="0"/>
              <a:pPr/>
              <a:t>9</a:t>
            </a:fld>
            <a:endParaRPr lang="en-US" dirty="0"/>
          </a:p>
        </p:txBody>
      </p:sp>
      <p:sp>
        <p:nvSpPr>
          <p:cNvPr id="5" name="Footer Placeholder 4"/>
          <p:cNvSpPr>
            <a:spLocks noGrp="1"/>
          </p:cNvSpPr>
          <p:nvPr>
            <p:ph type="ftr" sz="quarter" idx="11"/>
          </p:nvPr>
        </p:nvSpPr>
        <p:spPr/>
        <p:txBody>
          <a:bodyPr/>
          <a:lstStyle/>
          <a:p>
            <a:r>
              <a:rPr lang="en-US" smtClean="0"/>
              <a:t>Prepared by ORSP Fall 2014</a:t>
            </a:r>
            <a:endParaRPr lang="en-US" dirty="0"/>
          </a:p>
        </p:txBody>
      </p:sp>
    </p:spTree>
    <p:extLst>
      <p:ext uri="{BB962C8B-B14F-4D97-AF65-F5344CB8AC3E}">
        <p14:creationId xmlns:p14="http://schemas.microsoft.com/office/powerpoint/2010/main" val="21740028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149</TotalTime>
  <Words>893</Words>
  <Application>Microsoft Office PowerPoint</Application>
  <PresentationFormat>On-screen Show (4:3)</PresentationFormat>
  <Paragraphs>106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Median</vt:lpstr>
      <vt:lpstr>Navigating the  IRB Process</vt:lpstr>
      <vt:lpstr>History &amp; Purpose</vt:lpstr>
      <vt:lpstr>Basic Ethical Principles</vt:lpstr>
      <vt:lpstr>Human Subjects</vt:lpstr>
      <vt:lpstr>Research</vt:lpstr>
      <vt:lpstr>Steps for Submitting</vt:lpstr>
      <vt:lpstr>Research Protocol</vt:lpstr>
      <vt:lpstr>Informed Consent</vt:lpstr>
      <vt:lpstr>Levels of Review</vt:lpstr>
      <vt:lpstr>Exempt Review</vt:lpstr>
      <vt:lpstr>Expedited</vt:lpstr>
      <vt:lpstr>Full Board</vt:lpstr>
      <vt:lpstr>Research Subjects</vt:lpstr>
      <vt:lpstr>UIRB contact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the IRB process</dc:title>
  <dc:creator>Ana Rochelle Uy</dc:creator>
  <cp:lastModifiedBy>Joyce Bell</cp:lastModifiedBy>
  <cp:revision>20</cp:revision>
  <dcterms:created xsi:type="dcterms:W3CDTF">2014-08-27T22:08:19Z</dcterms:created>
  <dcterms:modified xsi:type="dcterms:W3CDTF">2014-09-25T23:50:53Z</dcterms:modified>
</cp:coreProperties>
</file>