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9" r:id="rId2"/>
    <p:sldId id="262" r:id="rId3"/>
    <p:sldId id="257" r:id="rId4"/>
    <p:sldId id="258" r:id="rId5"/>
    <p:sldId id="256" r:id="rId6"/>
    <p:sldId id="261" r:id="rId7"/>
    <p:sldId id="260" r:id="rId8"/>
    <p:sldId id="259" r:id="rId9"/>
    <p:sldId id="267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97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5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6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0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4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39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3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6F30F6-9753-4C76-93DF-9A9016A5C3F8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C00C7D-A10B-4358-9B89-D60BED70B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4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2nd General Education Forum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Thursday, March 8, 2018</a:t>
            </a:r>
          </a:p>
          <a:p>
            <a:r>
              <a:rPr lang="en-US" dirty="0" smtClean="0"/>
              <a:t>9:30 to 11:00 a.m.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3800" y="257585"/>
            <a:ext cx="4572000" cy="770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Draft </a:t>
            </a:r>
            <a:r>
              <a:rPr lang="en-US" sz="2000" b="1" cap="small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Proposed Changes </a:t>
            </a: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to the General Education Program</a:t>
            </a:r>
            <a:endParaRPr lang="en-US" sz="3200" cap="small" dirty="0">
              <a:solidFill>
                <a:srgbClr val="C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1117600"/>
            <a:ext cx="871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 smtClean="0"/>
              <a:t>Area </a:t>
            </a:r>
            <a:r>
              <a:rPr lang="en-US" b="1" dirty="0"/>
              <a:t>D Social, Economic, and Political Institutions and Human </a:t>
            </a:r>
            <a:r>
              <a:rPr lang="en-US" b="1" dirty="0" smtClean="0"/>
              <a:t>Behavior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14900" y="1716500"/>
            <a:ext cx="3848100" cy="369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D. Social, Economic, and Political Institutions and Human Behavior</a:t>
            </a:r>
            <a:endParaRPr lang="en-US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1. United States History</a:t>
            </a:r>
            <a:endParaRPr lang="en-US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trike="sngStrik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b. One course covering United States Constitution and California State and local government:</a:t>
            </a:r>
            <a:br>
              <a:rPr lang="en-US" strike="sngStrik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</a:br>
            <a:r>
              <a:rPr lang="en-US" strike="sngStrik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PSCI 1201 - American Government</a:t>
            </a:r>
            <a:br>
              <a:rPr lang="en-US" strike="sngStrik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2. Human Institutions: Structures and Processes. </a:t>
            </a:r>
            <a:endParaRPr lang="en-US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Helvetica Neue"/>
                <a:cs typeface="Helvetica Neue"/>
              </a:rPr>
              <a:t>3. Society and Culture.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400" y="1716500"/>
            <a:ext cx="40005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Area D.1.b is removed from the general education requirements. 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Area </a:t>
            </a:r>
            <a:r>
              <a:rPr lang="en-US" dirty="0"/>
              <a:t>D.1.a is renamed D.1 United States History, D.2.a is renamed D.2, and D.2.B is renamed D.3 with subarea titles remaining the </a:t>
            </a:r>
            <a:r>
              <a:rPr lang="en-US" dirty="0" smtClean="0"/>
              <a:t>same.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Note</a:t>
            </a:r>
            <a:r>
              <a:rPr lang="en-US" dirty="0"/>
              <a:t>: PSC1201 (D.1.b) is already a graduation requirement and will lose its status as a GE course. Preferred by PSCI.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89450" y="1716499"/>
            <a:ext cx="18256" cy="393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400" y="1117600"/>
            <a:ext cx="46863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 smtClean="0"/>
              <a:t>Area </a:t>
            </a:r>
            <a:r>
              <a:rPr lang="en-US" b="1" dirty="0"/>
              <a:t>E Individual Resources for Modern </a:t>
            </a:r>
            <a:r>
              <a:rPr lang="en-US" b="1" dirty="0" smtClean="0"/>
              <a:t>Living</a:t>
            </a:r>
            <a:br>
              <a:rPr lang="en-US" b="1" dirty="0" smtClean="0"/>
            </a:br>
            <a:r>
              <a:rPr lang="en-US" dirty="0" smtClean="0"/>
              <a:t>Area </a:t>
            </a:r>
            <a:r>
              <a:rPr lang="en-US" dirty="0"/>
              <a:t>E.2 is removed from the general education requirements. Area E.1 is renamed E.</a:t>
            </a:r>
          </a:p>
          <a:p>
            <a:pPr lvl="1">
              <a:spcAft>
                <a:spcPts val="800"/>
              </a:spcAft>
            </a:pPr>
            <a:r>
              <a:rPr lang="en-US" b="1" dirty="0"/>
              <a:t>Option A:</a:t>
            </a:r>
            <a:r>
              <a:rPr lang="en-US" dirty="0"/>
              <a:t> Add a graduation requirement for a physical activity course requirement.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Note: Activity courses no longer in GE. Age exception no longer relevant. Preferred by KINS. </a:t>
            </a:r>
          </a:p>
          <a:p>
            <a:pPr lvl="1">
              <a:spcAft>
                <a:spcPts val="1800"/>
              </a:spcAft>
            </a:pPr>
            <a:r>
              <a:rPr lang="en-US" b="1" dirty="0" smtClean="0"/>
              <a:t>OR</a:t>
            </a:r>
            <a:endParaRPr lang="en-US" b="1" dirty="0"/>
          </a:p>
          <a:p>
            <a:pPr lvl="1">
              <a:spcAft>
                <a:spcPts val="800"/>
              </a:spcAft>
            </a:pPr>
            <a:r>
              <a:rPr lang="en-US" b="1" dirty="0"/>
              <a:t>Option B:</a:t>
            </a:r>
            <a:r>
              <a:rPr lang="en-US" dirty="0"/>
              <a:t> Activity courses (currently KINS 1010—1999) continue as GE. Area E may not be satisfied with only activity courses.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Note: KINS will develop a 2-unit course in E linked to activity course(s).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800" y="257585"/>
            <a:ext cx="4572000" cy="770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Draft </a:t>
            </a:r>
            <a:r>
              <a:rPr lang="en-US" sz="2000" b="1" cap="small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Proposed Changes </a:t>
            </a: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to the General Education Program</a:t>
            </a:r>
            <a:endParaRPr lang="en-US" sz="3200" cap="small" dirty="0">
              <a:solidFill>
                <a:srgbClr val="C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0500" y="2093774"/>
            <a:ext cx="353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longer in E: KINS 1010—1999 - Physical Education </a:t>
            </a:r>
            <a:r>
              <a:rPr lang="en-US" dirty="0" smtClean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a physical activity graduation requirement.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Remain </a:t>
            </a:r>
            <a:r>
              <a:rPr lang="en-US" dirty="0"/>
              <a:t>in E: KINS 1010—1999 - Physical Education </a:t>
            </a:r>
            <a:r>
              <a:rPr lang="en-US" dirty="0" smtClean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 </a:t>
            </a:r>
            <a:r>
              <a:rPr lang="en-US" dirty="0"/>
              <a:t>may not be fully satisfied with activity courses.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KINS </a:t>
            </a:r>
            <a:r>
              <a:rPr lang="en-US" dirty="0"/>
              <a:t>develops a 2-unit E course linked to activity course(s)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30470" y="2093773"/>
            <a:ext cx="18256" cy="393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283" y="1778376"/>
            <a:ext cx="4686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G</a:t>
            </a:r>
            <a:endParaRPr lang="en-US" dirty="0"/>
          </a:p>
          <a:p>
            <a:r>
              <a:rPr lang="en-US" dirty="0"/>
              <a:t>Area G is removed from the general education requirements; courses currently in Area G will maintain a “multicultural” designation.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Within a student’s general education program a minimum of three units must be in coursework designated as “multicultural,” courses addressing multicultural, ethnic studies, gender, or nonwestern cultures issues. </a:t>
            </a:r>
          </a:p>
          <a:p>
            <a:r>
              <a:rPr lang="en-US" dirty="0"/>
              <a:t> </a:t>
            </a:r>
          </a:p>
          <a:p>
            <a:r>
              <a:rPr lang="en-US" i="1" dirty="0"/>
              <a:t>Note: </a:t>
            </a:r>
            <a:r>
              <a:rPr lang="en-US" dirty="0"/>
              <a:t>Current Area G courses that do not also fulfill an area A-E requirement may apply for Area certification through an expedited normal process.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63800" y="257585"/>
            <a:ext cx="4572000" cy="770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Draft </a:t>
            </a:r>
            <a:r>
              <a:rPr lang="en-US" sz="2000" b="1" cap="small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Proposed Changes </a:t>
            </a: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to the General Education Program</a:t>
            </a:r>
            <a:endParaRPr lang="en-US" sz="3200" cap="small" dirty="0">
              <a:solidFill>
                <a:srgbClr val="C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0500" y="2093774"/>
            <a:ext cx="353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G. Multicultural Requirement: Removed. Graduation requirement: at least 3 units taken in GE course designated “multicultural.”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30470" y="2093773"/>
            <a:ext cx="18256" cy="393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400" y="1117600"/>
            <a:ext cx="52705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Area G</a:t>
            </a:r>
            <a:br>
              <a:rPr lang="en-US" b="1" dirty="0" smtClean="0"/>
            </a:br>
            <a:r>
              <a:rPr lang="en-US" dirty="0" smtClean="0"/>
              <a:t>Area </a:t>
            </a:r>
            <a:r>
              <a:rPr lang="en-US" dirty="0"/>
              <a:t>G is removed from the general education requirements; courses currently in Area G will maintain a “multicultural” designation</a:t>
            </a:r>
            <a:r>
              <a:rPr lang="en-US" dirty="0" smtClean="0"/>
              <a:t>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Within a student’s general education program a minimum of three units must be in coursework designated as “multicultural,” courses addressing multicultural, ethnic studies, gender, or nonwestern cultures issues. </a:t>
            </a:r>
          </a:p>
          <a:p>
            <a:pPr>
              <a:spcAft>
                <a:spcPts val="1200"/>
              </a:spcAft>
            </a:pPr>
            <a:r>
              <a:rPr lang="en-US" dirty="0"/>
              <a:t>Note: Current Area G courses that do not also fulfill an area A-E requirement may apply for Area certification through an expedited normal process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800" y="257585"/>
            <a:ext cx="4572000" cy="770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Draft </a:t>
            </a:r>
            <a:r>
              <a:rPr lang="en-US" sz="2000" b="1" cap="small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Proposed Changes </a:t>
            </a: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to the General Education Program</a:t>
            </a:r>
            <a:endParaRPr lang="en-US" sz="3200" cap="small" dirty="0">
              <a:solidFill>
                <a:srgbClr val="C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3300" y="1333500"/>
            <a:ext cx="28448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. Multicultural Requirement: Removed.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Helvetica Neue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Graduation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requirement: at least 3 units taken in GE course designated “multicultural.” </a:t>
            </a:r>
            <a:endParaRPr lang="en-US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8344" y="1445894"/>
            <a:ext cx="18256" cy="338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640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22959" y="6032676"/>
            <a:ext cx="7589520" cy="468708"/>
          </a:xfrm>
        </p:spPr>
        <p:txBody>
          <a:bodyPr/>
          <a:lstStyle/>
          <a:p>
            <a:pPr algn="ctr"/>
            <a:r>
              <a:rPr lang="en-US" dirty="0" smtClean="0"/>
              <a:t>Please fill out a Feedback Form or complete the anonymous </a:t>
            </a:r>
            <a:r>
              <a:rPr lang="en-US" dirty="0" err="1" smtClean="0"/>
              <a:t>webform</a:t>
            </a:r>
            <a:r>
              <a:rPr lang="en-US" dirty="0" smtClean="0"/>
              <a:t> at www.csustan.edu/general-education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17" t="12436" r="21042" b="10259"/>
          <a:stretch/>
        </p:blipFill>
        <p:spPr>
          <a:xfrm>
            <a:off x="1" y="0"/>
            <a:ext cx="9144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81" t="15641" r="26805" b="22274"/>
          <a:stretch/>
        </p:blipFill>
        <p:spPr>
          <a:xfrm>
            <a:off x="137160" y="20796"/>
            <a:ext cx="8816340" cy="63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06" t="24954" r="26718"/>
          <a:stretch/>
        </p:blipFill>
        <p:spPr>
          <a:xfrm>
            <a:off x="1041400" y="0"/>
            <a:ext cx="7378700" cy="62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709" t="12308" r="18749" b="384"/>
          <a:stretch/>
        </p:blipFill>
        <p:spPr>
          <a:xfrm>
            <a:off x="-87393" y="0"/>
            <a:ext cx="9231393" cy="68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29" t="12884" r="18959" b="769"/>
          <a:stretch/>
        </p:blipFill>
        <p:spPr>
          <a:xfrm>
            <a:off x="0" y="-20709"/>
            <a:ext cx="9237998" cy="68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9" t="16154" r="23286" b="20657"/>
          <a:stretch/>
        </p:blipFill>
        <p:spPr>
          <a:xfrm>
            <a:off x="-12700" y="241300"/>
            <a:ext cx="9156700" cy="5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28" t="28846" r="24233" b="7179"/>
          <a:stretch/>
        </p:blipFill>
        <p:spPr>
          <a:xfrm>
            <a:off x="1" y="330200"/>
            <a:ext cx="9144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3800" y="257585"/>
            <a:ext cx="4572000" cy="770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Draft </a:t>
            </a:r>
            <a:r>
              <a:rPr lang="en-US" sz="2000" b="1" cap="small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Proposed Changes </a:t>
            </a:r>
            <a:r>
              <a:rPr lang="en-US" sz="2000" b="1" cap="small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</a:rPr>
              <a:t>to the General Education Program</a:t>
            </a:r>
            <a:endParaRPr lang="en-US" sz="3200" cap="small" dirty="0">
              <a:solidFill>
                <a:srgbClr val="C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35100"/>
            <a:ext cx="836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/>
              <a:t>Upper-Division General Education</a:t>
            </a:r>
            <a:br>
              <a:rPr lang="en-US" b="1" dirty="0"/>
            </a:br>
            <a:r>
              <a:rPr lang="en-US" dirty="0"/>
              <a:t>Any upper-division course approved to satisfy a general education area will satisfy that area; this applies regardless of whether the course is within a student’s major, minor, concentration, etc.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2797"/>
            <a:ext cx="4572000" cy="1856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/>
              <a:t>Area F</a:t>
            </a:r>
            <a:br>
              <a:rPr lang="en-US" b="1" dirty="0"/>
            </a:br>
            <a:r>
              <a:rPr lang="en-US" dirty="0"/>
              <a:t>Upper division (UD) areas F1, F2, and F3 are renamed UD-B, UD-C, and UD-D respectively.</a:t>
            </a:r>
          </a:p>
          <a:p>
            <a:pPr>
              <a:spcAft>
                <a:spcPts val="800"/>
              </a:spcAft>
            </a:pPr>
            <a:r>
              <a:rPr lang="en-US" dirty="0"/>
              <a:t>A course currently satisfying F1, F2, or F3 continues to satisfy the appropriate area in the renamed area UD-B, UD-C, or UD-D.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64200" y="3322197"/>
            <a:ext cx="3022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Helvetica Neue"/>
              </a:rPr>
              <a:t>F1, F2, F3 renamed UD-B, UD-C, and UD-D respectively.</a:t>
            </a:r>
            <a:endParaRPr lang="en-US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75672" y="3378385"/>
            <a:ext cx="18256" cy="155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</TotalTime>
  <Words>322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Retrospect</vt:lpstr>
      <vt:lpstr>2nd General Education Forum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Schraeder</dc:creator>
  <cp:lastModifiedBy>Sarah Schraeder</cp:lastModifiedBy>
  <cp:revision>5</cp:revision>
  <dcterms:created xsi:type="dcterms:W3CDTF">2018-03-08T16:14:34Z</dcterms:created>
  <dcterms:modified xsi:type="dcterms:W3CDTF">2018-03-08T18:18:02Z</dcterms:modified>
</cp:coreProperties>
</file>