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72" r:id="rId8"/>
    <p:sldId id="273" r:id="rId9"/>
    <p:sldId id="276" r:id="rId10"/>
    <p:sldId id="278" r:id="rId11"/>
    <p:sldId id="282" r:id="rId12"/>
    <p:sldId id="280" r:id="rId13"/>
    <p:sldId id="281" r:id="rId14"/>
    <p:sldId id="287" r:id="rId15"/>
    <p:sldId id="288" r:id="rId16"/>
    <p:sldId id="265" r:id="rId17"/>
    <p:sldId id="266" r:id="rId18"/>
    <p:sldId id="267" r:id="rId19"/>
    <p:sldId id="271" r:id="rId20"/>
    <p:sldId id="268" r:id="rId21"/>
    <p:sldId id="269" r:id="rId22"/>
    <p:sldId id="270" r:id="rId23"/>
    <p:sldId id="279" r:id="rId24"/>
    <p:sldId id="285" r:id="rId25"/>
    <p:sldId id="286"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Zandarski" initials="KZ" lastIdx="1" clrIdx="0">
    <p:extLst>
      <p:ext uri="{19B8F6BF-5375-455C-9EA6-DF929625EA0E}">
        <p15:presenceInfo xmlns:p15="http://schemas.microsoft.com/office/powerpoint/2012/main" userId="S-1-5-21-507729080-268123737-2003004241-45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8T11:40:44.292"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A4A2B-61FA-4CB7-91AA-2A174D37EEB2}"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111117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A4A2B-61FA-4CB7-91AA-2A174D37EEB2}"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7795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A4A2B-61FA-4CB7-91AA-2A174D37EEB2}"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100344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A4A2B-61FA-4CB7-91AA-2A174D37EEB2}"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292204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0A4A2B-61FA-4CB7-91AA-2A174D37EEB2}"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231876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A4A2B-61FA-4CB7-91AA-2A174D37EEB2}"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29115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A4A2B-61FA-4CB7-91AA-2A174D37EEB2}"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35371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A4A2B-61FA-4CB7-91AA-2A174D37EEB2}"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228357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A4A2B-61FA-4CB7-91AA-2A174D37EEB2}" type="datetimeFigureOut">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237996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A4A2B-61FA-4CB7-91AA-2A174D37EEB2}"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146847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A4A2B-61FA-4CB7-91AA-2A174D37EEB2}"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0EFF9-CF8E-4CA5-8D8A-43EB6F6B9F25}" type="slidenum">
              <a:rPr lang="en-US" smtClean="0"/>
              <a:t>‹#›</a:t>
            </a:fld>
            <a:endParaRPr lang="en-US"/>
          </a:p>
        </p:txBody>
      </p:sp>
    </p:spTree>
    <p:extLst>
      <p:ext uri="{BB962C8B-B14F-4D97-AF65-F5344CB8AC3E}">
        <p14:creationId xmlns:p14="http://schemas.microsoft.com/office/powerpoint/2010/main" val="283570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A4A2B-61FA-4CB7-91AA-2A174D37EEB2}" type="datetimeFigureOut">
              <a:rPr lang="en-US" smtClean="0"/>
              <a:t>6/15/2020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0EFF9-CF8E-4CA5-8D8A-43EB6F6B9F25}" type="slidenum">
              <a:rPr lang="en-US" smtClean="0"/>
              <a:t>‹#›</a:t>
            </a:fld>
            <a:endParaRPr lang="en-US"/>
          </a:p>
        </p:txBody>
      </p:sp>
    </p:spTree>
    <p:extLst>
      <p:ext uri="{BB962C8B-B14F-4D97-AF65-F5344CB8AC3E}">
        <p14:creationId xmlns:p14="http://schemas.microsoft.com/office/powerpoint/2010/main" val="8508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support.microsoft.com/en-us/office/make-your-word-documents-accessible-to-people-with-disabilities-d9bf3683-87ac-47ea-b91a-78dcacb3c66d?ui=en-us&amp;rs=en-us&amp;ad=us#BKMK_WinTableHeader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google.com/docs/answer/6199477"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grackledocs.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ast.org/our-work/about-udl.html#.XunwFEVKjI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mergencyonline.blog/2020/03/27/what-is-dirt-simple-online-why-use-it/" TargetMode="Externa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VvAD-MUDy8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csustan.edu/campus-maps/john-stuart-rogers-faculty-development-center"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sustan.edu/campus-maps/john-stuart-rogers-faculty-development-center" TargetMode="External"/><Relationship Id="rId2" Type="http://schemas.openxmlformats.org/officeDocument/2006/relationships/hyperlink" Target="https://www.youtube.com/watch?v=dEbl5jvLKG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547463" cy="1163637"/>
          </a:xfrm>
        </p:spPr>
        <p:txBody>
          <a:bodyPr/>
          <a:lstStyle/>
          <a:p>
            <a:r>
              <a:rPr lang="en-US" dirty="0" smtClean="0"/>
              <a:t>Universal Design Level II</a:t>
            </a:r>
            <a:endParaRPr lang="en-US" dirty="0"/>
          </a:p>
        </p:txBody>
      </p:sp>
      <p:pic>
        <p:nvPicPr>
          <p:cNvPr id="4" name="Picture 3"/>
          <p:cNvPicPr>
            <a:picLocks noChangeAspect="1"/>
          </p:cNvPicPr>
          <p:nvPr/>
        </p:nvPicPr>
        <p:blipFill>
          <a:blip r:embed="rId2"/>
          <a:stretch>
            <a:fillRect/>
          </a:stretch>
        </p:blipFill>
        <p:spPr>
          <a:xfrm>
            <a:off x="3279787" y="2535655"/>
            <a:ext cx="5602956" cy="4198469"/>
          </a:xfrm>
          <a:prstGeom prst="rect">
            <a:avLst/>
          </a:prstGeom>
        </p:spPr>
      </p:pic>
    </p:spTree>
    <p:extLst>
      <p:ext uri="{BB962C8B-B14F-4D97-AF65-F5344CB8AC3E}">
        <p14:creationId xmlns:p14="http://schemas.microsoft.com/office/powerpoint/2010/main" val="395413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8" y="365759"/>
            <a:ext cx="9287692" cy="523220"/>
          </a:xfrm>
          <a:prstGeom prst="rect">
            <a:avLst/>
          </a:prstGeom>
          <a:noFill/>
        </p:spPr>
        <p:txBody>
          <a:bodyPr wrap="square" rtlCol="0">
            <a:spAutoFit/>
          </a:bodyPr>
          <a:lstStyle/>
          <a:p>
            <a:r>
              <a:rPr lang="en-US" sz="2800" b="1" dirty="0" smtClean="0"/>
              <a:t>Excel</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355837"/>
            <a:ext cx="10058400" cy="5360553"/>
          </a:xfrm>
          <a:prstGeom prst="rect">
            <a:avLst/>
          </a:prstGeom>
        </p:spPr>
      </p:pic>
    </p:spTree>
    <p:extLst>
      <p:ext uri="{BB962C8B-B14F-4D97-AF65-F5344CB8AC3E}">
        <p14:creationId xmlns:p14="http://schemas.microsoft.com/office/powerpoint/2010/main" val="77794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52" y="936732"/>
            <a:ext cx="6096000" cy="5287345"/>
          </a:xfrm>
          <a:prstGeom prst="rect">
            <a:avLst/>
          </a:prstGeom>
        </p:spPr>
        <p:txBody>
          <a:bodyPr>
            <a:spAutoFit/>
          </a:bodyPr>
          <a:lstStyle/>
          <a:p>
            <a:pPr>
              <a:lnSpc>
                <a:spcPct val="107000"/>
              </a:lnSpc>
              <a:spcBef>
                <a:spcPts val="450"/>
              </a:spcBef>
              <a:spcAft>
                <a:spcPts val="450"/>
              </a:spcAft>
            </a:pPr>
            <a:r>
              <a:rPr lang="en-US" sz="2800" b="1" dirty="0" smtClean="0">
                <a:effectLst/>
                <a:ea typeface="Times New Roman" panose="02020603050405020304" pitchFamily="18" charset="0"/>
                <a:cs typeface="Times New Roman" panose="02020603050405020304" pitchFamily="18" charset="0"/>
              </a:rPr>
              <a:t>Formatting Tables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Select the header row.</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Right click in that row and choose Table Properties.</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Select the Row tab.</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Check “Repeat as header row at the top of each page</a:t>
            </a:r>
            <a:r>
              <a:rPr lang="en-US" sz="2400" dirty="0" smtClean="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smtClean="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400" dirty="0" smtClean="0">
                <a:ea typeface="Calibri" panose="020F0502020204030204" pitchFamily="34" charset="0"/>
                <a:cs typeface="Times New Roman" panose="02020603050405020304" pitchFamily="18" charset="0"/>
              </a:rPr>
              <a:t>Additional Resources </a:t>
            </a:r>
            <a:r>
              <a:rPr lang="en-US" sz="2400" dirty="0" smtClean="0">
                <a:ea typeface="Calibri" panose="020F0502020204030204" pitchFamily="34" charset="0"/>
                <a:cs typeface="Times New Roman" panose="02020603050405020304" pitchFamily="18" charset="0"/>
                <a:hlinkClick r:id="rId2"/>
              </a:rPr>
              <a:t>Microsoft guide</a:t>
            </a:r>
            <a:endParaRPr lang="en-US" sz="2400" dirty="0">
              <a:effectLst/>
              <a:ea typeface="Calibri" panose="020F0502020204030204" pitchFamily="34" charset="0"/>
              <a:cs typeface="Times New Roman" panose="02020603050405020304" pitchFamily="18" charset="0"/>
            </a:endParaRPr>
          </a:p>
        </p:txBody>
      </p:sp>
      <p:sp>
        <p:nvSpPr>
          <p:cNvPr id="3" name="Rectangle 2"/>
          <p:cNvSpPr/>
          <p:nvPr/>
        </p:nvSpPr>
        <p:spPr>
          <a:xfrm>
            <a:off x="7045234" y="785859"/>
            <a:ext cx="3992881" cy="4585871"/>
          </a:xfrm>
          <a:prstGeom prst="rect">
            <a:avLst/>
          </a:prstGeom>
        </p:spPr>
        <p:txBody>
          <a:bodyPr wrap="square">
            <a:spAutoFit/>
          </a:bodyPr>
          <a:lstStyle/>
          <a:p>
            <a:r>
              <a:rPr lang="en-US" sz="2800" b="1" dirty="0" smtClean="0"/>
              <a:t>Pictures: </a:t>
            </a:r>
          </a:p>
          <a:p>
            <a:endParaRPr lang="en-US" sz="2400" dirty="0"/>
          </a:p>
          <a:p>
            <a:pPr marL="342900" indent="-342900">
              <a:buFont typeface="Arial" panose="020B0604020202020204" pitchFamily="34" charset="0"/>
              <a:buChar char="•"/>
            </a:pPr>
            <a:r>
              <a:rPr lang="en-US" sz="2400" dirty="0"/>
              <a:t>Alt Text </a:t>
            </a:r>
          </a:p>
          <a:p>
            <a:pPr marL="342900" indent="-342900">
              <a:buFont typeface="Arial" panose="020B0604020202020204" pitchFamily="34" charset="0"/>
              <a:buChar char="•"/>
            </a:pPr>
            <a:r>
              <a:rPr lang="en-US" sz="2400" dirty="0"/>
              <a:t>Highlight</a:t>
            </a:r>
          </a:p>
          <a:p>
            <a:pPr marL="342900" indent="-342900">
              <a:buFont typeface="Arial" panose="020B0604020202020204" pitchFamily="34" charset="0"/>
              <a:buChar char="•"/>
            </a:pPr>
            <a:r>
              <a:rPr lang="en-US" sz="2400" dirty="0"/>
              <a:t>Right click </a:t>
            </a:r>
          </a:p>
          <a:p>
            <a:pPr marL="342900" indent="-342900">
              <a:buFont typeface="Arial" panose="020B0604020202020204" pitchFamily="34" charset="0"/>
              <a:buChar char="•"/>
            </a:pPr>
            <a:r>
              <a:rPr lang="en-US" sz="2400" dirty="0"/>
              <a:t>Format and properties </a:t>
            </a:r>
          </a:p>
          <a:p>
            <a:pPr marL="342900" indent="-342900">
              <a:buFont typeface="Arial" panose="020B0604020202020204" pitchFamily="34" charset="0"/>
              <a:buChar char="•"/>
            </a:pPr>
            <a:r>
              <a:rPr lang="en-US" sz="2400" dirty="0"/>
              <a:t>Alt text</a:t>
            </a:r>
          </a:p>
          <a:p>
            <a:pPr marL="342900" indent="-342900">
              <a:buFont typeface="Arial" panose="020B0604020202020204" pitchFamily="34" charset="0"/>
              <a:buChar char="•"/>
            </a:pPr>
            <a:r>
              <a:rPr lang="en-US" sz="2400" dirty="0"/>
              <a:t>Description 10 words or less</a:t>
            </a:r>
          </a:p>
          <a:p>
            <a:pPr marL="342900" indent="-342900">
              <a:buFont typeface="Arial" panose="020B0604020202020204" pitchFamily="34" charset="0"/>
              <a:buChar char="•"/>
            </a:pPr>
            <a:r>
              <a:rPr lang="en-US" sz="2400" dirty="0"/>
              <a:t>No ‘image of’ </a:t>
            </a:r>
          </a:p>
          <a:p>
            <a:endParaRPr lang="en-US" sz="2400" dirty="0" smtClean="0"/>
          </a:p>
          <a:p>
            <a:endParaRPr lang="en-US" sz="2400" dirty="0"/>
          </a:p>
        </p:txBody>
      </p:sp>
    </p:spTree>
    <p:extLst>
      <p:ext uri="{BB962C8B-B14F-4D97-AF65-F5344CB8AC3E}">
        <p14:creationId xmlns:p14="http://schemas.microsoft.com/office/powerpoint/2010/main" val="110812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1" y="640080"/>
            <a:ext cx="7432765" cy="7232749"/>
          </a:xfrm>
          <a:prstGeom prst="rect">
            <a:avLst/>
          </a:prstGeom>
          <a:noFill/>
        </p:spPr>
        <p:txBody>
          <a:bodyPr wrap="square" numCol="2" rtlCol="0">
            <a:spAutoFit/>
          </a:bodyPr>
          <a:lstStyle/>
          <a:p>
            <a:r>
              <a:rPr lang="en-US" sz="2800" smtClean="0"/>
              <a:t>Google Documents and presentations</a:t>
            </a:r>
          </a:p>
          <a:p>
            <a:endParaRPr lang="en-US" sz="2400" smtClean="0"/>
          </a:p>
          <a:p>
            <a:r>
              <a:rPr lang="en-US" sz="2400" b="1" smtClean="0"/>
              <a:t>Alt Tag Images</a:t>
            </a:r>
          </a:p>
          <a:p>
            <a:pPr marL="342900" indent="-342900">
              <a:buFont typeface="Arial" panose="020B0604020202020204" pitchFamily="34" charset="0"/>
              <a:buChar char="•"/>
            </a:pPr>
            <a:r>
              <a:rPr lang="en-US" sz="2400" smtClean="0"/>
              <a:t>Select  image </a:t>
            </a:r>
          </a:p>
          <a:p>
            <a:pPr marL="342900" indent="-342900">
              <a:buFont typeface="Arial" panose="020B0604020202020204" pitchFamily="34" charset="0"/>
              <a:buChar char="•"/>
            </a:pPr>
            <a:r>
              <a:rPr lang="en-US" sz="2400" smtClean="0"/>
              <a:t>Right click </a:t>
            </a:r>
          </a:p>
          <a:p>
            <a:pPr marL="342900" indent="-342900">
              <a:buFont typeface="Arial" panose="020B0604020202020204" pitchFamily="34" charset="0"/>
              <a:buChar char="•"/>
            </a:pPr>
            <a:r>
              <a:rPr lang="en-US" sz="2400" smtClean="0"/>
              <a:t>Alt text</a:t>
            </a:r>
          </a:p>
          <a:p>
            <a:pPr marL="342900" indent="-342900">
              <a:buFont typeface="Arial" panose="020B0604020202020204" pitchFamily="34" charset="0"/>
              <a:buChar char="•"/>
            </a:pPr>
            <a:r>
              <a:rPr lang="en-US" sz="2400" smtClean="0"/>
              <a:t>Enter description </a:t>
            </a:r>
          </a:p>
          <a:p>
            <a:pPr marL="342900" indent="-342900">
              <a:buFont typeface="Arial" panose="020B0604020202020204" pitchFamily="34" charset="0"/>
              <a:buChar char="•"/>
            </a:pPr>
            <a:r>
              <a:rPr lang="en-US" sz="2400" smtClean="0"/>
              <a:t>ok </a:t>
            </a:r>
          </a:p>
          <a:p>
            <a:endParaRPr lang="en-US" sz="2400" smtClean="0"/>
          </a:p>
          <a:p>
            <a:r>
              <a:rPr lang="en-US" sz="2400" b="1" smtClean="0"/>
              <a:t>Tables </a:t>
            </a:r>
          </a:p>
          <a:p>
            <a:pPr marL="342900" indent="-342900">
              <a:buFont typeface="Arial" panose="020B0604020202020204" pitchFamily="34" charset="0"/>
              <a:buChar char="•"/>
            </a:pPr>
            <a:r>
              <a:rPr lang="en-US" sz="2400" smtClean="0"/>
              <a:t> screen reader will automatically read first row as header </a:t>
            </a:r>
          </a:p>
          <a:p>
            <a:pPr marL="342900" indent="-342900">
              <a:buFont typeface="Arial" panose="020B0604020202020204" pitchFamily="34" charset="0"/>
              <a:buChar char="•"/>
            </a:pPr>
            <a:endParaRPr lang="en-US" sz="2400" smtClean="0"/>
          </a:p>
          <a:p>
            <a:endParaRPr lang="en-US" sz="2400" smtClean="0"/>
          </a:p>
          <a:p>
            <a:endParaRPr lang="en-US" sz="2400" smtClean="0"/>
          </a:p>
          <a:p>
            <a:pPr marL="342900" indent="-342900">
              <a:buFont typeface="Arial" panose="020B0604020202020204" pitchFamily="34" charset="0"/>
              <a:buChar char="•"/>
            </a:pPr>
            <a:endParaRPr lang="en-US" sz="2400" smtClean="0"/>
          </a:p>
          <a:p>
            <a:pPr marL="342900" indent="-342900">
              <a:buFont typeface="Arial" panose="020B0604020202020204" pitchFamily="34" charset="0"/>
              <a:buChar char="•"/>
            </a:pPr>
            <a:endParaRPr lang="en-US" sz="2400" smtClean="0"/>
          </a:p>
          <a:p>
            <a:pPr marL="342900" indent="-342900">
              <a:buFont typeface="Arial" panose="020B0604020202020204" pitchFamily="34" charset="0"/>
              <a:buChar char="•"/>
            </a:pPr>
            <a:endParaRPr lang="en-US" sz="2400" dirty="0" smtClean="0"/>
          </a:p>
        </p:txBody>
      </p:sp>
      <p:pic>
        <p:nvPicPr>
          <p:cNvPr id="2050" name="Picture 2" descr="and t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373063"/>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52012" y="5287166"/>
            <a:ext cx="6096000" cy="1877437"/>
          </a:xfrm>
          <a:prstGeom prst="rect">
            <a:avLst/>
          </a:prstGeom>
        </p:spPr>
        <p:txBody>
          <a:bodyPr>
            <a:spAutoFit/>
          </a:bodyPr>
          <a:lstStyle/>
          <a:p>
            <a:r>
              <a:rPr lang="en-US" sz="2000" dirty="0"/>
              <a:t>Additional resource:                     </a:t>
            </a:r>
            <a:r>
              <a:rPr lang="en-US" sz="2000" dirty="0" smtClean="0"/>
              <a:t>     </a:t>
            </a:r>
            <a:r>
              <a:rPr lang="en-US" sz="2000" dirty="0"/>
              <a:t>Accessibility Checker:</a:t>
            </a:r>
          </a:p>
          <a:p>
            <a:r>
              <a:rPr lang="en-US" sz="2000" dirty="0"/>
              <a:t>              </a:t>
            </a:r>
          </a:p>
          <a:p>
            <a:endParaRPr lang="en-US" sz="2000" dirty="0">
              <a:hlinkClick r:id="rId3"/>
            </a:endParaRPr>
          </a:p>
          <a:p>
            <a:r>
              <a:rPr lang="en-US" sz="2000" dirty="0">
                <a:hlinkClick r:id="rId3"/>
              </a:rPr>
              <a:t>Google </a:t>
            </a:r>
            <a:r>
              <a:rPr lang="en-US" sz="2000" dirty="0" smtClean="0">
                <a:hlinkClick r:id="rId3"/>
              </a:rPr>
              <a:t>Help</a:t>
            </a:r>
            <a:r>
              <a:rPr lang="en-US" sz="2000" dirty="0" smtClean="0"/>
              <a:t>                                             </a:t>
            </a:r>
            <a:r>
              <a:rPr lang="en-US" sz="2000" dirty="0" smtClean="0">
                <a:hlinkClick r:id="rId4"/>
              </a:rPr>
              <a:t>Grackle Documents</a:t>
            </a:r>
            <a:endParaRPr lang="en-US" sz="2000" dirty="0" smtClean="0"/>
          </a:p>
          <a:p>
            <a:r>
              <a:rPr lang="en-US" dirty="0" smtClean="0"/>
              <a:t>                                       </a:t>
            </a:r>
            <a:endParaRPr lang="en-US" dirty="0"/>
          </a:p>
          <a:p>
            <a:endParaRPr lang="en-US" dirty="0"/>
          </a:p>
        </p:txBody>
      </p:sp>
    </p:spTree>
    <p:extLst>
      <p:ext uri="{BB962C8B-B14F-4D97-AF65-F5344CB8AC3E}">
        <p14:creationId xmlns:p14="http://schemas.microsoft.com/office/powerpoint/2010/main" val="254983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5" y="738683"/>
            <a:ext cx="5486400" cy="5513304"/>
          </a:xfrm>
          <a:prstGeom prst="rect">
            <a:avLst/>
          </a:prstGeom>
        </p:spPr>
        <p:txBody>
          <a:bodyPr wrap="square">
            <a:spAutoFit/>
          </a:bodyPr>
          <a:lstStyle/>
          <a:p>
            <a:pPr>
              <a:spcBef>
                <a:spcPts val="900"/>
              </a:spcBef>
              <a:spcAft>
                <a:spcPts val="900"/>
              </a:spcAft>
            </a:pPr>
            <a:r>
              <a:rPr lang="en-US" sz="2800" b="1" dirty="0" smtClean="0">
                <a:solidFill>
                  <a:srgbClr val="2D3B45"/>
                </a:solidFill>
                <a:ea typeface="Times New Roman" panose="02020603050405020304" pitchFamily="18" charset="0"/>
              </a:rPr>
              <a:t>Apple </a:t>
            </a:r>
          </a:p>
          <a:p>
            <a:pPr>
              <a:spcBef>
                <a:spcPts val="900"/>
              </a:spcBef>
              <a:spcAft>
                <a:spcPts val="900"/>
              </a:spcAft>
            </a:pPr>
            <a:endParaRPr lang="en-US" sz="2400" dirty="0">
              <a:solidFill>
                <a:srgbClr val="2D3B45"/>
              </a:solidFill>
              <a:ea typeface="Times New Roman" panose="02020603050405020304" pitchFamily="18" charset="0"/>
            </a:endParaRPr>
          </a:p>
          <a:p>
            <a:pPr>
              <a:spcBef>
                <a:spcPts val="900"/>
              </a:spcBef>
              <a:spcAft>
                <a:spcPts val="900"/>
              </a:spcAft>
            </a:pPr>
            <a:r>
              <a:rPr lang="en-US" sz="2400" b="1" dirty="0" smtClean="0">
                <a:solidFill>
                  <a:srgbClr val="2D3B45"/>
                </a:solidFill>
                <a:ea typeface="Times New Roman" panose="02020603050405020304" pitchFamily="18" charset="0"/>
              </a:rPr>
              <a:t>Alt Tag Images (Word for 2016)</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solidFill>
                  <a:srgbClr val="2D3B45"/>
                </a:solidFill>
                <a:ea typeface="Calibri" panose="020F0502020204030204" pitchFamily="34" charset="0"/>
                <a:cs typeface="Times New Roman" panose="02020603050405020304" pitchFamily="18" charset="0"/>
              </a:rPr>
              <a:t>Select image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smtClean="0">
                <a:solidFill>
                  <a:srgbClr val="2D3B45"/>
                </a:solidFill>
                <a:ea typeface="Calibri" panose="020F0502020204030204" pitchFamily="34" charset="0"/>
                <a:cs typeface="Times New Roman" panose="02020603050405020304" pitchFamily="18" charset="0"/>
              </a:rPr>
              <a:t>Picture</a:t>
            </a:r>
            <a:r>
              <a:rPr lang="en-US" sz="2400" b="1" dirty="0">
                <a:solidFill>
                  <a:srgbClr val="2D3B45"/>
                </a:solidFill>
                <a:ea typeface="Calibri" panose="020F0502020204030204" pitchFamily="34" charset="0"/>
                <a:cs typeface="Times New Roman" panose="02020603050405020304" pitchFamily="18" charset="0"/>
              </a:rPr>
              <a:t> Format </a:t>
            </a:r>
            <a:r>
              <a:rPr lang="en-US" sz="2400" dirty="0">
                <a:solidFill>
                  <a:srgbClr val="2D3B45"/>
                </a:solidFill>
                <a:ea typeface="Calibri" panose="020F0502020204030204" pitchFamily="34" charset="0"/>
                <a:cs typeface="Times New Roman" panose="02020603050405020304" pitchFamily="18" charset="0"/>
              </a:rPr>
              <a:t>tab will appear on the </a:t>
            </a:r>
            <a:r>
              <a:rPr lang="en-US" sz="2400" dirty="0" smtClean="0">
                <a:solidFill>
                  <a:srgbClr val="2D3B45"/>
                </a:solidFill>
                <a:ea typeface="Calibri" panose="020F0502020204030204" pitchFamily="34" charset="0"/>
                <a:cs typeface="Times New Roman" panose="02020603050405020304" pitchFamily="18" charset="0"/>
              </a:rPr>
              <a:t>ribbon.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solidFill>
                  <a:srgbClr val="2D3B45"/>
                </a:solidFill>
                <a:ea typeface="Calibri" panose="020F0502020204030204" pitchFamily="34" charset="0"/>
                <a:cs typeface="Times New Roman" panose="02020603050405020304" pitchFamily="18" charset="0"/>
              </a:rPr>
              <a:t>Open </a:t>
            </a:r>
            <a:r>
              <a:rPr lang="en-US" sz="2400" b="1" dirty="0" smtClean="0">
                <a:solidFill>
                  <a:srgbClr val="2D3B45"/>
                </a:solidFill>
                <a:ea typeface="Calibri" panose="020F0502020204030204" pitchFamily="34" charset="0"/>
                <a:cs typeface="Times New Roman" panose="02020603050405020304" pitchFamily="18" charset="0"/>
              </a:rPr>
              <a:t>Format Pane</a:t>
            </a:r>
            <a:endParaRPr lang="en-US" sz="2400" dirty="0">
              <a:solidFill>
                <a:srgbClr val="2D3B45"/>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solidFill>
                  <a:srgbClr val="2D3B45"/>
                </a:solidFill>
                <a:ea typeface="Calibri" panose="020F0502020204030204" pitchFamily="34" charset="0"/>
                <a:cs typeface="Times New Roman" panose="02020603050405020304" pitchFamily="18" charset="0"/>
              </a:rPr>
              <a:t>Select  </a:t>
            </a:r>
            <a:r>
              <a:rPr lang="en-US" sz="2400" dirty="0">
                <a:solidFill>
                  <a:srgbClr val="2D3B45"/>
                </a:solidFill>
                <a:ea typeface="Calibri" panose="020F0502020204030204" pitchFamily="34" charset="0"/>
                <a:cs typeface="Times New Roman" panose="02020603050405020304" pitchFamily="18" charset="0"/>
              </a:rPr>
              <a:t>Layout and Properties icon</a:t>
            </a:r>
            <a:r>
              <a:rPr lang="en-US" sz="2400" dirty="0" smtClean="0">
                <a:solidFill>
                  <a:srgbClr val="2D3B45"/>
                </a:solidFill>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rgbClr val="2D3B45"/>
                </a:solidFill>
                <a:ea typeface="Calibri" panose="020F0502020204030204" pitchFamily="34" charset="0"/>
                <a:cs typeface="Times New Roman" panose="02020603050405020304" pitchFamily="18" charset="0"/>
              </a:rPr>
              <a:t> </a:t>
            </a:r>
            <a:r>
              <a:rPr lang="en-US" sz="2400" b="1" dirty="0">
                <a:solidFill>
                  <a:srgbClr val="2D3B45"/>
                </a:solidFill>
                <a:ea typeface="Calibri" panose="020F0502020204030204" pitchFamily="34" charset="0"/>
                <a:cs typeface="Times New Roman" panose="02020603050405020304" pitchFamily="18" charset="0"/>
              </a:rPr>
              <a:t>Alt Text</a:t>
            </a:r>
            <a:r>
              <a:rPr lang="en-US" sz="2400" dirty="0">
                <a:solidFill>
                  <a:srgbClr val="2D3B45"/>
                </a:solidFill>
                <a:ea typeface="Calibri" panose="020F0502020204030204" pitchFamily="34" charset="0"/>
                <a:cs typeface="Times New Roman" panose="02020603050405020304" pitchFamily="18" charset="0"/>
              </a:rPr>
              <a:t> option by selecting the arrow.</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rgbClr val="2D3B45"/>
                </a:solidFill>
                <a:ea typeface="Calibri" panose="020F0502020204030204" pitchFamily="34" charset="0"/>
                <a:cs typeface="Times New Roman" panose="02020603050405020304" pitchFamily="18" charset="0"/>
              </a:rPr>
              <a:t> </a:t>
            </a:r>
            <a:r>
              <a:rPr lang="en-US" sz="2400" b="1" dirty="0">
                <a:solidFill>
                  <a:srgbClr val="2D3B45"/>
                </a:solidFill>
                <a:ea typeface="Calibri" panose="020F0502020204030204" pitchFamily="34" charset="0"/>
                <a:cs typeface="Times New Roman" panose="02020603050405020304" pitchFamily="18" charset="0"/>
              </a:rPr>
              <a:t>Description</a:t>
            </a:r>
            <a:r>
              <a:rPr lang="en-US" sz="2400" dirty="0">
                <a:solidFill>
                  <a:srgbClr val="2D3B45"/>
                </a:solidFill>
                <a:ea typeface="Calibri" panose="020F0502020204030204" pitchFamily="34" charset="0"/>
                <a:cs typeface="Times New Roman" panose="02020603050405020304" pitchFamily="18" charset="0"/>
              </a:rPr>
              <a:t> (not the title</a:t>
            </a:r>
            <a:r>
              <a:rPr lang="en-US" sz="2400" dirty="0" smtClean="0">
                <a:solidFill>
                  <a:srgbClr val="2D3B45"/>
                </a:solidFill>
                <a:ea typeface="Calibri" panose="020F0502020204030204" pitchFamily="34" charset="0"/>
                <a:cs typeface="Times New Roman" panose="02020603050405020304" pitchFamily="18" charset="0"/>
              </a:rPr>
              <a:t>). Enter the text</a:t>
            </a:r>
            <a:endParaRPr lang="en-US" sz="2400" dirty="0">
              <a:effectLst/>
              <a:ea typeface="Calibri" panose="020F0502020204030204" pitchFamily="34" charset="0"/>
              <a:cs typeface="Times New Roman" panose="02020603050405020304" pitchFamily="18" charset="0"/>
            </a:endParaRPr>
          </a:p>
        </p:txBody>
      </p:sp>
      <p:sp>
        <p:nvSpPr>
          <p:cNvPr id="3" name="Rectangle 2"/>
          <p:cNvSpPr/>
          <p:nvPr/>
        </p:nvSpPr>
        <p:spPr>
          <a:xfrm>
            <a:off x="6365967" y="1368142"/>
            <a:ext cx="5573484" cy="5078313"/>
          </a:xfrm>
          <a:prstGeom prst="rect">
            <a:avLst/>
          </a:prstGeom>
        </p:spPr>
        <p:txBody>
          <a:bodyPr wrap="square">
            <a:spAutoFit/>
          </a:bodyPr>
          <a:lstStyle/>
          <a:p>
            <a:r>
              <a:rPr lang="en-US" sz="2400" b="1" dirty="0"/>
              <a:t>Tables </a:t>
            </a:r>
          </a:p>
          <a:p>
            <a:endParaRPr lang="en-US" sz="2400" b="1" dirty="0"/>
          </a:p>
          <a:p>
            <a:pPr marL="342900" indent="-342900">
              <a:lnSpc>
                <a:spcPct val="150000"/>
              </a:lnSpc>
              <a:buFont typeface="Arial" panose="020B0604020202020204" pitchFamily="34" charset="0"/>
              <a:buChar char="•"/>
            </a:pPr>
            <a:r>
              <a:rPr lang="en-US" sz="2400" dirty="0"/>
              <a:t>Select </a:t>
            </a:r>
            <a:r>
              <a:rPr lang="en-US" sz="2400" b="1" dirty="0"/>
              <a:t>Insert</a:t>
            </a:r>
          </a:p>
          <a:p>
            <a:pPr marL="342900" indent="-342900">
              <a:lnSpc>
                <a:spcPct val="150000"/>
              </a:lnSpc>
              <a:buFont typeface="Arial" panose="020B0604020202020204" pitchFamily="34" charset="0"/>
              <a:buChar char="•"/>
            </a:pPr>
            <a:r>
              <a:rPr lang="en-US" sz="2400" b="1" dirty="0"/>
              <a:t>Table</a:t>
            </a:r>
            <a:r>
              <a:rPr lang="en-US" sz="2400" dirty="0"/>
              <a:t> from the format ribbon.</a:t>
            </a:r>
          </a:p>
          <a:p>
            <a:pPr marL="342900" lvl="0" indent="-342900">
              <a:lnSpc>
                <a:spcPct val="150000"/>
              </a:lnSpc>
              <a:buFont typeface="Arial" panose="020B0604020202020204" pitchFamily="34" charset="0"/>
              <a:buChar char="•"/>
            </a:pPr>
            <a:r>
              <a:rPr lang="en-US" sz="2400" dirty="0"/>
              <a:t>Select the number of columns and rows using the grid.</a:t>
            </a:r>
          </a:p>
          <a:p>
            <a:pPr marL="342900" lvl="0" indent="-342900">
              <a:lnSpc>
                <a:spcPct val="150000"/>
              </a:lnSpc>
              <a:buFont typeface="Arial" panose="020B0604020202020204" pitchFamily="34" charset="0"/>
              <a:buChar char="•"/>
            </a:pPr>
            <a:r>
              <a:rPr lang="en-US" sz="2400" dirty="0"/>
              <a:t>Ensure your table has a header row.</a:t>
            </a:r>
          </a:p>
          <a:p>
            <a:endParaRPr lang="en-US" sz="2400" dirty="0"/>
          </a:p>
          <a:p>
            <a:r>
              <a:rPr lang="en-US" sz="2400" b="1" dirty="0"/>
              <a:t>Accessibility checker</a:t>
            </a:r>
          </a:p>
          <a:p>
            <a:endParaRPr lang="en-US" sz="2400" dirty="0"/>
          </a:p>
          <a:p>
            <a:pPr marL="342900" indent="-342900">
              <a:buFont typeface="Arial" panose="020B0604020202020204" pitchFamily="34" charset="0"/>
              <a:buChar char="•"/>
            </a:pPr>
            <a:r>
              <a:rPr lang="en-US" sz="2400" dirty="0"/>
              <a:t>Review Tab</a:t>
            </a:r>
            <a:endParaRPr lang="en-US" sz="2400" dirty="0"/>
          </a:p>
        </p:txBody>
      </p:sp>
    </p:spTree>
    <p:extLst>
      <p:ext uri="{BB962C8B-B14F-4D97-AF65-F5344CB8AC3E}">
        <p14:creationId xmlns:p14="http://schemas.microsoft.com/office/powerpoint/2010/main" val="228748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2" y="836023"/>
            <a:ext cx="7315200" cy="4278094"/>
          </a:xfrm>
          <a:prstGeom prst="rect">
            <a:avLst/>
          </a:prstGeom>
          <a:noFill/>
        </p:spPr>
        <p:txBody>
          <a:bodyPr wrap="square" rtlCol="0">
            <a:spAutoFit/>
          </a:bodyPr>
          <a:lstStyle/>
          <a:p>
            <a:r>
              <a:rPr lang="en-US" sz="2800" b="1" dirty="0" smtClean="0"/>
              <a:t>PDFs</a:t>
            </a:r>
            <a:endParaRPr lang="en-US" sz="2800" dirty="0"/>
          </a:p>
          <a:p>
            <a:endParaRPr lang="en-US" sz="2800" dirty="0" smtClean="0"/>
          </a:p>
          <a:p>
            <a:pPr marL="342900" indent="-342900">
              <a:buFont typeface="Arial" panose="020B0604020202020204" pitchFamily="34" charset="0"/>
              <a:buChar char="•"/>
            </a:pPr>
            <a:r>
              <a:rPr lang="en-US" sz="2400" dirty="0" smtClean="0"/>
              <a:t>If a document is accessible when made it will be accessible when converted to a PDF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r>
              <a:rPr lang="en-US" sz="2400" b="1" dirty="0" smtClean="0"/>
              <a:t>Accessibility Checker  (Acrobat Pro)</a:t>
            </a:r>
          </a:p>
          <a:p>
            <a:pPr marL="342900" indent="-342900">
              <a:buFont typeface="Arial" panose="020B0604020202020204" pitchFamily="34" charset="0"/>
              <a:buChar char="•"/>
            </a:pPr>
            <a:r>
              <a:rPr lang="en-US" sz="2400" dirty="0" smtClean="0"/>
              <a:t>Select </a:t>
            </a:r>
            <a:r>
              <a:rPr lang="en-US" sz="2400" dirty="0"/>
              <a:t>Tools </a:t>
            </a:r>
          </a:p>
          <a:p>
            <a:pPr marL="342900" indent="-342900">
              <a:buFont typeface="Arial" panose="020B0604020202020204" pitchFamily="34" charset="0"/>
              <a:buChar char="•"/>
            </a:pPr>
            <a:r>
              <a:rPr lang="en-US" sz="2400" dirty="0" smtClean="0"/>
              <a:t>Accessibility </a:t>
            </a:r>
          </a:p>
          <a:p>
            <a:pPr marL="342900" indent="-342900">
              <a:buFont typeface="Arial" panose="020B0604020202020204" pitchFamily="34" charset="0"/>
              <a:buChar char="•"/>
            </a:pPr>
            <a:r>
              <a:rPr lang="en-US" sz="2400" dirty="0" smtClean="0"/>
              <a:t>Full Check </a:t>
            </a:r>
          </a:p>
          <a:p>
            <a:pPr marL="342900" indent="-342900">
              <a:buFont typeface="Arial" panose="020B0604020202020204" pitchFamily="34" charset="0"/>
              <a:buChar char="•"/>
            </a:pPr>
            <a:r>
              <a:rPr lang="en-US" sz="2400" dirty="0" smtClean="0"/>
              <a:t>follow </a:t>
            </a:r>
            <a:r>
              <a:rPr lang="en-US" sz="2400" dirty="0"/>
              <a:t>the prompts.</a:t>
            </a:r>
            <a:endParaRPr lang="en-US" sz="2400" dirty="0" smtClean="0"/>
          </a:p>
        </p:txBody>
      </p:sp>
      <p:pic>
        <p:nvPicPr>
          <p:cNvPr id="3" name="Picture 2"/>
          <p:cNvPicPr>
            <a:picLocks noChangeAspect="1"/>
          </p:cNvPicPr>
          <p:nvPr/>
        </p:nvPicPr>
        <p:blipFill>
          <a:blip r:embed="rId2"/>
          <a:stretch>
            <a:fillRect/>
          </a:stretch>
        </p:blipFill>
        <p:spPr>
          <a:xfrm>
            <a:off x="8410303" y="1493655"/>
            <a:ext cx="3429000" cy="5229225"/>
          </a:xfrm>
          <a:prstGeom prst="rect">
            <a:avLst/>
          </a:prstGeom>
        </p:spPr>
      </p:pic>
    </p:spTree>
    <p:extLst>
      <p:ext uri="{BB962C8B-B14F-4D97-AF65-F5344CB8AC3E}">
        <p14:creationId xmlns:p14="http://schemas.microsoft.com/office/powerpoint/2010/main" val="201643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217" y="548640"/>
            <a:ext cx="9470572" cy="4154984"/>
          </a:xfrm>
          <a:prstGeom prst="rect">
            <a:avLst/>
          </a:prstGeom>
          <a:noFill/>
        </p:spPr>
        <p:txBody>
          <a:bodyPr wrap="square" rtlCol="0">
            <a:spAutoFit/>
          </a:bodyPr>
          <a:lstStyle/>
          <a:p>
            <a:r>
              <a:rPr lang="en-US" sz="2400" b="1" dirty="0" smtClean="0"/>
              <a:t>UDL Equal Access</a:t>
            </a:r>
          </a:p>
          <a:p>
            <a:r>
              <a:rPr lang="en-US" sz="2400" dirty="0"/>
              <a:t>a framework for designing curricula that enable all individuals to gain knowledge, skills, and enthusiasm for learning. UDL provides rich supports for learning and reduces barriers to the curriculum while maintaining high achievement standards for all</a:t>
            </a:r>
            <a:r>
              <a:rPr lang="en-US" sz="2400" dirty="0" smtClean="0"/>
              <a:t>.”</a:t>
            </a:r>
          </a:p>
          <a:p>
            <a:endParaRPr lang="en-US" sz="2400" dirty="0"/>
          </a:p>
          <a:p>
            <a:endParaRPr lang="en-US" sz="2400" dirty="0" smtClean="0"/>
          </a:p>
          <a:p>
            <a:pPr marL="285750" indent="-285750">
              <a:buFont typeface="Arial" panose="020B0604020202020204" pitchFamily="34" charset="0"/>
              <a:buChar char="•"/>
            </a:pPr>
            <a:r>
              <a:rPr lang="en-US" sz="2400" dirty="0" smtClean="0"/>
              <a:t>multiple </a:t>
            </a:r>
            <a:r>
              <a:rPr lang="en-US" sz="2400" dirty="0"/>
              <a:t>means of </a:t>
            </a:r>
            <a:r>
              <a:rPr lang="en-US" sz="2400" dirty="0" smtClean="0"/>
              <a:t>representation</a:t>
            </a:r>
          </a:p>
          <a:p>
            <a:pPr marL="285750" indent="-285750">
              <a:buFont typeface="Arial" panose="020B0604020202020204" pitchFamily="34" charset="0"/>
              <a:buChar char="•"/>
            </a:pPr>
            <a:r>
              <a:rPr lang="en-US" sz="2400" dirty="0" smtClean="0"/>
              <a:t>multiple </a:t>
            </a:r>
            <a:r>
              <a:rPr lang="en-US" sz="2400" dirty="0"/>
              <a:t>means of action and </a:t>
            </a:r>
            <a:r>
              <a:rPr lang="en-US" sz="2400" dirty="0" smtClean="0"/>
              <a:t>expression</a:t>
            </a:r>
          </a:p>
          <a:p>
            <a:pPr marL="285750" indent="-285750">
              <a:buFont typeface="Arial" panose="020B0604020202020204" pitchFamily="34" charset="0"/>
              <a:buChar char="•"/>
            </a:pPr>
            <a:r>
              <a:rPr lang="en-US" sz="2400" dirty="0" smtClean="0"/>
              <a:t> multiple </a:t>
            </a:r>
            <a:r>
              <a:rPr lang="en-US" sz="2400" dirty="0"/>
              <a:t>means of engagement. </a:t>
            </a:r>
            <a:endParaRPr lang="en-US" sz="2400" dirty="0" smtClean="0"/>
          </a:p>
          <a:p>
            <a:pPr lvl="5"/>
            <a:r>
              <a:rPr lang="en-US" sz="2400" dirty="0" smtClean="0">
                <a:hlinkClick r:id="rId2"/>
              </a:rPr>
              <a:t>CAST Guidelines</a:t>
            </a:r>
            <a:endParaRPr lang="en-US" sz="2400" dirty="0"/>
          </a:p>
        </p:txBody>
      </p:sp>
      <p:pic>
        <p:nvPicPr>
          <p:cNvPr id="3" name="Picture 2"/>
          <p:cNvPicPr>
            <a:picLocks noChangeAspect="1"/>
          </p:cNvPicPr>
          <p:nvPr/>
        </p:nvPicPr>
        <p:blipFill>
          <a:blip r:embed="rId3"/>
          <a:stretch>
            <a:fillRect/>
          </a:stretch>
        </p:blipFill>
        <p:spPr>
          <a:xfrm>
            <a:off x="7979228" y="2909071"/>
            <a:ext cx="3810000" cy="3495675"/>
          </a:xfrm>
          <a:prstGeom prst="rect">
            <a:avLst/>
          </a:prstGeom>
        </p:spPr>
      </p:pic>
    </p:spTree>
    <p:extLst>
      <p:ext uri="{BB962C8B-B14F-4D97-AF65-F5344CB8AC3E}">
        <p14:creationId xmlns:p14="http://schemas.microsoft.com/office/powerpoint/2010/main" val="358719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2" y="382241"/>
            <a:ext cx="10672355" cy="6063198"/>
          </a:xfrm>
          <a:prstGeom prst="rect">
            <a:avLst/>
          </a:prstGeom>
        </p:spPr>
        <p:txBody>
          <a:bodyPr wrap="square">
            <a:spAutoFit/>
          </a:bodyPr>
          <a:lstStyle/>
          <a:p>
            <a:pPr fontAlgn="base"/>
            <a:r>
              <a:rPr lang="en-US" sz="2800" b="1" i="0" dirty="0" smtClean="0">
                <a:effectLst/>
              </a:rPr>
              <a:t>Class Climate</a:t>
            </a:r>
          </a:p>
          <a:p>
            <a:pPr fontAlgn="base"/>
            <a:r>
              <a:rPr lang="en-US" sz="2400" b="0" i="0" dirty="0" smtClean="0">
                <a:effectLst/>
              </a:rPr>
              <a:t>Adopt practices that reflect high values with respect to diversity, equity, and inclusion.</a:t>
            </a:r>
          </a:p>
          <a:p>
            <a:pPr fontAlgn="base"/>
            <a:endParaRPr lang="en-US" sz="2400" b="0" i="0" dirty="0" smtClean="0">
              <a:effectLst/>
            </a:endParaRPr>
          </a:p>
          <a:p>
            <a:pPr fontAlgn="base">
              <a:lnSpc>
                <a:spcPct val="150000"/>
              </a:lnSpc>
              <a:buFont typeface="Arial" panose="020B0604020202020204" pitchFamily="34" charset="0"/>
              <a:buChar char="•"/>
            </a:pPr>
            <a:r>
              <a:rPr lang="en-US" sz="2400" b="0" i="0" dirty="0" smtClean="0">
                <a:effectLst/>
              </a:rPr>
              <a:t>Welcome everyone. </a:t>
            </a:r>
            <a:endParaRPr lang="en-US" sz="2400" dirty="0"/>
          </a:p>
          <a:p>
            <a:pPr fontAlgn="base">
              <a:lnSpc>
                <a:spcPct val="150000"/>
              </a:lnSpc>
              <a:buFont typeface="Arial" panose="020B0604020202020204" pitchFamily="34" charset="0"/>
              <a:buChar char="•"/>
            </a:pPr>
            <a:r>
              <a:rPr lang="en-US" sz="2400" b="0" i="0" dirty="0" smtClean="0">
                <a:effectLst/>
              </a:rPr>
              <a:t>Avoid stereotyping. </a:t>
            </a:r>
            <a:endParaRPr lang="en-US" sz="2400" dirty="0"/>
          </a:p>
          <a:p>
            <a:pPr fontAlgn="base">
              <a:lnSpc>
                <a:spcPct val="150000"/>
              </a:lnSpc>
              <a:buFont typeface="Arial" panose="020B0604020202020204" pitchFamily="34" charset="0"/>
              <a:buChar char="•"/>
            </a:pPr>
            <a:r>
              <a:rPr lang="en-US" sz="2400" b="0" i="0" dirty="0" smtClean="0">
                <a:effectLst/>
              </a:rPr>
              <a:t>Be approachable and available. </a:t>
            </a:r>
          </a:p>
          <a:p>
            <a:pPr fontAlgn="base">
              <a:lnSpc>
                <a:spcPct val="150000"/>
              </a:lnSpc>
              <a:buFont typeface="Arial" panose="020B0604020202020204" pitchFamily="34" charset="0"/>
              <a:buChar char="•"/>
            </a:pPr>
            <a:r>
              <a:rPr lang="en-US" sz="2400" b="0" i="0" dirty="0" smtClean="0">
                <a:effectLst/>
              </a:rPr>
              <a:t>Motivate all students. </a:t>
            </a:r>
          </a:p>
          <a:p>
            <a:pPr fontAlgn="base">
              <a:lnSpc>
                <a:spcPct val="150000"/>
              </a:lnSpc>
              <a:buFont typeface="Arial" panose="020B0604020202020204" pitchFamily="34" charset="0"/>
              <a:buChar char="•"/>
            </a:pPr>
            <a:r>
              <a:rPr lang="en-US" sz="2400" b="0" i="0" dirty="0" smtClean="0">
                <a:effectLst/>
              </a:rPr>
              <a:t>Address individual needs in an inclusive manner. </a:t>
            </a:r>
          </a:p>
          <a:p>
            <a:pPr fontAlgn="base">
              <a:lnSpc>
                <a:spcPct val="150000"/>
              </a:lnSpc>
              <a:buFont typeface="Arial" panose="020B0604020202020204" pitchFamily="34" charset="0"/>
              <a:buChar char="•"/>
            </a:pPr>
            <a:r>
              <a:rPr lang="en-US" sz="2400" b="0" i="0" dirty="0" smtClean="0">
                <a:effectLst/>
              </a:rPr>
              <a:t>On the syllabus, list URLs and other contact information for tutoring and writing centers, disability services, and other campus services that may be helpful. </a:t>
            </a:r>
          </a:p>
          <a:p>
            <a:pPr fontAlgn="base">
              <a:lnSpc>
                <a:spcPct val="150000"/>
              </a:lnSpc>
              <a:buFont typeface="Arial" panose="020B0604020202020204" pitchFamily="34" charset="0"/>
              <a:buChar char="•"/>
            </a:pPr>
            <a:r>
              <a:rPr lang="en-US" sz="2400" b="0" i="0" dirty="0" smtClean="0">
                <a:effectLst/>
              </a:rPr>
              <a:t>Avoid segregating or stigmatizing any student. </a:t>
            </a:r>
            <a:endParaRPr lang="en-US" sz="2400" b="0" i="0" dirty="0">
              <a:effectLst/>
            </a:endParaRPr>
          </a:p>
        </p:txBody>
      </p:sp>
    </p:spTree>
    <p:extLst>
      <p:ext uri="{BB962C8B-B14F-4D97-AF65-F5344CB8AC3E}">
        <p14:creationId xmlns:p14="http://schemas.microsoft.com/office/powerpoint/2010/main" val="160283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66" y="1532436"/>
            <a:ext cx="9509760" cy="3108543"/>
          </a:xfrm>
          <a:prstGeom prst="rect">
            <a:avLst/>
          </a:prstGeom>
        </p:spPr>
        <p:txBody>
          <a:bodyPr wrap="square">
            <a:spAutoFit/>
          </a:bodyPr>
          <a:lstStyle/>
          <a:p>
            <a:pPr fontAlgn="base"/>
            <a:r>
              <a:rPr lang="en-US" sz="2800" b="1" i="0" dirty="0" smtClean="0">
                <a:effectLst/>
              </a:rPr>
              <a:t>Interaction</a:t>
            </a:r>
          </a:p>
          <a:p>
            <a:pPr fontAlgn="base"/>
            <a:r>
              <a:rPr lang="en-US" sz="2400" b="0" i="0" dirty="0" smtClean="0">
                <a:effectLst/>
              </a:rPr>
              <a:t>Encourage regular and effective interactions between students and the instructor, employ multiple communication methods, and ensure that communication methods are accessible to all participants.</a:t>
            </a:r>
          </a:p>
          <a:p>
            <a:pPr fontAlgn="base"/>
            <a:endParaRPr lang="en-US" sz="2400" b="0" i="0" dirty="0" smtClean="0">
              <a:effectLst/>
            </a:endParaRPr>
          </a:p>
          <a:p>
            <a:pPr fontAlgn="base">
              <a:lnSpc>
                <a:spcPct val="150000"/>
              </a:lnSpc>
              <a:buFont typeface="Arial" panose="020B0604020202020204" pitchFamily="34" charset="0"/>
              <a:buChar char="•"/>
            </a:pPr>
            <a:r>
              <a:rPr lang="en-US" sz="2400" b="0" i="0" dirty="0" smtClean="0">
                <a:effectLst/>
              </a:rPr>
              <a:t>Offer multiple options for communication and collaboration. </a:t>
            </a:r>
          </a:p>
          <a:p>
            <a:pPr fontAlgn="base">
              <a:lnSpc>
                <a:spcPct val="150000"/>
              </a:lnSpc>
              <a:buFont typeface="Arial" panose="020B0604020202020204" pitchFamily="34" charset="0"/>
              <a:buChar char="•"/>
            </a:pPr>
            <a:r>
              <a:rPr lang="en-US" sz="2400" b="0" i="0" dirty="0" smtClean="0">
                <a:effectLst/>
              </a:rPr>
              <a:t>Require inclusive cooperative learning. </a:t>
            </a:r>
            <a:endParaRPr lang="en-US" sz="2400" b="0" i="0" dirty="0">
              <a:effectLst/>
            </a:endParaRPr>
          </a:p>
        </p:txBody>
      </p:sp>
    </p:spTree>
    <p:extLst>
      <p:ext uri="{BB962C8B-B14F-4D97-AF65-F5344CB8AC3E}">
        <p14:creationId xmlns:p14="http://schemas.microsoft.com/office/powerpoint/2010/main" val="63431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594" y="1291617"/>
            <a:ext cx="8895806" cy="4585871"/>
          </a:xfrm>
          <a:prstGeom prst="rect">
            <a:avLst/>
          </a:prstGeom>
        </p:spPr>
        <p:txBody>
          <a:bodyPr wrap="square">
            <a:spAutoFit/>
          </a:bodyPr>
          <a:lstStyle/>
          <a:p>
            <a:pPr fontAlgn="base"/>
            <a:r>
              <a:rPr lang="en-US" sz="2800" b="1" i="0" dirty="0" smtClean="0">
                <a:effectLst/>
              </a:rPr>
              <a:t>Physical Environments and Products</a:t>
            </a:r>
          </a:p>
          <a:p>
            <a:pPr fontAlgn="base"/>
            <a:r>
              <a:rPr lang="en-US" sz="2400" b="0" i="0" dirty="0" smtClean="0">
                <a:effectLst/>
              </a:rPr>
              <a:t>For on-site instruction ensure that facilities, activities, materials, and equipment are physically accessible to and usable by all students and that diverse student characteristics are addressed in safety considerations.</a:t>
            </a:r>
          </a:p>
          <a:p>
            <a:pPr fontAlgn="base"/>
            <a:endParaRPr lang="en-US" sz="2400" b="0" i="0" dirty="0" smtClean="0">
              <a:effectLst/>
            </a:endParaRPr>
          </a:p>
          <a:p>
            <a:pPr fontAlgn="base">
              <a:lnSpc>
                <a:spcPct val="150000"/>
              </a:lnSpc>
              <a:buFont typeface="Arial" panose="020B0604020202020204" pitchFamily="34" charset="0"/>
              <a:buChar char="•"/>
            </a:pPr>
            <a:r>
              <a:rPr lang="en-US" sz="2400" b="0" i="0" dirty="0" smtClean="0">
                <a:effectLst/>
              </a:rPr>
              <a:t>Ensure physical access to facilities. </a:t>
            </a:r>
          </a:p>
          <a:p>
            <a:pPr fontAlgn="base">
              <a:lnSpc>
                <a:spcPct val="150000"/>
              </a:lnSpc>
              <a:buFont typeface="Arial" panose="020B0604020202020204" pitchFamily="34" charset="0"/>
              <a:buChar char="•"/>
            </a:pPr>
            <a:r>
              <a:rPr lang="en-US" sz="2400" b="0" i="0" dirty="0" smtClean="0">
                <a:effectLst/>
              </a:rPr>
              <a:t>Arrange instructional spaces to maximize inclusion and comfort. </a:t>
            </a:r>
            <a:endParaRPr lang="en-US" sz="2400" dirty="0"/>
          </a:p>
          <a:p>
            <a:pPr fontAlgn="base">
              <a:lnSpc>
                <a:spcPct val="150000"/>
              </a:lnSpc>
              <a:buFont typeface="Arial" panose="020B0604020202020204" pitchFamily="34" charset="0"/>
              <a:buChar char="•"/>
            </a:pPr>
            <a:r>
              <a:rPr lang="en-US" sz="2400" b="0" i="0" dirty="0" smtClean="0">
                <a:effectLst/>
              </a:rPr>
              <a:t>Ensure that everyone can use equipment and materials. </a:t>
            </a:r>
          </a:p>
          <a:p>
            <a:pPr fontAlgn="base">
              <a:lnSpc>
                <a:spcPct val="150000"/>
              </a:lnSpc>
              <a:buFont typeface="Arial" panose="020B0604020202020204" pitchFamily="34" charset="0"/>
              <a:buChar char="•"/>
            </a:pPr>
            <a:r>
              <a:rPr lang="en-US" sz="2400" b="0" i="0" dirty="0" smtClean="0">
                <a:effectLst/>
              </a:rPr>
              <a:t>Ensure safety. </a:t>
            </a:r>
            <a:endParaRPr lang="en-US" sz="2400" b="0" i="0" dirty="0">
              <a:effectLst/>
            </a:endParaRPr>
          </a:p>
        </p:txBody>
      </p:sp>
    </p:spTree>
    <p:extLst>
      <p:ext uri="{BB962C8B-B14F-4D97-AF65-F5344CB8AC3E}">
        <p14:creationId xmlns:p14="http://schemas.microsoft.com/office/powerpoint/2010/main" val="291281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219200" y="-23813"/>
            <a:ext cx="9753600" cy="6905625"/>
          </a:xfrm>
          <a:prstGeom prst="rect">
            <a:avLst/>
          </a:prstGeom>
        </p:spPr>
      </p:pic>
    </p:spTree>
    <p:extLst>
      <p:ext uri="{BB962C8B-B14F-4D97-AF65-F5344CB8AC3E}">
        <p14:creationId xmlns:p14="http://schemas.microsoft.com/office/powerpoint/2010/main" val="74289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344" y="666206"/>
            <a:ext cx="9640388" cy="4832092"/>
          </a:xfrm>
          <a:prstGeom prst="rect">
            <a:avLst/>
          </a:prstGeom>
          <a:noFill/>
        </p:spPr>
        <p:txBody>
          <a:bodyPr wrap="square" rtlCol="0">
            <a:spAutoFit/>
          </a:bodyPr>
          <a:lstStyle/>
          <a:p>
            <a:r>
              <a:rPr lang="en-US" sz="2800" b="1" dirty="0" smtClean="0"/>
              <a:t>Objectives:</a:t>
            </a:r>
          </a:p>
          <a:p>
            <a:endParaRPr lang="en-US" sz="2800" dirty="0"/>
          </a:p>
          <a:p>
            <a:pPr marL="342900" indent="-342900">
              <a:lnSpc>
                <a:spcPct val="150000"/>
              </a:lnSpc>
              <a:buFont typeface="Arial" panose="020B0604020202020204" pitchFamily="34" charset="0"/>
              <a:buChar char="•"/>
            </a:pPr>
            <a:r>
              <a:rPr lang="en-US" sz="2400" dirty="0" smtClean="0"/>
              <a:t>Review UDL Principles for  LMS content pages and multimedia</a:t>
            </a:r>
          </a:p>
          <a:p>
            <a:pPr marL="342900" indent="-342900">
              <a:lnSpc>
                <a:spcPct val="150000"/>
              </a:lnSpc>
              <a:buFont typeface="Arial" panose="020B0604020202020204" pitchFamily="34" charset="0"/>
              <a:buChar char="•"/>
            </a:pPr>
            <a:r>
              <a:rPr lang="en-US" sz="2400" dirty="0" smtClean="0"/>
              <a:t>Recognize how to make Microsoft, Google and Apple applications accessible</a:t>
            </a:r>
          </a:p>
          <a:p>
            <a:pPr marL="342900" indent="-342900">
              <a:lnSpc>
                <a:spcPct val="150000"/>
              </a:lnSpc>
              <a:buFont typeface="Arial" panose="020B0604020202020204" pitchFamily="34" charset="0"/>
              <a:buChar char="•"/>
            </a:pPr>
            <a:r>
              <a:rPr lang="en-US" sz="2400" dirty="0" smtClean="0"/>
              <a:t>Recognize and discuss UDL principles and techniques for providing equal access </a:t>
            </a:r>
          </a:p>
          <a:p>
            <a:pPr marL="342900" indent="-342900">
              <a:lnSpc>
                <a:spcPct val="150000"/>
              </a:lnSpc>
              <a:buFont typeface="Arial" panose="020B0604020202020204" pitchFamily="34" charset="0"/>
              <a:buChar char="•"/>
            </a:pPr>
            <a:r>
              <a:rPr lang="en-US" sz="2400" dirty="0" smtClean="0"/>
              <a:t>Recognize techniques for closed captioning in YouTube and Zoom </a:t>
            </a:r>
          </a:p>
          <a:p>
            <a:pPr marL="342900" indent="-342900">
              <a:lnSpc>
                <a:spcPct val="150000"/>
              </a:lnSpc>
              <a:buFont typeface="Arial" panose="020B0604020202020204" pitchFamily="34" charset="0"/>
              <a:buChar char="•"/>
            </a:pPr>
            <a:r>
              <a:rPr lang="en-US" sz="2400" dirty="0" smtClean="0"/>
              <a:t>Write a short accessibility plan for future classes. </a:t>
            </a:r>
          </a:p>
        </p:txBody>
      </p:sp>
    </p:spTree>
    <p:extLst>
      <p:ext uri="{BB962C8B-B14F-4D97-AF65-F5344CB8AC3E}">
        <p14:creationId xmlns:p14="http://schemas.microsoft.com/office/powerpoint/2010/main" val="1907831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530" y="1197164"/>
            <a:ext cx="10019212" cy="5139869"/>
          </a:xfrm>
          <a:prstGeom prst="rect">
            <a:avLst/>
          </a:prstGeom>
        </p:spPr>
        <p:txBody>
          <a:bodyPr wrap="square">
            <a:spAutoFit/>
          </a:bodyPr>
          <a:lstStyle/>
          <a:p>
            <a:pPr fontAlgn="base"/>
            <a:r>
              <a:rPr lang="en-US" sz="2800" b="1" i="0" dirty="0" smtClean="0">
                <a:effectLst/>
              </a:rPr>
              <a:t>Delivery Methods</a:t>
            </a:r>
          </a:p>
          <a:p>
            <a:pPr fontAlgn="base"/>
            <a:r>
              <a:rPr lang="en-US" sz="2400" b="0" i="0" dirty="0" smtClean="0">
                <a:effectLst/>
              </a:rPr>
              <a:t>Use multiple instructional methods that are accessible to all learners. </a:t>
            </a:r>
          </a:p>
          <a:p>
            <a:pPr fontAlgn="base"/>
            <a:endParaRPr lang="en-US" sz="2400" b="0" i="0" dirty="0" smtClean="0">
              <a:effectLst/>
            </a:endParaRPr>
          </a:p>
          <a:p>
            <a:pPr fontAlgn="base">
              <a:lnSpc>
                <a:spcPct val="150000"/>
              </a:lnSpc>
              <a:buFont typeface="Arial" panose="020B0604020202020204" pitchFamily="34" charset="0"/>
              <a:buChar char="•"/>
            </a:pPr>
            <a:r>
              <a:rPr lang="en-US" sz="2400" b="0" i="0" dirty="0" smtClean="0">
                <a:effectLst/>
              </a:rPr>
              <a:t>Make content relevant. </a:t>
            </a:r>
          </a:p>
          <a:p>
            <a:pPr fontAlgn="base">
              <a:lnSpc>
                <a:spcPct val="150000"/>
              </a:lnSpc>
              <a:buFont typeface="Arial" panose="020B0604020202020204" pitchFamily="34" charset="0"/>
              <a:buChar char="•"/>
            </a:pPr>
            <a:r>
              <a:rPr lang="en-US" sz="2400" b="0" i="0" dirty="0" smtClean="0">
                <a:effectLst/>
              </a:rPr>
              <a:t>Select flexible curriculum. </a:t>
            </a:r>
          </a:p>
          <a:p>
            <a:pPr fontAlgn="base">
              <a:lnSpc>
                <a:spcPct val="150000"/>
              </a:lnSpc>
              <a:buFont typeface="Arial" panose="020B0604020202020204" pitchFamily="34" charset="0"/>
              <a:buChar char="•"/>
            </a:pPr>
            <a:r>
              <a:rPr lang="en-US" sz="2400" b="0" i="0" dirty="0" smtClean="0">
                <a:effectLst/>
              </a:rPr>
              <a:t>Provide cognitive supports. </a:t>
            </a:r>
          </a:p>
          <a:p>
            <a:pPr fontAlgn="base">
              <a:lnSpc>
                <a:spcPct val="150000"/>
              </a:lnSpc>
              <a:buFont typeface="Arial" panose="020B0604020202020204" pitchFamily="34" charset="0"/>
              <a:buChar char="•"/>
            </a:pPr>
            <a:r>
              <a:rPr lang="en-US" sz="2400" b="0" i="0" dirty="0" smtClean="0">
                <a:effectLst/>
              </a:rPr>
              <a:t>Provide multiple ways to learn. </a:t>
            </a:r>
          </a:p>
          <a:p>
            <a:pPr fontAlgn="base">
              <a:lnSpc>
                <a:spcPct val="150000"/>
              </a:lnSpc>
              <a:buFont typeface="Arial" panose="020B0604020202020204" pitchFamily="34" charset="0"/>
              <a:buChar char="•"/>
            </a:pPr>
            <a:r>
              <a:rPr lang="en-US" sz="2400" b="0" i="0" dirty="0" smtClean="0">
                <a:effectLst/>
              </a:rPr>
              <a:t>Deliver instructions clearly and in multiple ways. </a:t>
            </a:r>
          </a:p>
          <a:p>
            <a:pPr fontAlgn="base">
              <a:lnSpc>
                <a:spcPct val="150000"/>
              </a:lnSpc>
              <a:buFont typeface="Arial" panose="020B0604020202020204" pitchFamily="34" charset="0"/>
              <a:buChar char="•"/>
            </a:pPr>
            <a:r>
              <a:rPr lang="en-US" sz="2400" b="0" i="0" dirty="0" smtClean="0">
                <a:effectLst/>
              </a:rPr>
              <a:t>Use large visual and tactile aids. </a:t>
            </a:r>
          </a:p>
          <a:p>
            <a:pPr fontAlgn="base">
              <a:lnSpc>
                <a:spcPct val="150000"/>
              </a:lnSpc>
              <a:buFont typeface="Arial" panose="020B0604020202020204" pitchFamily="34" charset="0"/>
              <a:buChar char="•"/>
            </a:pPr>
            <a:r>
              <a:rPr lang="en-US" sz="2400" b="0" i="0" dirty="0" smtClean="0">
                <a:effectLst/>
              </a:rPr>
              <a:t>Make each teaching method accessible to all students. </a:t>
            </a:r>
            <a:endParaRPr lang="en-US" sz="2400" b="0" i="0" dirty="0">
              <a:effectLst/>
            </a:endParaRPr>
          </a:p>
        </p:txBody>
      </p:sp>
    </p:spTree>
    <p:extLst>
      <p:ext uri="{BB962C8B-B14F-4D97-AF65-F5344CB8AC3E}">
        <p14:creationId xmlns:p14="http://schemas.microsoft.com/office/powerpoint/2010/main" val="412142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342" y="1850641"/>
            <a:ext cx="8725989" cy="3847207"/>
          </a:xfrm>
          <a:prstGeom prst="rect">
            <a:avLst/>
          </a:prstGeom>
        </p:spPr>
        <p:txBody>
          <a:bodyPr wrap="square">
            <a:spAutoFit/>
          </a:bodyPr>
          <a:lstStyle/>
          <a:p>
            <a:pPr fontAlgn="base"/>
            <a:r>
              <a:rPr lang="en-US" sz="2800" b="1" i="0" dirty="0" smtClean="0">
                <a:effectLst/>
              </a:rPr>
              <a:t>Information Resources and Technology</a:t>
            </a:r>
          </a:p>
          <a:p>
            <a:pPr fontAlgn="base"/>
            <a:r>
              <a:rPr lang="en-US" sz="2400" b="0" i="0" dirty="0" smtClean="0">
                <a:effectLst/>
              </a:rPr>
              <a:t>Ensure that course materials, notes, and other information resources are engaging, flexible, and accessible for all students.</a:t>
            </a:r>
          </a:p>
          <a:p>
            <a:pPr fontAlgn="base"/>
            <a:endParaRPr lang="en-US" sz="2400" b="0" i="0" dirty="0" smtClean="0">
              <a:effectLst/>
            </a:endParaRPr>
          </a:p>
          <a:p>
            <a:pPr fontAlgn="base">
              <a:lnSpc>
                <a:spcPct val="150000"/>
              </a:lnSpc>
              <a:buFont typeface="Arial" panose="020B0604020202020204" pitchFamily="34" charset="0"/>
              <a:buChar char="•"/>
            </a:pPr>
            <a:r>
              <a:rPr lang="en-US" sz="2400" b="0" i="0" dirty="0" smtClean="0">
                <a:effectLst/>
              </a:rPr>
              <a:t>Select materials early. </a:t>
            </a:r>
          </a:p>
          <a:p>
            <a:pPr fontAlgn="base">
              <a:lnSpc>
                <a:spcPct val="150000"/>
              </a:lnSpc>
              <a:buFont typeface="Arial" panose="020B0604020202020204" pitchFamily="34" charset="0"/>
              <a:buChar char="•"/>
            </a:pPr>
            <a:r>
              <a:rPr lang="en-US" sz="2400" b="0" i="0" dirty="0" smtClean="0">
                <a:effectLst/>
              </a:rPr>
              <a:t>Provide content in accessible, universally designed formats. </a:t>
            </a:r>
          </a:p>
          <a:p>
            <a:pPr fontAlgn="base">
              <a:lnSpc>
                <a:spcPct val="150000"/>
              </a:lnSpc>
              <a:buFont typeface="Arial" panose="020B0604020202020204" pitchFamily="34" charset="0"/>
              <a:buChar char="•"/>
            </a:pPr>
            <a:r>
              <a:rPr lang="en-US" sz="2400" b="0" i="0" dirty="0" smtClean="0">
                <a:effectLst/>
              </a:rPr>
              <a:t>Accommodate a variety of reading and technology, skills. </a:t>
            </a:r>
          </a:p>
          <a:p>
            <a:pPr fontAlgn="base">
              <a:lnSpc>
                <a:spcPct val="150000"/>
              </a:lnSpc>
              <a:buFont typeface="Arial" panose="020B0604020202020204" pitchFamily="34" charset="0"/>
              <a:buChar char="•"/>
            </a:pPr>
            <a:r>
              <a:rPr lang="en-US" sz="2400" b="0" i="0" dirty="0" smtClean="0">
                <a:effectLst/>
              </a:rPr>
              <a:t>Ensure the availability of appropriate assistive technology. </a:t>
            </a:r>
            <a:endParaRPr lang="en-US" sz="2400" b="0" i="0" dirty="0">
              <a:effectLst/>
            </a:endParaRPr>
          </a:p>
        </p:txBody>
      </p:sp>
    </p:spTree>
    <p:extLst>
      <p:ext uri="{BB962C8B-B14F-4D97-AF65-F5344CB8AC3E}">
        <p14:creationId xmlns:p14="http://schemas.microsoft.com/office/powerpoint/2010/main" val="222482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 y="690393"/>
            <a:ext cx="10724606" cy="5324535"/>
          </a:xfrm>
          <a:prstGeom prst="rect">
            <a:avLst/>
          </a:prstGeom>
        </p:spPr>
        <p:txBody>
          <a:bodyPr wrap="square">
            <a:spAutoFit/>
          </a:bodyPr>
          <a:lstStyle/>
          <a:p>
            <a:pPr fontAlgn="base"/>
            <a:r>
              <a:rPr lang="en-US" sz="2800" b="1" i="0" dirty="0" smtClean="0">
                <a:effectLst/>
              </a:rPr>
              <a:t>Feedback and Assessment</a:t>
            </a:r>
          </a:p>
          <a:p>
            <a:pPr fontAlgn="base"/>
            <a:r>
              <a:rPr lang="en-US" sz="2400" b="0" i="0" dirty="0" smtClean="0">
                <a:effectLst/>
              </a:rPr>
              <a:t>Regularly assess students’ progress, provide specific feedback on a regular basis using multiple accessible methods and tools, and adjust instruction accordingly.</a:t>
            </a:r>
          </a:p>
          <a:p>
            <a:pPr fontAlgn="base"/>
            <a:endParaRPr lang="en-US" sz="2400" dirty="0"/>
          </a:p>
          <a:p>
            <a:pPr fontAlgn="base"/>
            <a:endParaRPr lang="en-US" sz="2400" b="0" i="0" dirty="0" smtClean="0">
              <a:effectLst/>
            </a:endParaRPr>
          </a:p>
          <a:p>
            <a:pPr fontAlgn="base">
              <a:lnSpc>
                <a:spcPct val="150000"/>
              </a:lnSpc>
              <a:buFont typeface="Arial" panose="020B0604020202020204" pitchFamily="34" charset="0"/>
              <a:buChar char="•"/>
            </a:pPr>
            <a:r>
              <a:rPr lang="en-US" sz="2400" b="0" i="0" dirty="0" smtClean="0">
                <a:effectLst/>
              </a:rPr>
              <a:t>Set clear expectations. Test in the same manner in which you teach. </a:t>
            </a:r>
          </a:p>
          <a:p>
            <a:pPr fontAlgn="base">
              <a:lnSpc>
                <a:spcPct val="150000"/>
              </a:lnSpc>
              <a:buFont typeface="Arial" panose="020B0604020202020204" pitchFamily="34" charset="0"/>
              <a:buChar char="•"/>
            </a:pPr>
            <a:r>
              <a:rPr lang="en-US" sz="2400" b="0" i="0" dirty="0" smtClean="0">
                <a:effectLst/>
              </a:rPr>
              <a:t>Minimize time constraints when appropriate. </a:t>
            </a:r>
          </a:p>
          <a:p>
            <a:pPr fontAlgn="base">
              <a:lnSpc>
                <a:spcPct val="150000"/>
              </a:lnSpc>
              <a:buFont typeface="Arial" panose="020B0604020202020204" pitchFamily="34" charset="0"/>
              <a:buChar char="•"/>
            </a:pPr>
            <a:r>
              <a:rPr lang="en-US" sz="2400" b="0" i="0" dirty="0" smtClean="0">
                <a:effectLst/>
              </a:rPr>
              <a:t>Offer regular feedback and corrective opportunities. </a:t>
            </a:r>
          </a:p>
          <a:p>
            <a:pPr fontAlgn="base">
              <a:lnSpc>
                <a:spcPct val="150000"/>
              </a:lnSpc>
              <a:buFont typeface="Arial" panose="020B0604020202020204" pitchFamily="34" charset="0"/>
              <a:buChar char="•"/>
            </a:pPr>
            <a:r>
              <a:rPr lang="en-US" sz="2400" b="0" i="0" dirty="0" smtClean="0">
                <a:effectLst/>
              </a:rPr>
              <a:t>Provide multiple ways for students to demonstrate what they have learned. </a:t>
            </a:r>
          </a:p>
          <a:p>
            <a:pPr fontAlgn="base">
              <a:lnSpc>
                <a:spcPct val="150000"/>
              </a:lnSpc>
              <a:buFont typeface="Arial" panose="020B0604020202020204" pitchFamily="34" charset="0"/>
              <a:buChar char="•"/>
            </a:pPr>
            <a:r>
              <a:rPr lang="en-US" sz="2400" b="0" i="0" dirty="0" smtClean="0">
                <a:effectLst/>
              </a:rPr>
              <a:t>Monitor and adjust. </a:t>
            </a:r>
          </a:p>
          <a:p>
            <a:pPr fontAlgn="base">
              <a:lnSpc>
                <a:spcPct val="150000"/>
              </a:lnSpc>
              <a:buFont typeface="Arial" panose="020B0604020202020204" pitchFamily="34" charset="0"/>
              <a:buChar char="•"/>
            </a:pPr>
            <a:r>
              <a:rPr lang="en-US" sz="2400" b="0" i="0" dirty="0" smtClean="0">
                <a:effectLst/>
              </a:rPr>
              <a:t>Provide sample test questions, exemplary work, and study guides. </a:t>
            </a:r>
            <a:endParaRPr lang="en-US" sz="2400" b="0" i="0" dirty="0">
              <a:effectLst/>
            </a:endParaRPr>
          </a:p>
        </p:txBody>
      </p:sp>
    </p:spTree>
    <p:extLst>
      <p:ext uri="{BB962C8B-B14F-4D97-AF65-F5344CB8AC3E}">
        <p14:creationId xmlns:p14="http://schemas.microsoft.com/office/powerpoint/2010/main" val="46502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526" y="705394"/>
            <a:ext cx="9836331" cy="4154984"/>
          </a:xfrm>
          <a:prstGeom prst="rect">
            <a:avLst/>
          </a:prstGeom>
          <a:noFill/>
        </p:spPr>
        <p:txBody>
          <a:bodyPr wrap="square" rtlCol="0">
            <a:spAutoFit/>
          </a:bodyPr>
          <a:lstStyle/>
          <a:p>
            <a:r>
              <a:rPr lang="en-US" sz="2400" b="1" dirty="0" smtClean="0"/>
              <a:t>Captioning in YouTube:</a:t>
            </a:r>
          </a:p>
          <a:p>
            <a:endParaRPr lang="en-US" sz="2400" dirty="0"/>
          </a:p>
          <a:p>
            <a:pPr marL="342900" indent="-342900">
              <a:lnSpc>
                <a:spcPct val="150000"/>
              </a:lnSpc>
              <a:buFont typeface="Arial" panose="020B0604020202020204" pitchFamily="34" charset="0"/>
              <a:buChar char="•"/>
            </a:pPr>
            <a:r>
              <a:rPr lang="en-US" sz="2400" dirty="0" smtClean="0"/>
              <a:t>Sign into YouTube</a:t>
            </a:r>
          </a:p>
          <a:p>
            <a:pPr marL="342900" indent="-342900">
              <a:lnSpc>
                <a:spcPct val="150000"/>
              </a:lnSpc>
              <a:buFont typeface="Arial" panose="020B0604020202020204" pitchFamily="34" charset="0"/>
              <a:buChar char="•"/>
            </a:pPr>
            <a:r>
              <a:rPr lang="en-US" sz="2400" dirty="0" smtClean="0"/>
              <a:t>From the menu on the left select subtitles</a:t>
            </a:r>
          </a:p>
          <a:p>
            <a:pPr marL="342900" indent="-342900">
              <a:lnSpc>
                <a:spcPct val="150000"/>
              </a:lnSpc>
              <a:buFont typeface="Arial" panose="020B0604020202020204" pitchFamily="34" charset="0"/>
              <a:buChar char="•"/>
            </a:pPr>
            <a:r>
              <a:rPr lang="en-US" sz="2400" dirty="0" smtClean="0"/>
              <a:t>Select the video to edit</a:t>
            </a:r>
          </a:p>
          <a:p>
            <a:pPr marL="342900" indent="-342900">
              <a:lnSpc>
                <a:spcPct val="150000"/>
              </a:lnSpc>
              <a:buFont typeface="Arial" panose="020B0604020202020204" pitchFamily="34" charset="0"/>
              <a:buChar char="•"/>
            </a:pPr>
            <a:r>
              <a:rPr lang="en-US" sz="2400" dirty="0" smtClean="0"/>
              <a:t>Select subtitles</a:t>
            </a:r>
          </a:p>
          <a:p>
            <a:pPr marL="342900" indent="-342900">
              <a:lnSpc>
                <a:spcPct val="150000"/>
              </a:lnSpc>
              <a:buFont typeface="Arial" panose="020B0604020202020204" pitchFamily="34" charset="0"/>
              <a:buChar char="•"/>
            </a:pPr>
            <a:r>
              <a:rPr lang="en-US" sz="2400" dirty="0" smtClean="0"/>
              <a:t>Select options</a:t>
            </a:r>
          </a:p>
          <a:p>
            <a:pPr marL="342900" indent="-342900">
              <a:lnSpc>
                <a:spcPct val="150000"/>
              </a:lnSpc>
              <a:buFont typeface="Arial" panose="020B0604020202020204" pitchFamily="34" charset="0"/>
              <a:buChar char="•"/>
            </a:pPr>
            <a:r>
              <a:rPr lang="en-US" sz="2400" dirty="0" smtClean="0"/>
              <a:t>Choose upload a script, transcribe and auto sync or  edit auto generated. </a:t>
            </a:r>
            <a:endParaRPr lang="en-US" sz="2400" dirty="0"/>
          </a:p>
        </p:txBody>
      </p:sp>
      <p:sp>
        <p:nvSpPr>
          <p:cNvPr id="4" name="Rectangle 1"/>
          <p:cNvSpPr>
            <a:spLocks noChangeArrowheads="1"/>
          </p:cNvSpPr>
          <p:nvPr/>
        </p:nvSpPr>
        <p:spPr bwMode="auto">
          <a:xfrm>
            <a:off x="0" y="-123111"/>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3C4043"/>
              </a:solidFill>
              <a:effectLst/>
              <a:latin typeface="Roboto"/>
            </a:endParaRPr>
          </a:p>
        </p:txBody>
      </p:sp>
      <p:sp>
        <p:nvSpPr>
          <p:cNvPr id="5" name="AutoShape 2" descr="https://lh3.googleusercontent.com/e76r_RF5u4d8F2EpJfsc7taQT9fr9JvJ5yhNtWmVn-Pjr0e8Xif4LxE7mKTJuw=w18"/>
          <p:cNvSpPr>
            <a:spLocks noChangeAspect="1" noChangeArrowheads="1"/>
          </p:cNvSpPr>
          <p:nvPr/>
        </p:nvSpPr>
        <p:spPr bwMode="auto">
          <a:xfrm>
            <a:off x="4362450" y="214313"/>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545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404948"/>
            <a:ext cx="8739052" cy="4031873"/>
          </a:xfrm>
          <a:prstGeom prst="rect">
            <a:avLst/>
          </a:prstGeom>
          <a:noFill/>
        </p:spPr>
        <p:txBody>
          <a:bodyPr wrap="square" rtlCol="0">
            <a:spAutoFit/>
          </a:bodyPr>
          <a:lstStyle/>
          <a:p>
            <a:r>
              <a:rPr lang="en-US" sz="2800" b="1" dirty="0" smtClean="0"/>
              <a:t>Captioning in Zoom </a:t>
            </a:r>
          </a:p>
          <a:p>
            <a:endParaRPr lang="en-US" dirty="0" smtClean="0"/>
          </a:p>
          <a:p>
            <a:endParaRPr lang="en-US" sz="2400" dirty="0"/>
          </a:p>
          <a:p>
            <a:pPr marL="285750" indent="-285750">
              <a:buFont typeface="Arial" panose="020B0604020202020204" pitchFamily="34" charset="0"/>
              <a:buChar char="•"/>
            </a:pPr>
            <a:r>
              <a:rPr lang="en-US" sz="2400" dirty="0"/>
              <a:t>Account</a:t>
            </a:r>
          </a:p>
          <a:p>
            <a:pPr marL="285750" indent="-285750">
              <a:buFont typeface="Arial" panose="020B0604020202020204" pitchFamily="34" charset="0"/>
              <a:buChar char="•"/>
            </a:pPr>
            <a:r>
              <a:rPr lang="en-US" sz="2400" dirty="0"/>
              <a:t>Sign in to the Zoom web portal </a:t>
            </a:r>
          </a:p>
          <a:p>
            <a:pPr marL="285750" indent="-285750">
              <a:buFont typeface="Arial" panose="020B0604020202020204" pitchFamily="34" charset="0"/>
              <a:buChar char="•"/>
            </a:pPr>
            <a:r>
              <a:rPr lang="en-US" sz="2400" dirty="0" smtClean="0"/>
              <a:t>Navigation panel  </a:t>
            </a:r>
          </a:p>
          <a:p>
            <a:pPr marL="742950" lvl="1" indent="-285750">
              <a:buFont typeface="Arial" panose="020B0604020202020204" pitchFamily="34" charset="0"/>
              <a:buChar char="•"/>
            </a:pPr>
            <a:r>
              <a:rPr lang="en-US" sz="2400" dirty="0" smtClean="0"/>
              <a:t>Account </a:t>
            </a:r>
            <a:r>
              <a:rPr lang="en-US" sz="2400" dirty="0"/>
              <a:t>Management </a:t>
            </a:r>
          </a:p>
          <a:p>
            <a:pPr marL="742950" lvl="1" indent="-285750">
              <a:buFont typeface="Arial" panose="020B0604020202020204" pitchFamily="34" charset="0"/>
              <a:buChar char="•"/>
            </a:pPr>
            <a:r>
              <a:rPr lang="en-US" sz="2400" dirty="0" smtClean="0"/>
              <a:t>Account </a:t>
            </a:r>
            <a:r>
              <a:rPr lang="en-US" sz="2400" dirty="0"/>
              <a:t>Settings.</a:t>
            </a:r>
          </a:p>
          <a:p>
            <a:pPr marL="285750" indent="-285750">
              <a:buFont typeface="Arial" panose="020B0604020202020204" pitchFamily="34" charset="0"/>
              <a:buChar char="•"/>
            </a:pPr>
            <a:r>
              <a:rPr lang="en-US" sz="2400" dirty="0"/>
              <a:t>Click the Meeting tab.</a:t>
            </a:r>
          </a:p>
          <a:p>
            <a:pPr marL="285750" indent="-285750">
              <a:buFont typeface="Arial" panose="020B0604020202020204" pitchFamily="34" charset="0"/>
              <a:buChar char="•"/>
            </a:pPr>
            <a:r>
              <a:rPr lang="en-US" sz="2400" dirty="0"/>
              <a:t>Verify that Closed Caption is enabled.</a:t>
            </a:r>
          </a:p>
          <a:p>
            <a:endParaRPr lang="en-US" dirty="0"/>
          </a:p>
        </p:txBody>
      </p:sp>
    </p:spTree>
    <p:extLst>
      <p:ext uri="{BB962C8B-B14F-4D97-AF65-F5344CB8AC3E}">
        <p14:creationId xmlns:p14="http://schemas.microsoft.com/office/powerpoint/2010/main" val="96357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47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vAD-MUDy8E"/>
          <p:cNvPicPr>
            <a:picLocks noRot="1" noChangeAspect="1"/>
          </p:cNvPicPr>
          <p:nvPr>
            <a:videoFile r:link="rId1"/>
          </p:nvPr>
        </p:nvPicPr>
        <p:blipFill>
          <a:blip r:embed="rId3"/>
          <a:stretch>
            <a:fillRect/>
          </a:stretch>
        </p:blipFill>
        <p:spPr>
          <a:xfrm>
            <a:off x="1341120" y="536394"/>
            <a:ext cx="9357358" cy="5263514"/>
          </a:xfrm>
          <a:prstGeom prst="rect">
            <a:avLst/>
          </a:prstGeom>
        </p:spPr>
      </p:pic>
    </p:spTree>
    <p:extLst>
      <p:ext uri="{BB962C8B-B14F-4D97-AF65-F5344CB8AC3E}">
        <p14:creationId xmlns:p14="http://schemas.microsoft.com/office/powerpoint/2010/main" val="342070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31" y="444137"/>
            <a:ext cx="3644538" cy="1569660"/>
          </a:xfrm>
          <a:prstGeom prst="rect">
            <a:avLst/>
          </a:prstGeom>
          <a:noFill/>
        </p:spPr>
        <p:txBody>
          <a:bodyPr wrap="square" rtlCol="0">
            <a:spAutoFit/>
          </a:bodyPr>
          <a:lstStyle/>
          <a:p>
            <a:r>
              <a:rPr lang="en-US" sz="3200" b="1" dirty="0" smtClean="0"/>
              <a:t>Review: </a:t>
            </a:r>
            <a:r>
              <a:rPr lang="en-US" sz="3200" dirty="0" smtClean="0"/>
              <a:t/>
            </a:r>
            <a:br>
              <a:rPr lang="en-US" sz="3200" dirty="0" smtClean="0"/>
            </a:br>
            <a:r>
              <a:rPr lang="en-US" sz="3200" dirty="0" smtClean="0"/>
              <a:t/>
            </a:r>
            <a:br>
              <a:rPr lang="en-US" sz="3200" dirty="0" smtClean="0"/>
            </a:br>
            <a:endParaRPr lang="en-US" sz="3200" dirty="0"/>
          </a:p>
        </p:txBody>
      </p:sp>
      <p:sp>
        <p:nvSpPr>
          <p:cNvPr id="3" name="Rectangle 2"/>
          <p:cNvSpPr/>
          <p:nvPr/>
        </p:nvSpPr>
        <p:spPr>
          <a:xfrm>
            <a:off x="1345475" y="1726198"/>
            <a:ext cx="8582297" cy="3785652"/>
          </a:xfrm>
          <a:prstGeom prst="rect">
            <a:avLst/>
          </a:prstGeom>
        </p:spPr>
        <p:txBody>
          <a:bodyPr wrap="square">
            <a:spAutoFit/>
          </a:bodyPr>
          <a:lstStyle/>
          <a:p>
            <a:pPr marL="342900" indent="-342900">
              <a:buFont typeface="Arial" panose="020B0604020202020204" pitchFamily="34" charset="0"/>
              <a:buChar char="•"/>
            </a:pPr>
            <a:r>
              <a:rPr lang="en-US" sz="2400" dirty="0" smtClean="0"/>
              <a:t>The Americans with Disabilities Act and</a:t>
            </a:r>
          </a:p>
          <a:p>
            <a:pPr marL="342900" indent="-342900">
              <a:buFont typeface="Arial" panose="020B0604020202020204" pitchFamily="34" charset="0"/>
              <a:buChar char="•"/>
            </a:pPr>
            <a:r>
              <a:rPr lang="en-US" sz="2400" dirty="0" smtClean="0"/>
              <a:t> Section 508 of the Rehabilitation Act of 1973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Provides the underlying mandate for designing courses that are accessible to students with: </a:t>
            </a:r>
          </a:p>
          <a:p>
            <a:pPr marL="800100" lvl="1" indent="-342900">
              <a:buFont typeface="Arial" panose="020B0604020202020204" pitchFamily="34" charset="0"/>
              <a:buChar char="•"/>
            </a:pPr>
            <a:r>
              <a:rPr lang="en-US" sz="2400" dirty="0" smtClean="0"/>
              <a:t>Visual</a:t>
            </a:r>
            <a:endParaRPr lang="en-US" sz="2400" dirty="0"/>
          </a:p>
          <a:p>
            <a:pPr marL="800100" lvl="1" indent="-342900">
              <a:buFont typeface="Arial" panose="020B0604020202020204" pitchFamily="34" charset="0"/>
              <a:buChar char="•"/>
            </a:pPr>
            <a:r>
              <a:rPr lang="en-US" sz="2400" dirty="0" smtClean="0"/>
              <a:t>Auditory </a:t>
            </a:r>
          </a:p>
          <a:p>
            <a:pPr marL="800100" lvl="1" indent="-342900">
              <a:buFont typeface="Arial" panose="020B0604020202020204" pitchFamily="34" charset="0"/>
              <a:buChar char="•"/>
            </a:pPr>
            <a:r>
              <a:rPr lang="en-US" sz="2400" dirty="0" smtClean="0"/>
              <a:t>Physical impairments</a:t>
            </a:r>
          </a:p>
          <a:p>
            <a:pPr marL="800100" lvl="1" indent="-342900">
              <a:buFont typeface="Arial" panose="020B0604020202020204" pitchFamily="34" charset="0"/>
              <a:buChar char="•"/>
            </a:pPr>
            <a:r>
              <a:rPr lang="en-US" sz="2400" dirty="0" smtClean="0"/>
              <a:t>Students with information processing differences.  </a:t>
            </a:r>
            <a:endParaRPr lang="en-US" sz="2400" dirty="0"/>
          </a:p>
        </p:txBody>
      </p:sp>
    </p:spTree>
    <p:extLst>
      <p:ext uri="{BB962C8B-B14F-4D97-AF65-F5344CB8AC3E}">
        <p14:creationId xmlns:p14="http://schemas.microsoft.com/office/powerpoint/2010/main" val="72365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406409"/>
            <a:ext cx="4711337" cy="4803238"/>
          </a:xfrm>
          <a:prstGeom prst="rect">
            <a:avLst/>
          </a:prstGeom>
        </p:spPr>
        <p:txBody>
          <a:bodyPr wrap="square">
            <a:spAutoFit/>
          </a:bodyPr>
          <a:lstStyle/>
          <a:p>
            <a:pPr>
              <a:lnSpc>
                <a:spcPct val="107000"/>
              </a:lnSpc>
              <a:spcBef>
                <a:spcPts val="450"/>
              </a:spcBef>
              <a:spcAft>
                <a:spcPts val="450"/>
              </a:spcAft>
            </a:pPr>
            <a:r>
              <a:rPr lang="en-US" sz="2800" dirty="0" smtClean="0">
                <a:effectLst/>
                <a:latin typeface="Lato" panose="020F0502020204030203" pitchFamily="34" charset="0"/>
                <a:ea typeface="Times New Roman" panose="02020603050405020304" pitchFamily="18" charset="0"/>
                <a:cs typeface="Times New Roman" panose="02020603050405020304" pitchFamily="18" charset="0"/>
              </a:rPr>
              <a:t>Who should we think about?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SzPts val="1000"/>
              <a:buFont typeface="Symbol" panose="05050102010706020507" pitchFamily="18" charset="2"/>
              <a:buChar char=""/>
              <a:tabLst>
                <a:tab pos="457200" algn="l"/>
              </a:tabLst>
            </a:pPr>
            <a:r>
              <a:rPr lang="en-US" sz="2400" dirty="0" smtClean="0">
                <a:ea typeface="Times New Roman" panose="02020603050405020304" pitchFamily="18" charset="0"/>
                <a:cs typeface="Times New Roman" panose="02020603050405020304" pitchFamily="18" charset="0"/>
              </a:rPr>
              <a:t>students </a:t>
            </a:r>
            <a:r>
              <a:rPr lang="en-US" sz="2400" dirty="0">
                <a:ea typeface="Times New Roman" panose="02020603050405020304" pitchFamily="18" charset="0"/>
                <a:cs typeface="Times New Roman" panose="02020603050405020304" pitchFamily="18" charset="0"/>
              </a:rPr>
              <a:t>with vision impairment</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students with hearing impairment</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students with mobility impairment</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students with learning </a:t>
            </a:r>
            <a:r>
              <a:rPr lang="en-US" sz="2400" b="1" dirty="0">
                <a:ea typeface="Times New Roman" panose="02020603050405020304" pitchFamily="18" charset="0"/>
                <a:cs typeface="Times New Roman" panose="02020603050405020304" pitchFamily="18" charset="0"/>
              </a:rPr>
              <a:t>differences </a:t>
            </a:r>
            <a:endParaRPr lang="en-US" sz="2400" b="1" dirty="0">
              <a:effectLst/>
              <a:ea typeface="Calibri" panose="020F0502020204030204" pitchFamily="34" charset="0"/>
              <a:cs typeface="Times New Roman" panose="02020603050405020304" pitchFamily="18" charset="0"/>
            </a:endParaRPr>
          </a:p>
        </p:txBody>
      </p:sp>
      <p:sp>
        <p:nvSpPr>
          <p:cNvPr id="3" name="Rectangle 2"/>
          <p:cNvSpPr/>
          <p:nvPr/>
        </p:nvSpPr>
        <p:spPr>
          <a:xfrm>
            <a:off x="4484914" y="1768096"/>
            <a:ext cx="7180216" cy="4944302"/>
          </a:xfrm>
          <a:prstGeom prst="rect">
            <a:avLst/>
          </a:prstGeom>
        </p:spPr>
        <p:txBody>
          <a:bodyPr wrap="square">
            <a:spAutoFit/>
          </a:bodyPr>
          <a:lstStyle/>
          <a:p>
            <a:pPr marR="0" lvl="0">
              <a:lnSpc>
                <a:spcPct val="107000"/>
              </a:lnSpc>
              <a:spcBef>
                <a:spcPts val="0"/>
              </a:spcBef>
              <a:spcAft>
                <a:spcPts val="800"/>
              </a:spcAft>
              <a:buSzPts val="1000"/>
              <a:tabLst>
                <a:tab pos="457200" algn="l"/>
              </a:tabLst>
            </a:pPr>
            <a:r>
              <a:rPr lang="en-US" sz="2800" dirty="0" smtClean="0">
                <a:latin typeface="Lato" panose="020F0502020204030203" pitchFamily="34" charset="0"/>
                <a:ea typeface="Times New Roman" panose="02020603050405020304" pitchFamily="18" charset="0"/>
                <a:cs typeface="Times New Roman" panose="02020603050405020304" pitchFamily="18" charset="0"/>
              </a:rPr>
              <a:t>How do we think about these students? </a:t>
            </a:r>
          </a:p>
          <a:p>
            <a:pPr marL="342900" marR="0" lvl="0" indent="-342900">
              <a:lnSpc>
                <a:spcPct val="150000"/>
              </a:lnSpc>
              <a:spcBef>
                <a:spcPts val="0"/>
              </a:spcBef>
              <a:spcAft>
                <a:spcPts val="800"/>
              </a:spcAft>
              <a:buSzPts val="1000"/>
              <a:buFont typeface="Symbol" panose="05050102010706020507" pitchFamily="18" charset="2"/>
              <a:buChar char=""/>
              <a:tabLst>
                <a:tab pos="457200" algn="l"/>
              </a:tabLst>
            </a:pPr>
            <a:r>
              <a:rPr lang="en-US" sz="2400" dirty="0" smtClean="0">
                <a:ea typeface="Times New Roman" panose="02020603050405020304" pitchFamily="18" charset="0"/>
                <a:cs typeface="Times New Roman" panose="02020603050405020304" pitchFamily="18" charset="0"/>
              </a:rPr>
              <a:t>If </a:t>
            </a:r>
            <a:r>
              <a:rPr lang="en-US" sz="2400" dirty="0">
                <a:ea typeface="Times New Roman" panose="02020603050405020304" pitchFamily="18" charset="0"/>
                <a:cs typeface="Times New Roman" panose="02020603050405020304" pitchFamily="18" charset="0"/>
              </a:rPr>
              <a:t>it is visual, make it </a:t>
            </a:r>
            <a:r>
              <a:rPr lang="en-US" sz="2400" dirty="0" smtClean="0">
                <a:ea typeface="Times New Roman" panose="02020603050405020304" pitchFamily="18" charset="0"/>
                <a:cs typeface="Times New Roman" panose="02020603050405020304" pitchFamily="18" charset="0"/>
              </a:rPr>
              <a:t>audible</a:t>
            </a:r>
          </a:p>
          <a:p>
            <a:pPr marL="800100" lvl="1" indent="-342900">
              <a:lnSpc>
                <a:spcPct val="150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 text &amp; images need to be in a format that works seamlessly with assistive technology.</a:t>
            </a:r>
            <a:endParaRPr lang="en-US" sz="2400" dirty="0" smtClean="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If it is audible, make it visual; </a:t>
            </a:r>
            <a:endParaRPr lang="en-US" sz="2400" dirty="0" smtClean="0">
              <a:ea typeface="Times New Roman" panose="02020603050405020304" pitchFamily="18" charset="0"/>
              <a:cs typeface="Times New Roman" panose="02020603050405020304" pitchFamily="18" charset="0"/>
            </a:endParaRPr>
          </a:p>
          <a:p>
            <a:pPr marL="800100" lvl="1" indent="-342900">
              <a:lnSpc>
                <a:spcPct val="150000"/>
              </a:lnSpc>
              <a:spcAft>
                <a:spcPts val="800"/>
              </a:spcAft>
              <a:buSzPts val="1000"/>
              <a:buFont typeface="Symbol" panose="05050102010706020507" pitchFamily="18" charset="2"/>
              <a:buChar char=""/>
              <a:tabLst>
                <a:tab pos="457200" algn="l"/>
              </a:tabLst>
            </a:pPr>
            <a:r>
              <a:rPr lang="en-US" sz="2400" dirty="0" smtClean="0">
                <a:ea typeface="Times New Roman" panose="02020603050405020304" pitchFamily="18" charset="0"/>
                <a:cs typeface="Times New Roman" panose="02020603050405020304" pitchFamily="18" charset="0"/>
              </a:rPr>
              <a:t>videos</a:t>
            </a:r>
            <a:r>
              <a:rPr lang="en-US" sz="2400" dirty="0">
                <a:ea typeface="Times New Roman" panose="02020603050405020304" pitchFamily="18" charset="0"/>
                <a:cs typeface="Times New Roman" panose="02020603050405020304" pitchFamily="18" charset="0"/>
              </a:rPr>
              <a:t>, lectures, and </a:t>
            </a:r>
            <a:r>
              <a:rPr lang="en-US" sz="2400" dirty="0" smtClean="0">
                <a:ea typeface="Times New Roman" panose="02020603050405020304" pitchFamily="18" charset="0"/>
                <a:cs typeface="Times New Roman" panose="02020603050405020304" pitchFamily="18" charset="0"/>
              </a:rPr>
              <a:t>meetings: </a:t>
            </a:r>
          </a:p>
          <a:p>
            <a:pPr marL="1257300" lvl="2" indent="-342900">
              <a:lnSpc>
                <a:spcPct val="150000"/>
              </a:lnSpc>
              <a:spcAft>
                <a:spcPts val="800"/>
              </a:spcAft>
              <a:buSzPts val="1000"/>
              <a:buFont typeface="Symbol" panose="05050102010706020507" pitchFamily="18" charset="2"/>
              <a:buChar char=""/>
              <a:tabLst>
                <a:tab pos="457200" algn="l"/>
              </a:tabLst>
            </a:pPr>
            <a:r>
              <a:rPr lang="en-US" sz="2400" dirty="0" smtClean="0">
                <a:ea typeface="Times New Roman" panose="02020603050405020304" pitchFamily="18" charset="0"/>
                <a:cs typeface="Times New Roman" panose="02020603050405020304" pitchFamily="18" charset="0"/>
              </a:rPr>
              <a:t>format </a:t>
            </a:r>
            <a:r>
              <a:rPr lang="en-US" sz="2400" dirty="0">
                <a:ea typeface="Times New Roman" panose="02020603050405020304" pitchFamily="18" charset="0"/>
                <a:cs typeface="Times New Roman" panose="02020603050405020304" pitchFamily="18" charset="0"/>
              </a:rPr>
              <a:t>that works seamlessly with assistive technology.</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312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5" y="1048779"/>
            <a:ext cx="11273245" cy="5262979"/>
          </a:xfrm>
          <a:prstGeom prst="rect">
            <a:avLst/>
          </a:prstGeom>
        </p:spPr>
        <p:txBody>
          <a:bodyPr wrap="square">
            <a:spAutoFit/>
          </a:bodyPr>
          <a:lstStyle/>
          <a:p>
            <a:pPr>
              <a:buFont typeface="Arial" panose="020B0604020202020204" pitchFamily="34" charset="0"/>
              <a:buChar char="•"/>
            </a:pPr>
            <a:r>
              <a:rPr lang="en-US" sz="2400" b="1" dirty="0" smtClean="0"/>
              <a:t>Alt Text</a:t>
            </a:r>
          </a:p>
          <a:p>
            <a:pPr marL="800100" lvl="1" indent="-342900">
              <a:buFont typeface="Arial" panose="020B0604020202020204" pitchFamily="34" charset="0"/>
              <a:buChar char="•"/>
            </a:pPr>
            <a:r>
              <a:rPr lang="en-US" sz="2400" dirty="0" smtClean="0"/>
              <a:t>Pictures, graphics</a:t>
            </a:r>
            <a:endParaRPr lang="en-US" sz="2400" i="0" dirty="0" smtClean="0">
              <a:effectLst/>
            </a:endParaRPr>
          </a:p>
          <a:p>
            <a:pPr>
              <a:buFont typeface="Arial" panose="020B0604020202020204" pitchFamily="34" charset="0"/>
              <a:buChar char="•"/>
            </a:pPr>
            <a:r>
              <a:rPr lang="en-US" sz="2400" b="1" i="0" dirty="0" smtClean="0">
                <a:effectLst/>
              </a:rPr>
              <a:t>Paragraph </a:t>
            </a:r>
            <a:r>
              <a:rPr lang="en-US" sz="2400" b="1" i="0" dirty="0" smtClean="0">
                <a:effectLst/>
              </a:rPr>
              <a:t>Styles</a:t>
            </a:r>
            <a:r>
              <a:rPr lang="en-US" sz="2400" b="0" i="0" dirty="0" smtClean="0">
                <a:effectLst/>
              </a:rPr>
              <a:t> create titles, subtitles, and other types of headers in your document.</a:t>
            </a:r>
          </a:p>
          <a:p>
            <a:pPr lvl="1">
              <a:buFont typeface="Arial" panose="020B0604020202020204" pitchFamily="34" charset="0"/>
              <a:buChar char="•"/>
            </a:pPr>
            <a:r>
              <a:rPr lang="en-US" sz="2400" b="0" i="0" dirty="0" smtClean="0">
                <a:effectLst/>
              </a:rPr>
              <a:t>Don't use "Font Sizes" for making text bigger or smaller.		</a:t>
            </a:r>
            <a:endParaRPr lang="en-US" sz="2400" u="sng" dirty="0" smtClean="0"/>
          </a:p>
          <a:p>
            <a:pPr lvl="1">
              <a:buFont typeface="Arial" panose="020B0604020202020204" pitchFamily="34" charset="0"/>
              <a:buChar char="•"/>
            </a:pPr>
            <a:r>
              <a:rPr lang="en-US" sz="2400" b="0" i="0" dirty="0" smtClean="0">
                <a:effectLst/>
              </a:rPr>
              <a:t>number lists and/or bullet list tool </a:t>
            </a:r>
          </a:p>
          <a:p>
            <a:pPr lvl="1">
              <a:buFont typeface="Arial" panose="020B0604020202020204" pitchFamily="34" charset="0"/>
              <a:buChar char="•"/>
            </a:pPr>
            <a:r>
              <a:rPr lang="en-US" sz="2400" b="0" i="0" dirty="0" smtClean="0">
                <a:effectLst/>
              </a:rPr>
              <a:t> Don't do this manually.</a:t>
            </a:r>
          </a:p>
          <a:p>
            <a:pPr>
              <a:buFont typeface="Arial" panose="020B0604020202020204" pitchFamily="34" charset="0"/>
              <a:buChar char="•"/>
            </a:pPr>
            <a:r>
              <a:rPr lang="en-US" sz="2400" b="1" dirty="0" smtClean="0"/>
              <a:t>Links </a:t>
            </a:r>
            <a:endParaRPr lang="en-US" sz="2400" b="1" dirty="0" smtClean="0"/>
          </a:p>
          <a:p>
            <a:pPr lvl="1">
              <a:buFont typeface="Arial" panose="020B0604020202020204" pitchFamily="34" charset="0"/>
              <a:buChar char="•"/>
            </a:pPr>
            <a:r>
              <a:rPr lang="en-US" sz="2400" b="0" i="0" dirty="0" smtClean="0">
                <a:effectLst/>
              </a:rPr>
              <a:t>descriptive </a:t>
            </a:r>
            <a:r>
              <a:rPr lang="en-US" sz="2400" u="sng" dirty="0">
                <a:hlinkClick r:id="rId2"/>
              </a:rPr>
              <a:t>F</a:t>
            </a:r>
            <a:r>
              <a:rPr lang="en-US" sz="2400" b="0" i="0" u="sng" dirty="0" smtClean="0">
                <a:effectLst/>
                <a:hlinkClick r:id="rId2"/>
              </a:rPr>
              <a:t>aculty Development Center</a:t>
            </a:r>
            <a:endParaRPr lang="en-US" sz="2400" u="sng" dirty="0"/>
          </a:p>
          <a:p>
            <a:pPr lvl="1">
              <a:buFont typeface="Arial" panose="020B0604020202020204" pitchFamily="34" charset="0"/>
              <a:buChar char="•"/>
            </a:pPr>
            <a:r>
              <a:rPr lang="en-US" sz="2400" b="0" i="0" dirty="0" smtClean="0">
                <a:effectLst/>
              </a:rPr>
              <a:t>don't paste in the full link like this: </a:t>
            </a:r>
            <a:r>
              <a:rPr lang="en-US" sz="2400" dirty="0" smtClean="0">
                <a:hlinkClick r:id="rId2"/>
              </a:rPr>
              <a:t>https://www.csustan.edu/campus-maps/john-stuart-rogers-faculty-development-center</a:t>
            </a:r>
            <a:endParaRPr lang="en-US" sz="2400" b="0" i="0" u="sng" dirty="0" smtClean="0">
              <a:effectLst/>
            </a:endParaRPr>
          </a:p>
          <a:p>
            <a:pPr lvl="1">
              <a:buFont typeface="Arial" panose="020B0604020202020204" pitchFamily="34" charset="0"/>
              <a:buChar char="•"/>
            </a:pPr>
            <a:r>
              <a:rPr lang="en-US" sz="2400" b="0" i="0" dirty="0" smtClean="0">
                <a:effectLst/>
              </a:rPr>
              <a:t> (screen readers read all those numbers and letters individually. It's terrible to listen to.)</a:t>
            </a:r>
          </a:p>
          <a:p>
            <a:pPr lvl="1">
              <a:buFont typeface="Arial" panose="020B0604020202020204" pitchFamily="34" charset="0"/>
              <a:buChar char="•"/>
            </a:pPr>
            <a:r>
              <a:rPr lang="en-US" sz="2400" dirty="0" smtClean="0"/>
              <a:t>Highlight, right click, </a:t>
            </a:r>
            <a:r>
              <a:rPr lang="en-US" sz="2400" dirty="0" smtClean="0"/>
              <a:t>hyperlink</a:t>
            </a:r>
            <a:endParaRPr lang="en-US" sz="2400" dirty="0"/>
          </a:p>
          <a:p>
            <a:pPr lvl="1"/>
            <a:endParaRPr lang="en-US" sz="2400" dirty="0"/>
          </a:p>
        </p:txBody>
      </p:sp>
      <p:sp>
        <p:nvSpPr>
          <p:cNvPr id="3" name="TextBox 2"/>
          <p:cNvSpPr txBox="1"/>
          <p:nvPr/>
        </p:nvSpPr>
        <p:spPr>
          <a:xfrm>
            <a:off x="574766" y="378823"/>
            <a:ext cx="5969725" cy="523220"/>
          </a:xfrm>
          <a:prstGeom prst="rect">
            <a:avLst/>
          </a:prstGeom>
          <a:noFill/>
        </p:spPr>
        <p:txBody>
          <a:bodyPr wrap="square" rtlCol="0">
            <a:spAutoFit/>
          </a:bodyPr>
          <a:lstStyle/>
          <a:p>
            <a:r>
              <a:rPr lang="en-US" sz="2800" b="0" i="0" dirty="0" smtClean="0">
                <a:effectLst/>
              </a:rPr>
              <a:t>Content Pages Layout</a:t>
            </a:r>
          </a:p>
        </p:txBody>
      </p:sp>
    </p:spTree>
    <p:extLst>
      <p:ext uri="{BB962C8B-B14F-4D97-AF65-F5344CB8AC3E}">
        <p14:creationId xmlns:p14="http://schemas.microsoft.com/office/powerpoint/2010/main" val="252574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49" y="587829"/>
            <a:ext cx="9000308" cy="523220"/>
          </a:xfrm>
          <a:prstGeom prst="rect">
            <a:avLst/>
          </a:prstGeom>
          <a:noFill/>
        </p:spPr>
        <p:txBody>
          <a:bodyPr wrap="square" rtlCol="0">
            <a:spAutoFit/>
          </a:bodyPr>
          <a:lstStyle/>
          <a:p>
            <a:r>
              <a:rPr lang="en-US" sz="2800" b="1" dirty="0" smtClean="0"/>
              <a:t>Multimedia</a:t>
            </a:r>
            <a:endParaRPr lang="en-US" sz="2800" b="1" dirty="0"/>
          </a:p>
        </p:txBody>
      </p:sp>
      <p:sp>
        <p:nvSpPr>
          <p:cNvPr id="5" name="TextBox 4"/>
          <p:cNvSpPr txBox="1"/>
          <p:nvPr/>
        </p:nvSpPr>
        <p:spPr>
          <a:xfrm>
            <a:off x="953589" y="1489166"/>
            <a:ext cx="9771017" cy="2862322"/>
          </a:xfrm>
          <a:prstGeom prst="rect">
            <a:avLst/>
          </a:prstGeom>
          <a:noFill/>
        </p:spPr>
        <p:txBody>
          <a:bodyPr wrap="square" rtlCol="0">
            <a:spAutoFit/>
          </a:bodyPr>
          <a:lstStyle/>
          <a:p>
            <a:pPr>
              <a:lnSpc>
                <a:spcPct val="150000"/>
              </a:lnSpc>
            </a:pPr>
            <a:r>
              <a:rPr lang="en-US" sz="2400" dirty="0" smtClean="0"/>
              <a:t>Audio and Video</a:t>
            </a:r>
          </a:p>
          <a:p>
            <a:pPr marL="342900" indent="-342900">
              <a:lnSpc>
                <a:spcPct val="150000"/>
              </a:lnSpc>
              <a:buFont typeface="Arial" panose="020B0604020202020204" pitchFamily="34" charset="0"/>
              <a:buChar char="•"/>
            </a:pPr>
            <a:r>
              <a:rPr lang="en-US" sz="2400" dirty="0"/>
              <a:t> </a:t>
            </a:r>
            <a:r>
              <a:rPr lang="en-US" sz="2400" dirty="0" smtClean="0"/>
              <a:t>Don’t set to auto play</a:t>
            </a:r>
          </a:p>
          <a:p>
            <a:pPr marL="342900" indent="-342900">
              <a:lnSpc>
                <a:spcPct val="150000"/>
              </a:lnSpc>
              <a:buFont typeface="Arial" panose="020B0604020202020204" pitchFamily="34" charset="0"/>
              <a:buChar char="•"/>
            </a:pPr>
            <a:r>
              <a:rPr lang="en-US" sz="2400" dirty="0" smtClean="0"/>
              <a:t>Caption or provide transcripts (varying programs do this differently)</a:t>
            </a:r>
          </a:p>
          <a:p>
            <a:pPr marL="342900" indent="-342900">
              <a:lnSpc>
                <a:spcPct val="150000"/>
              </a:lnSpc>
              <a:buFont typeface="Arial" panose="020B0604020202020204" pitchFamily="34" charset="0"/>
              <a:buChar char="•"/>
            </a:pPr>
            <a:r>
              <a:rPr lang="en-US" sz="2400" dirty="0" smtClean="0"/>
              <a:t>No flashing content</a:t>
            </a:r>
          </a:p>
          <a:p>
            <a:pPr marL="342900" indent="-342900">
              <a:lnSpc>
                <a:spcPct val="150000"/>
              </a:lnSpc>
              <a:buFont typeface="Arial" panose="020B0604020202020204" pitchFamily="34" charset="0"/>
              <a:buChar char="•"/>
            </a:pPr>
            <a:r>
              <a:rPr lang="en-US" sz="2400" dirty="0" smtClean="0"/>
              <a:t>Live broadcasts include a means for displaying synchronized captions</a:t>
            </a:r>
            <a:endParaRPr lang="en-US" sz="2400" dirty="0"/>
          </a:p>
        </p:txBody>
      </p:sp>
    </p:spTree>
    <p:extLst>
      <p:ext uri="{BB962C8B-B14F-4D97-AF65-F5344CB8AC3E}">
        <p14:creationId xmlns:p14="http://schemas.microsoft.com/office/powerpoint/2010/main" val="3163832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2" y="274319"/>
            <a:ext cx="9313818" cy="4955203"/>
          </a:xfrm>
          <a:prstGeom prst="rect">
            <a:avLst/>
          </a:prstGeom>
          <a:noFill/>
        </p:spPr>
        <p:txBody>
          <a:bodyPr wrap="square" rtlCol="0">
            <a:spAutoFit/>
          </a:bodyPr>
          <a:lstStyle/>
          <a:p>
            <a:r>
              <a:rPr lang="en-US" sz="2800" b="1" dirty="0" smtClean="0"/>
              <a:t>Documents Presentations Spreadsheet</a:t>
            </a:r>
          </a:p>
          <a:p>
            <a:endParaRPr lang="en-US" dirty="0"/>
          </a:p>
          <a:p>
            <a:pPr marL="285750" indent="-285750">
              <a:lnSpc>
                <a:spcPct val="150000"/>
              </a:lnSpc>
              <a:buFont typeface="Arial" panose="020B0604020202020204" pitchFamily="34" charset="0"/>
              <a:buChar char="•"/>
            </a:pPr>
            <a:r>
              <a:rPr lang="en-US" sz="2400" dirty="0"/>
              <a:t>Provide a descriptive </a:t>
            </a:r>
            <a:r>
              <a:rPr lang="en-US" sz="2400" dirty="0" smtClean="0"/>
              <a:t>title</a:t>
            </a:r>
          </a:p>
          <a:p>
            <a:pPr marL="742950" lvl="1" indent="-285750">
              <a:lnSpc>
                <a:spcPct val="150000"/>
              </a:lnSpc>
              <a:buFont typeface="Arial" panose="020B0604020202020204" pitchFamily="34" charset="0"/>
              <a:buChar char="•"/>
            </a:pPr>
            <a:r>
              <a:rPr lang="en-US" dirty="0" smtClean="0"/>
              <a:t>PSY-P1001_Intro_Psychology_Section_00000_Spring2016_Syllabus_JDoe.docx</a:t>
            </a:r>
            <a:endParaRPr lang="en-US" sz="2400" dirty="0"/>
          </a:p>
          <a:p>
            <a:pPr marL="285750" indent="-285750">
              <a:lnSpc>
                <a:spcPct val="150000"/>
              </a:lnSpc>
              <a:buFont typeface="Arial" panose="020B0604020202020204" pitchFamily="34" charset="0"/>
              <a:buChar char="•"/>
            </a:pPr>
            <a:r>
              <a:rPr lang="en-US" sz="2400" dirty="0"/>
              <a:t>Use appropriate language for the audience</a:t>
            </a:r>
          </a:p>
          <a:p>
            <a:pPr marL="285750" indent="-285750">
              <a:lnSpc>
                <a:spcPct val="150000"/>
              </a:lnSpc>
              <a:buFont typeface="Arial" panose="020B0604020202020204" pitchFamily="34" charset="0"/>
              <a:buChar char="•"/>
            </a:pPr>
            <a:r>
              <a:rPr lang="en-US" sz="2400" dirty="0"/>
              <a:t>Arrange a clear document structure</a:t>
            </a:r>
          </a:p>
          <a:p>
            <a:pPr marL="285750" indent="-285750">
              <a:lnSpc>
                <a:spcPct val="150000"/>
              </a:lnSpc>
              <a:buFont typeface="Arial" panose="020B0604020202020204" pitchFamily="34" charset="0"/>
              <a:buChar char="•"/>
            </a:pPr>
            <a:r>
              <a:rPr lang="en-US" sz="2400" dirty="0"/>
              <a:t>Provide alternative text for visual content</a:t>
            </a:r>
          </a:p>
          <a:p>
            <a:pPr marL="285750" indent="-285750">
              <a:lnSpc>
                <a:spcPct val="150000"/>
              </a:lnSpc>
              <a:buFont typeface="Arial" panose="020B0604020202020204" pitchFamily="34" charset="0"/>
              <a:buChar char="•"/>
            </a:pPr>
            <a:r>
              <a:rPr lang="en-US" sz="2400" dirty="0"/>
              <a:t>Write descriptive labels for links</a:t>
            </a:r>
          </a:p>
          <a:p>
            <a:pPr marL="285750" indent="-285750">
              <a:lnSpc>
                <a:spcPct val="150000"/>
              </a:lnSpc>
              <a:buFont typeface="Arial" panose="020B0604020202020204" pitchFamily="34" charset="0"/>
              <a:buChar char="•"/>
            </a:pPr>
            <a:r>
              <a:rPr lang="en-US" sz="2400" dirty="0"/>
              <a:t>Apply color sparingly</a:t>
            </a:r>
          </a:p>
          <a:p>
            <a:endParaRPr lang="en-US" dirty="0"/>
          </a:p>
        </p:txBody>
      </p:sp>
      <p:sp>
        <p:nvSpPr>
          <p:cNvPr id="3" name="Rectangle 2"/>
          <p:cNvSpPr/>
          <p:nvPr/>
        </p:nvSpPr>
        <p:spPr>
          <a:xfrm>
            <a:off x="4389120" y="5807168"/>
            <a:ext cx="8921931" cy="923330"/>
          </a:xfrm>
          <a:prstGeom prst="rect">
            <a:avLst/>
          </a:prstGeom>
        </p:spPr>
        <p:txBody>
          <a:bodyPr wrap="square">
            <a:spAutoFit/>
          </a:bodyPr>
          <a:lstStyle/>
          <a:p>
            <a:r>
              <a:rPr lang="en-US" dirty="0" smtClean="0"/>
              <a:t>Screen reader sample: </a:t>
            </a:r>
            <a:r>
              <a:rPr lang="en-US" dirty="0" smtClean="0">
                <a:hlinkClick r:id="rId2"/>
              </a:rPr>
              <a:t>https://www.youtube.com/watch?v=dEbl5jvLKGQ</a:t>
            </a:r>
            <a:endParaRPr lang="en-US" dirty="0" smtClean="0"/>
          </a:p>
          <a:p>
            <a:endParaRPr lang="en-US" dirty="0" smtClean="0"/>
          </a:p>
          <a:p>
            <a:r>
              <a:rPr lang="en-US" dirty="0" smtClean="0">
                <a:hlinkClick r:id="rId3"/>
              </a:rPr>
              <a:t>https://youtu.be/VvWCnFjAGgo</a:t>
            </a:r>
            <a:endParaRPr lang="en-US" dirty="0"/>
          </a:p>
        </p:txBody>
      </p:sp>
    </p:spTree>
    <p:extLst>
      <p:ext uri="{BB962C8B-B14F-4D97-AF65-F5344CB8AC3E}">
        <p14:creationId xmlns:p14="http://schemas.microsoft.com/office/powerpoint/2010/main" val="3713615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517"/>
            <a:ext cx="5273848" cy="2810660"/>
          </a:xfrm>
          <a:prstGeom prst="rect">
            <a:avLst/>
          </a:prstGeom>
        </p:spPr>
      </p:pic>
      <p:sp>
        <p:nvSpPr>
          <p:cNvPr id="4" name="TextBox 3"/>
          <p:cNvSpPr txBox="1"/>
          <p:nvPr/>
        </p:nvSpPr>
        <p:spPr>
          <a:xfrm>
            <a:off x="783771" y="418011"/>
            <a:ext cx="7106195" cy="523220"/>
          </a:xfrm>
          <a:prstGeom prst="rect">
            <a:avLst/>
          </a:prstGeom>
          <a:noFill/>
        </p:spPr>
        <p:txBody>
          <a:bodyPr wrap="square" rtlCol="0">
            <a:spAutoFit/>
          </a:bodyPr>
          <a:lstStyle/>
          <a:p>
            <a:r>
              <a:rPr lang="en-US" sz="2800" b="1" dirty="0" smtClean="0"/>
              <a:t>Double check your documents</a:t>
            </a:r>
            <a:endParaRPr lang="en-US" sz="2800" b="1" dirty="0"/>
          </a:p>
        </p:txBody>
      </p:sp>
      <p:pic>
        <p:nvPicPr>
          <p:cNvPr id="5" name="Picture 4"/>
          <p:cNvPicPr>
            <a:picLocks noChangeAspect="1"/>
          </p:cNvPicPr>
          <p:nvPr/>
        </p:nvPicPr>
        <p:blipFill>
          <a:blip r:embed="rId3"/>
          <a:stretch>
            <a:fillRect/>
          </a:stretch>
        </p:blipFill>
        <p:spPr>
          <a:xfrm>
            <a:off x="5386168" y="2841172"/>
            <a:ext cx="6679830" cy="3755571"/>
          </a:xfrm>
          <a:prstGeom prst="rect">
            <a:avLst/>
          </a:prstGeom>
        </p:spPr>
      </p:pic>
    </p:spTree>
    <p:extLst>
      <p:ext uri="{BB962C8B-B14F-4D97-AF65-F5344CB8AC3E}">
        <p14:creationId xmlns:p14="http://schemas.microsoft.com/office/powerpoint/2010/main" val="292230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0" y="1212146"/>
            <a:ext cx="10058400" cy="5360552"/>
          </a:xfrm>
          <a:prstGeom prst="rect">
            <a:avLst/>
          </a:prstGeom>
        </p:spPr>
      </p:pic>
      <p:sp>
        <p:nvSpPr>
          <p:cNvPr id="3" name="TextBox 2"/>
          <p:cNvSpPr txBox="1"/>
          <p:nvPr/>
        </p:nvSpPr>
        <p:spPr>
          <a:xfrm>
            <a:off x="457200" y="378823"/>
            <a:ext cx="4219303" cy="523220"/>
          </a:xfrm>
          <a:prstGeom prst="rect">
            <a:avLst/>
          </a:prstGeom>
          <a:noFill/>
        </p:spPr>
        <p:txBody>
          <a:bodyPr wrap="square" rtlCol="0">
            <a:spAutoFit/>
          </a:bodyPr>
          <a:lstStyle/>
          <a:p>
            <a:r>
              <a:rPr lang="en-US" sz="2800" b="1" dirty="0" smtClean="0"/>
              <a:t>PowerPoints</a:t>
            </a:r>
            <a:endParaRPr lang="en-US" sz="2800" b="1" dirty="0"/>
          </a:p>
        </p:txBody>
      </p:sp>
    </p:spTree>
    <p:extLst>
      <p:ext uri="{BB962C8B-B14F-4D97-AF65-F5344CB8AC3E}">
        <p14:creationId xmlns:p14="http://schemas.microsoft.com/office/powerpoint/2010/main" val="1226820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3037</TotalTime>
  <Words>1136</Words>
  <Application>Microsoft Office PowerPoint</Application>
  <PresentationFormat>Widescreen</PresentationFormat>
  <Paragraphs>204</Paragraphs>
  <Slides>26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Lato</vt:lpstr>
      <vt:lpstr>Roboto</vt:lpstr>
      <vt:lpstr>Symbol</vt:lpstr>
      <vt:lpstr>Times New Roman</vt:lpstr>
      <vt:lpstr>Office Theme</vt:lpstr>
      <vt:lpstr>Universal Design Level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Level II</dc:title>
  <dc:creator>Karen Zandarski</dc:creator>
  <cp:lastModifiedBy>Karen Zandarski</cp:lastModifiedBy>
  <cp:revision>26</cp:revision>
  <dcterms:created xsi:type="dcterms:W3CDTF">2020-06-15T14:14:28Z</dcterms:created>
  <dcterms:modified xsi:type="dcterms:W3CDTF">2020-06-17T16:51:33Z</dcterms:modified>
</cp:coreProperties>
</file>