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26" r:id="rId4"/>
    <p:sldId id="327" r:id="rId5"/>
    <p:sldId id="32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329" r:id="rId15"/>
    <p:sldId id="339" r:id="rId16"/>
    <p:sldId id="340" r:id="rId17"/>
    <p:sldId id="341" r:id="rId18"/>
    <p:sldId id="258" r:id="rId19"/>
    <p:sldId id="259" r:id="rId20"/>
    <p:sldId id="262" r:id="rId21"/>
    <p:sldId id="263" r:id="rId22"/>
    <p:sldId id="330" r:id="rId23"/>
    <p:sldId id="271" r:id="rId24"/>
    <p:sldId id="267" r:id="rId25"/>
    <p:sldId id="264" r:id="rId26"/>
    <p:sldId id="331" r:id="rId27"/>
    <p:sldId id="266" r:id="rId28"/>
    <p:sldId id="332" r:id="rId29"/>
    <p:sldId id="333" r:id="rId30"/>
    <p:sldId id="334" r:id="rId31"/>
    <p:sldId id="336" r:id="rId32"/>
    <p:sldId id="281" r:id="rId33"/>
    <p:sldId id="265" r:id="rId34"/>
    <p:sldId id="335" r:id="rId35"/>
    <p:sldId id="268" r:id="rId36"/>
    <p:sldId id="269" r:id="rId37"/>
    <p:sldId id="305" r:id="rId38"/>
    <p:sldId id="324" r:id="rId39"/>
    <p:sldId id="325" r:id="rId40"/>
    <p:sldId id="270" r:id="rId41"/>
    <p:sldId id="337" r:id="rId42"/>
    <p:sldId id="33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B9A83-808E-4833-AD92-3B747AED84D3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58F2C-DFFF-4FD2-B919-C5ED4E5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8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0E9CD5-34D4-40D4-8E3F-3916A6F6A22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DA0CF4-973B-4987-84D8-ECCAB2A884CD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C32E38-AF54-4AB5-B65C-820672D6ACC7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176121-6503-4F0F-86A5-0F6F7F1B2EBD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FAEE33-8E7D-471D-B49A-BA0DADEA58D3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86382-B82B-4F19-9DAE-EBF917C3E837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D9C6D-E029-4990-8EF5-82B36F4233F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8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9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2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1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8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4B999-C499-434F-9AD9-F50D8F05EADD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2A7B-18C0-42E7-9403-EDAE4B3A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21AP1grkcaCuwM&amp;tbnid=CTnjcZNHWxUjGM:&amp;ved=0CAUQjRw&amp;url=http://scienceblogs.com/principles/2006/04/11/every-day-i-write-in-the-lab-b-1/&amp;ei=hshdUsWiK-bIigKcnYFg&amp;bvm=bv.54176721,d.cGE&amp;psig=AFQjCNG1DlccepGMjCuzEoNgYkXoele0yQ&amp;ust=138196428479836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ogle.com/url?sa=i&amp;rct=j&amp;q=&amp;esrc=s&amp;frm=1&amp;source=images&amp;cd=&amp;cad=rja&amp;docid=MG_gwVaUSSTOHM&amp;tbnid=vEbVxiwaJMhgUM:&amp;ved=0CAUQjRw&amp;url=https://engineering.purdue.edu/ece477/Webs/F09-Grp07/nb/spgreene.html&amp;ei=mNtdUu6KG8TCigLBiYHIAw&amp;psig=AFQjCNHWP376hhUtLXKERgLA1UyKagF-lQ&amp;ust=1381968986970952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docid=oNuttFajoWj7pM&amp;tbnid=oVjJtuWzw89PkM:&amp;ved=0CAUQjRw&amp;url=http://homepage.smc.edu/kline_peggy/Organic/NB_Sample.html&amp;ei=WNtdUsjsJeWYiAKt_oGYCg&amp;psig=AFQjCNHWP376hhUtLXKERgLA1UyKagF-lQ&amp;ust=138196898697095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scientificamerican.com/article/a-medical-madoff-anesthestesiologist-faked-data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youtube.com/watch?v=TSZcXtVM-j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/url?sa=i&amp;rct=j&amp;q=&amp;esrc=s&amp;frm=1&amp;source=images&amp;cd=&amp;cad=rja&amp;docid=42-LBTs05Au2VM&amp;tbnid=JFpWfBhoNytcZM:&amp;ved=0CAUQjRw&amp;url=http://www.therpf.com/f9/breaking-bad-props-125450/index2.html&amp;ei=48pdUszbAc3rigKkwoH4Bw&amp;bvm=bv.54176721,d.cGE&amp;psig=AFQjCNFEru5ZNLHnydj6Ez91x9NfFNWRiQ&amp;ust=1381964888787492" TargetMode="External"/><Relationship Id="rId4" Type="http://schemas.openxmlformats.org/officeDocument/2006/relationships/hyperlink" Target="http://www.the-scientist.com/?articles.view/articleNo/27192/title/Fixing-Fraud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byJFMBMXP4gHjM&amp;tbnid=YBZLIUidGnN42M:&amp;ved=0CAUQjRw&amp;url=http://lolsheaven.com/lol/laziness-level-62&amp;ei=09BdUo-3FqmGiQKgiYDIBA&amp;psig=AFQjCNFQ6YNmnHblMMBpBxX7M6PJwAD0qw&amp;ust=138196625825100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om/url?sa=i&amp;rct=j&amp;q=&amp;esrc=s&amp;frm=1&amp;source=images&amp;cd=&amp;cad=rja&amp;docid=zrwaS-nkbahRuM&amp;tbnid=-r0UB5WS_UiHYM:&amp;ved=0CAUQjRw&amp;url=http://what-buddha-said.net/drops/II/Curing_Lethargy_and_Laziness.htm&amp;ei=_NBdUrLlDIf1igKH8IDQBg&amp;psig=AFQjCNFQ6YNmnHblMMBpBxX7M6PJwAD0qw&amp;ust=138196625825100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docid=v7J-fnR--NhMaM&amp;tbnid=8UfwsgIyo1yhmM:&amp;ved=0CAUQjRw&amp;url=http://shopping.netsuite.com/s.nl/c.ACCT107430/sc.23/category.5594/.f&amp;ei=69pdUqy5KIfJiQKIl4HQCA&amp;psig=AFQjCNHWP376hhUtLXKERgLA1UyKagF-lQ&amp;ust=1381968986970952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&amp;esrc=s&amp;frm=1&amp;source=images&amp;cd=&amp;cad=rja&amp;docid=LX56zImWogF9JM&amp;tbnid=fREfrmTsk5qUyM:&amp;ved=0CAUQjRw&amp;url=http://www.wellspan.org/news/story/9353&amp;ei=mt9dUpfwIIqmiQLM7oDADg&amp;psig=AFQjCNFitUb7DN1n3OpPSe-3ebW9PKOIrg&amp;ust=1381970198991793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rct=j&amp;q=&amp;esrc=s&amp;frm=1&amp;source=images&amp;cd=&amp;cad=rja&amp;docid=QlgdP9oIGPacmM&amp;tbnid=EfwBDTGJ4E7ANM:&amp;ved=0CAUQjRw&amp;url=http://www.digitaltrends.com/computing/crash-proof-computer-university-college-london/&amp;ei=9t9dUsejCO7ligLA_4CgBw&amp;psig=AFQjCNHF7Mp-lCBZkz6nuf_WxZ0YqdtSWQ&amp;ust=138197025191603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hyperlink" Target="http://www.google.com/url?sa=i&amp;rct=j&amp;q=&amp;esrc=s&amp;frm=1&amp;source=images&amp;cd=&amp;cad=rja&amp;docid=9emanXd8DRsUEM&amp;tbnid=Vl_aVthUlJLBzM:&amp;ved=0CAUQjRw&amp;url=http://update.gci.org/2013/02/computer-tip/&amp;ei=SeBdUoqJO4GeiQKolIG4CA&amp;psig=AFQjCNHF7Mp-lCBZkz6nuf_WxZ0YqdtSWQ&amp;ust=138197025191603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dionline.com/article/good-laboratory-notebook-practice-0" TargetMode="External"/><Relationship Id="rId7" Type="http://schemas.openxmlformats.org/officeDocument/2006/relationships/hyperlink" Target="http://www.hhmi.org/sites/default/files/Educational%20Materials/Lab%20Management/Making%20the%20Right%20Moves/moves2_ch8.pdf" TargetMode="External"/><Relationship Id="rId2" Type="http://schemas.openxmlformats.org/officeDocument/2006/relationships/hyperlink" Target="http://users.stlcc.edu/departments/fvbio/Lab_Practices_GLP_STLCC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f.rice.edu/~bioslabs/tools/notebook/notebook.html#entry" TargetMode="External"/><Relationship Id="rId5" Type="http://schemas.openxmlformats.org/officeDocument/2006/relationships/hyperlink" Target="http://www.swarthmore.edu/NatSci/cpurrin1/notebookadvice.htm" TargetMode="External"/><Relationship Id="rId4" Type="http://schemas.openxmlformats.org/officeDocument/2006/relationships/hyperlink" Target="http://www.bookfactory.com/special_info/lab_notebook_guidelines_A4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url?sa=i&amp;rct=j&amp;q=&amp;esrc=s&amp;frm=1&amp;source=images&amp;cd=&amp;cad=rja&amp;docid=AEMfO1oDAFxEJM&amp;tbnid=57oE_DCU0esDOM:&amp;ved=0CAUQjRw&amp;url=http://www.paulfrasercollectibles.com/News/Edison's-handwritten-lab-notes-to-see-$120,000?/14105.page&amp;ei=UN9dUtbbI6_oiAKcwYH4Bg&amp;psig=AFQjCNHWP376hhUtLXKERgLA1UyKagF-lQ&amp;ust=138196898697095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hyperlink" Target="http://www.google.com/url?sa=i&amp;rct=j&amp;q=&amp;esrc=s&amp;frm=1&amp;source=images&amp;cd=&amp;cad=rja&amp;docid=6hVllUtGpddgEM&amp;tbnid=DfyjsrGSRx1ZwM:&amp;ved=0CAUQjRw&amp;url=http://www.wayfair.com/Rediform-Office-Products-Duplicate-Lab-Notebook-200-Sheets-Pad-RED43649-UIS1053.html&amp;ei=fN9dUrmVFaKrjAK8oYCwBg&amp;psig=AFQjCNHWP376hhUtLXKERgLA1UyKagF-lQ&amp;ust=1381968986970952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rwin-online.org.uk/EditorialIntroductions/vanWyhe_notebooks.htm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s.com/principles/wp-content/blogs.dir/467/files/2012/04/i-f41f8523d4f8ec04a6f6383a4aa2c0d2-sm_notebook_sprea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9" y="990598"/>
            <a:ext cx="8721424" cy="573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/>
          <a:lstStyle/>
          <a:p>
            <a:r>
              <a:rPr lang="en-US" b="1" dirty="0" smtClean="0"/>
              <a:t>Keeping a Lab Notebook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305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CVMSA “Workshop” #4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Dr. Mark A. Grobner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CSU Stanislaus Dept. of Biological Sciences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Alexander Graham Bell’s notebook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66800" y="6430963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>
                <a:latin typeface="Arial Narrow" pitchFamily="34" charset="0"/>
              </a:rPr>
              <a:t>March 10</a:t>
            </a:r>
            <a:r>
              <a:rPr lang="en-US" altLang="en-US" sz="2000" b="1" baseline="30000">
                <a:latin typeface="Arial Narrow" pitchFamily="34" charset="0"/>
              </a:rPr>
              <a:t>th</a:t>
            </a:r>
            <a:r>
              <a:rPr lang="en-US" altLang="en-US" sz="2000" b="1">
                <a:latin typeface="Arial Narrow" pitchFamily="34" charset="0"/>
              </a:rPr>
              <a:t> 1876: “Mr. Watson – Come here – I want to see you”.</a:t>
            </a:r>
            <a:endParaRPr lang="en-US" altLang="en-US" sz="2000">
              <a:latin typeface="Arial Narrow" pitchFamily="34" charset="0"/>
            </a:endParaRPr>
          </a:p>
        </p:txBody>
      </p:sp>
      <p:pic>
        <p:nvPicPr>
          <p:cNvPr id="30724" name="Picture 5" descr="mr_watson_l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19250"/>
            <a:ext cx="395763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mr_watson_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633538"/>
            <a:ext cx="39528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Francis Crick’s notebook</a:t>
            </a:r>
          </a:p>
        </p:txBody>
      </p:sp>
      <p:grpSp>
        <p:nvGrpSpPr>
          <p:cNvPr id="31747" name="Group 13"/>
          <p:cNvGrpSpPr>
            <a:grpSpLocks/>
          </p:cNvGrpSpPr>
          <p:nvPr/>
        </p:nvGrpSpPr>
        <p:grpSpPr bwMode="auto">
          <a:xfrm>
            <a:off x="914400" y="1655763"/>
            <a:ext cx="3186113" cy="4516437"/>
            <a:chOff x="554" y="1043"/>
            <a:chExt cx="2007" cy="2845"/>
          </a:xfrm>
        </p:grpSpPr>
        <p:pic>
          <p:nvPicPr>
            <p:cNvPr id="31752" name="Picture 5"/>
            <p:cNvPicPr>
              <a:picLocks noChangeAspect="1" noChangeArrowheads="1"/>
            </p:cNvPicPr>
            <p:nvPr/>
          </p:nvPicPr>
          <p:blipFill>
            <a:blip r:embed="rId3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1043"/>
              <a:ext cx="2007" cy="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53" name="Text Box 8"/>
            <p:cNvSpPr txBox="1">
              <a:spLocks noChangeArrowheads="1"/>
            </p:cNvSpPr>
            <p:nvPr/>
          </p:nvSpPr>
          <p:spPr bwMode="auto">
            <a:xfrm>
              <a:off x="763" y="3638"/>
              <a:ext cx="16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b="1">
                  <a:latin typeface="Arial Narrow" pitchFamily="34" charset="0"/>
                </a:rPr>
                <a:t>Model building</a:t>
              </a:r>
              <a:endParaRPr lang="en-US" altLang="en-US" sz="2000">
                <a:latin typeface="Arial Narrow" pitchFamily="34" charset="0"/>
              </a:endParaRPr>
            </a:p>
          </p:txBody>
        </p:sp>
      </p:grpSp>
      <p:grpSp>
        <p:nvGrpSpPr>
          <p:cNvPr id="31748" name="Group 12"/>
          <p:cNvGrpSpPr>
            <a:grpSpLocks/>
          </p:cNvGrpSpPr>
          <p:nvPr/>
        </p:nvGrpSpPr>
        <p:grpSpPr bwMode="auto">
          <a:xfrm>
            <a:off x="4724400" y="1676400"/>
            <a:ext cx="3686175" cy="4495800"/>
            <a:chOff x="3303" y="1056"/>
            <a:chExt cx="2322" cy="2832"/>
          </a:xfrm>
        </p:grpSpPr>
        <p:pic>
          <p:nvPicPr>
            <p:cNvPr id="31750" name="Picture 9"/>
            <p:cNvPicPr>
              <a:picLocks noChangeAspect="1" noChangeArrowheads="1"/>
            </p:cNvPicPr>
            <p:nvPr/>
          </p:nvPicPr>
          <p:blipFill>
            <a:blip r:embed="rId4">
              <a:lum bright="18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056"/>
              <a:ext cx="2007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51" name="Text Box 10"/>
            <p:cNvSpPr txBox="1">
              <a:spLocks noChangeArrowheads="1"/>
            </p:cNvSpPr>
            <p:nvPr/>
          </p:nvSpPr>
          <p:spPr bwMode="auto">
            <a:xfrm>
              <a:off x="3303" y="3638"/>
              <a:ext cx="23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b="1">
                  <a:latin typeface="Arial Narrow" pitchFamily="34" charset="0"/>
                </a:rPr>
                <a:t>Centrifuging egg white</a:t>
              </a:r>
              <a:endParaRPr lang="en-US" altLang="en-US" sz="2000">
                <a:latin typeface="Arial Narrow" pitchFamily="34" charset="0"/>
              </a:endParaRPr>
            </a:p>
          </p:txBody>
        </p:sp>
      </p:grp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2362200" y="6400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>
                <a:latin typeface="Arial Narrow" pitchFamily="34" charset="0"/>
              </a:rPr>
              <a:t>Methods set forth clearly</a:t>
            </a:r>
            <a:endParaRPr lang="en-US" altLang="en-US" sz="24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4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Results in Nobelists’ notebooks</a:t>
            </a:r>
          </a:p>
        </p:txBody>
      </p:sp>
      <p:pic>
        <p:nvPicPr>
          <p:cNvPr id="32771" name="Picture 5" descr="Luria-notebook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1752600"/>
            <a:ext cx="27289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543300" y="50292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smtClean="0">
                <a:latin typeface="Arial Narrow" pitchFamily="34" charset="0"/>
              </a:rPr>
              <a:t>Salvador </a:t>
            </a:r>
            <a:r>
              <a:rPr lang="en-US" altLang="en-US" sz="2000" b="1" dirty="0">
                <a:latin typeface="Arial Narrow" pitchFamily="34" charset="0"/>
              </a:rPr>
              <a:t>Luria – </a:t>
            </a:r>
          </a:p>
          <a:p>
            <a:pPr algn="ctr"/>
            <a:r>
              <a:rPr lang="en-US" altLang="en-US" sz="2000" b="1" dirty="0">
                <a:latin typeface="Arial Narrow" pitchFamily="34" charset="0"/>
              </a:rPr>
              <a:t>Bacteriophage growth</a:t>
            </a:r>
            <a:endParaRPr lang="en-US" altLang="en-US" sz="2000" dirty="0">
              <a:latin typeface="Arial Narrow" pitchFamily="34" charset="0"/>
            </a:endParaRPr>
          </a:p>
        </p:txBody>
      </p:sp>
      <p:pic>
        <p:nvPicPr>
          <p:cNvPr id="32773" name="Picture 7" descr="Rodbell-glucagon-rel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3701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6705600" y="50292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smtClean="0">
                <a:latin typeface="Arial Narrow" pitchFamily="34" charset="0"/>
              </a:rPr>
              <a:t>Martin </a:t>
            </a:r>
            <a:r>
              <a:rPr lang="en-US" altLang="en-US" sz="2000" b="1" dirty="0" err="1">
                <a:latin typeface="Arial Narrow" pitchFamily="34" charset="0"/>
              </a:rPr>
              <a:t>Rodbell</a:t>
            </a:r>
            <a:r>
              <a:rPr lang="en-US" altLang="en-US" sz="2000" b="1" dirty="0">
                <a:latin typeface="Arial Narrow" pitchFamily="34" charset="0"/>
              </a:rPr>
              <a:t> –</a:t>
            </a:r>
          </a:p>
          <a:p>
            <a:pPr algn="ctr"/>
            <a:r>
              <a:rPr lang="en-US" altLang="en-US" sz="2000" b="1" dirty="0">
                <a:latin typeface="Arial Narrow" pitchFamily="34" charset="0"/>
              </a:rPr>
              <a:t>Glucagon release</a:t>
            </a:r>
            <a:endParaRPr lang="en-US" altLang="en-US" sz="2000" dirty="0">
              <a:latin typeface="Arial Narrow" pitchFamily="34" charset="0"/>
            </a:endParaRPr>
          </a:p>
        </p:txBody>
      </p:sp>
      <p:pic>
        <p:nvPicPr>
          <p:cNvPr id="32775" name="Picture 9" descr="Charles-Best-blood sug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0193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1085850" y="5045075"/>
            <a:ext cx="1676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smtClean="0">
                <a:latin typeface="Arial Narrow" pitchFamily="34" charset="0"/>
              </a:rPr>
              <a:t>Charles Herbert </a:t>
            </a:r>
            <a:r>
              <a:rPr lang="en-US" altLang="en-US" sz="2000" b="1" dirty="0">
                <a:latin typeface="Arial Narrow" pitchFamily="34" charset="0"/>
              </a:rPr>
              <a:t>Best –</a:t>
            </a:r>
          </a:p>
          <a:p>
            <a:pPr algn="ctr"/>
            <a:r>
              <a:rPr lang="en-US" altLang="en-US" sz="2000" b="1" dirty="0">
                <a:latin typeface="Arial Narrow" pitchFamily="34" charset="0"/>
              </a:rPr>
              <a:t>Blood sugar</a:t>
            </a:r>
            <a:endParaRPr lang="en-US" alt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Mendel, Edison, and Curie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1666875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3528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18510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57200" y="5370513"/>
            <a:ext cx="18389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Gregory Mendel</a:t>
            </a:r>
            <a:endParaRPr lang="en-US" altLang="en-US" dirty="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698731" y="5334000"/>
            <a:ext cx="1787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Thomas Edison</a:t>
            </a:r>
            <a:endParaRPr lang="en-US" altLang="en-US" dirty="0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705600" y="5269468"/>
            <a:ext cx="137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Marie Curie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78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keep a laboratory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CSU Metabolic Research Laboratory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3" y="1589180"/>
            <a:ext cx="8011677" cy="351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5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6" y="152400"/>
            <a:ext cx="866825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7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2604"/>
            <a:ext cx="8427422" cy="561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1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33400"/>
            <a:ext cx="6857999" cy="569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8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/>
          <a:lstStyle/>
          <a:p>
            <a:r>
              <a:rPr lang="en-US" b="1" dirty="0" smtClean="0"/>
              <a:t>Why Keep a Lab Notebook?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63000" cy="4800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The business of a lab is RESULTS and COMMUNICATING them!  </a:t>
            </a:r>
            <a:r>
              <a:rPr lang="en-US" sz="2800" b="1" dirty="0" smtClean="0">
                <a:solidFill>
                  <a:schemeClr val="tx1"/>
                </a:solidFill>
              </a:rPr>
              <a:t>The lab notebook is the all-important document of each lab member’s work and contribution to the mission of the lab.</a:t>
            </a: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Our Scientific obligation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DATA</a:t>
            </a:r>
            <a:r>
              <a:rPr lang="en-US" sz="2800" b="1" dirty="0" smtClean="0">
                <a:solidFill>
                  <a:schemeClr val="tx1"/>
                </a:solidFill>
              </a:rPr>
              <a:t> must be clear and findable.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RESULTS</a:t>
            </a:r>
            <a:r>
              <a:rPr lang="en-US" sz="2800" b="1" dirty="0" smtClean="0">
                <a:solidFill>
                  <a:schemeClr val="tx1"/>
                </a:solidFill>
              </a:rPr>
              <a:t> must be repeatable.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engineering.purdue.edu/ece477/Webs/F09-Grp07/nb/Shaun/9_11_notebook/LabNotebook9_1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429000" cy="22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/>
          <a:lstStyle/>
          <a:p>
            <a:r>
              <a:rPr lang="en-US" b="1" dirty="0" smtClean="0"/>
              <a:t>Why Keep a Lab Notebook?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4953000" cy="5410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Lab notebooks can be </a:t>
            </a:r>
            <a:r>
              <a:rPr lang="en-US" sz="2800" b="1" dirty="0" smtClean="0">
                <a:solidFill>
                  <a:srgbClr val="FF0000"/>
                </a:solidFill>
              </a:rPr>
              <a:t>critical in establishing patent rights, first rights to publication of results, evidence of inventions, etc. </a:t>
            </a:r>
          </a:p>
          <a:p>
            <a:pPr algn="l">
              <a:lnSpc>
                <a:spcPct val="90000"/>
              </a:lnSpc>
            </a:pPr>
            <a:r>
              <a:rPr lang="en-US" altLang="en-US" sz="2800" b="1" dirty="0">
                <a:solidFill>
                  <a:schemeClr val="tx1"/>
                </a:solidFill>
              </a:rPr>
              <a:t>Organizes how you do Science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Formulate ideas clearly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Specify materials &amp; methods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Plan experiments well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Obtain maximum value from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data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homepage.smc.edu/kline_peggy/Organic/Images/Lab_NB_Sample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976280" cy="47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Examples of the Importance of the Lab Notebook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305800" cy="27432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hlinkClick r:id="rId2"/>
              </a:rPr>
              <a:t>https://www.youtube.com/watch?v=TSZcXtVM-jQ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  <a:hlinkClick r:id="rId3"/>
              </a:rPr>
              <a:t>http://www.scientificamerican.com/article/a-medical-madoff-anesthestesiologist-faked-data</a:t>
            </a:r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  <a:hlinkClick r:id="rId4"/>
              </a:rPr>
              <a:t>http://www.the-scientist.com/?articles.view/articleNo/27192/title/Fixing-Fraud/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://i14.photobucket.com/albums/a311/Hecubus114/IMG_021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52389"/>
            <a:ext cx="3103933" cy="20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cientificamerican.com/sciam/cache/file/C268A559-C6D3-454B-843A38EF198C05A6_article.jpg?8538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67174"/>
            <a:ext cx="26384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59348"/>
            <a:ext cx="2286000" cy="254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3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Lab Notebooks are NOT an Option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Your lab PI should require you (and all lab staff) to keep lab notebooks!  If not, ask her/him why not!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There are many reasons to keep a lab notebook, but only one – laziness– for not keeping one.</a:t>
            </a:r>
          </a:p>
        </p:txBody>
      </p:sp>
      <p:pic>
        <p:nvPicPr>
          <p:cNvPr id="3074" name="Picture 2" descr="http://lolsheaven.com/wp-content/uploads/2012/05/An-Award-for-Lazin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381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hat-buddha-said.net/Pics/Laziness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399"/>
            <a:ext cx="4072374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>
            <a:normAutofit/>
          </a:bodyPr>
          <a:lstStyle/>
          <a:p>
            <a:r>
              <a:rPr lang="en-US" b="1" dirty="0" smtClean="0"/>
              <a:t>Your turn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With a partner or two, brainstorm a list of lab notebook DOs and DON’Ts.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For example, what is essential to include in lab notebook?  How do we format one?  What about making corrections?  Who owns it?  And so on…</a:t>
            </a:r>
          </a:p>
        </p:txBody>
      </p:sp>
    </p:spTree>
    <p:extLst>
      <p:ext uri="{BB962C8B-B14F-4D97-AF65-F5344CB8AC3E}">
        <p14:creationId xmlns:p14="http://schemas.microsoft.com/office/powerpoint/2010/main" val="17185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Helpful hints for a good lab book</a:t>
            </a:r>
          </a:p>
        </p:txBody>
      </p:sp>
      <p:sp>
        <p:nvSpPr>
          <p:cNvPr id="2" name="AutoShape 4" descr="http://jeffshrager.org/diary/ProtocolPage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" y="1312985"/>
            <a:ext cx="5248275" cy="493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399"/>
            <a:ext cx="4591050" cy="63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0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>
            <a:normAutofit/>
          </a:bodyPr>
          <a:lstStyle/>
          <a:p>
            <a:r>
              <a:rPr lang="en-US" b="1" dirty="0" smtClean="0"/>
              <a:t>Some “DOs”</a:t>
            </a:r>
            <a:endParaRPr lang="en-US" b="1" dirty="0"/>
          </a:p>
        </p:txBody>
      </p:sp>
      <p:pic>
        <p:nvPicPr>
          <p:cNvPr id="15362" name="Picture 2" descr="http://shopping.netsuite.com/core/media/media.nl?id=4801&amp;c=ACCT107430&amp;h=148f6b4ea3500fb919e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Lab Notebook DOs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Must be bound with printed, consecutive page numbers.</a:t>
            </a:r>
          </a:p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All entries must be in chronological order, all entries dated, start and stop times explicitly clear.</a:t>
            </a:r>
          </a:p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All entries in </a:t>
            </a:r>
            <a:r>
              <a:rPr lang="en-US" sz="2800" b="1" u="sng" dirty="0" smtClean="0">
                <a:solidFill>
                  <a:schemeClr val="tx1"/>
                </a:solidFill>
              </a:rPr>
              <a:t>permanent</a:t>
            </a:r>
            <a:r>
              <a:rPr lang="en-US" sz="2800" b="1" dirty="0" smtClean="0">
                <a:solidFill>
                  <a:schemeClr val="tx1"/>
                </a:solidFill>
              </a:rPr>
              <a:t> ink; any corrections like blatant errors or misspellings should be made with single strike-</a:t>
            </a:r>
            <a:r>
              <a:rPr lang="en-US" sz="2800" b="1" dirty="0" err="1" smtClean="0">
                <a:solidFill>
                  <a:schemeClr val="tx1"/>
                </a:solidFill>
              </a:rPr>
              <a:t>throughs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strike="sngStrike" dirty="0" smtClean="0">
                <a:solidFill>
                  <a:schemeClr val="tx1"/>
                </a:solidFill>
              </a:rPr>
              <a:t>like this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It is preferable to make corrections such as updated experimental designs or procedures on the current page, and reference the previous page with a reason why the correction was necessary.</a:t>
            </a:r>
          </a:p>
        </p:txBody>
      </p:sp>
    </p:spTree>
    <p:extLst>
      <p:ext uri="{BB962C8B-B14F-4D97-AF65-F5344CB8AC3E}">
        <p14:creationId xmlns:p14="http://schemas.microsoft.com/office/powerpoint/2010/main" val="33574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Lab Notebook DOs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800" b="1" dirty="0" smtClean="0">
                <a:solidFill>
                  <a:schemeClr val="tx1"/>
                </a:solidFill>
              </a:rPr>
              <a:t>5. Attachments (pictures, print-outs, etc.) should be stapled/taped to the notebook, signed and dated on the attachment and underlying page.</a:t>
            </a:r>
          </a:p>
          <a:p>
            <a:pPr marL="457200" indent="-457200" algn="l"/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83" y="2819400"/>
            <a:ext cx="5829617" cy="386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3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Lab Notebook 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dirty="0" smtClean="0"/>
              <a:t>Cross </a:t>
            </a:r>
            <a:r>
              <a:rPr lang="en-US" b="1" dirty="0"/>
              <a:t>out ANY blank space on the page.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 smtClean="0"/>
              <a:t>Finished </a:t>
            </a:r>
            <a:r>
              <a:rPr lang="en-US" b="1" dirty="0"/>
              <a:t>pages signed and witnessed by a third party; finished pages are left unaltered forever.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 smtClean="0"/>
              <a:t>Date every page, include day, month, year</a:t>
            </a:r>
          </a:p>
          <a:p>
            <a:pPr marL="857250" lvl="1" indent="-457200"/>
            <a:r>
              <a:rPr lang="en-US" b="1" dirty="0" smtClean="0"/>
              <a:t>November 10, 2014</a:t>
            </a:r>
          </a:p>
          <a:p>
            <a:pPr marL="857250" lvl="1" indent="-457200"/>
            <a:r>
              <a:rPr lang="en-US" b="1" dirty="0" smtClean="0"/>
              <a:t>11/10/14 may be ambiguous (10 Nov, or 11 Oct?)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 smtClean="0"/>
              <a:t>In </a:t>
            </a:r>
            <a:r>
              <a:rPr lang="en-US" b="1" dirty="0"/>
              <a:t>patent cases, keep notebooks safely stored for 25 years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33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Lab Notebook DOs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10"/>
            </a:pPr>
            <a:r>
              <a:rPr lang="en-US" sz="2800" b="1" dirty="0" smtClean="0">
                <a:solidFill>
                  <a:schemeClr val="tx1"/>
                </a:solidFill>
              </a:rPr>
              <a:t>Save </a:t>
            </a:r>
            <a:r>
              <a:rPr lang="en-US" sz="2800" b="1" dirty="0">
                <a:solidFill>
                  <a:schemeClr val="tx1"/>
                </a:solidFill>
              </a:rPr>
              <a:t>the first few pages of a new notebook for a table of </a:t>
            </a:r>
            <a:r>
              <a:rPr lang="en-US" sz="2800" b="1" dirty="0" smtClean="0">
                <a:solidFill>
                  <a:schemeClr val="tx1"/>
                </a:solidFill>
              </a:rPr>
              <a:t>contents.</a:t>
            </a:r>
          </a:p>
          <a:p>
            <a:pPr marL="514350" indent="-514350" algn="l">
              <a:buFont typeface="+mj-lt"/>
              <a:buAutoNum type="arabicPeriod" startAt="10"/>
            </a:pPr>
            <a:r>
              <a:rPr lang="en-US" sz="2800" b="1" dirty="0" smtClean="0">
                <a:solidFill>
                  <a:schemeClr val="tx1"/>
                </a:solidFill>
              </a:rPr>
              <a:t>Summarize </a:t>
            </a:r>
            <a:r>
              <a:rPr lang="en-US" sz="2800" b="1" dirty="0">
                <a:solidFill>
                  <a:schemeClr val="tx1"/>
                </a:solidFill>
              </a:rPr>
              <a:t>each day’s work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All essential facts should be recorded so that the work can be repeated </a:t>
            </a:r>
            <a:r>
              <a:rPr lang="en-US" sz="2400" b="1" dirty="0" smtClean="0">
                <a:solidFill>
                  <a:schemeClr val="tx1"/>
                </a:solidFill>
              </a:rPr>
              <a:t>accurately (detail, detail, detail)</a:t>
            </a:r>
            <a:endParaRPr lang="en-US" sz="2400" b="1" dirty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Methods, equipment, conditions, times, temperatures, pH, …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Materials</a:t>
            </a: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Include source: Company, catalog #, lot # if commercial</a:t>
            </a: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Quality, yields, characterizing data…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Protocols, experimental design, </a:t>
            </a:r>
            <a:r>
              <a:rPr lang="en-US" b="1" dirty="0" smtClean="0">
                <a:solidFill>
                  <a:schemeClr val="tx1"/>
                </a:solidFill>
              </a:rPr>
              <a:t>calculations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Lab Notebook 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b="1" dirty="0"/>
              <a:t>Use past tense.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b="1" dirty="0"/>
              <a:t>Explain abbreviations and special terms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b="1" dirty="0" smtClean="0"/>
              <a:t>Outline </a:t>
            </a:r>
            <a:r>
              <a:rPr lang="en-US" b="1" dirty="0"/>
              <a:t>new experiments precisely so others can follow your method.  Record all calculations and measurements.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b="1" dirty="0"/>
              <a:t>Record lab meeting discussions.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b="1" dirty="0"/>
              <a:t>Provide details, results, thoughts on what results mean.</a:t>
            </a:r>
          </a:p>
        </p:txBody>
      </p:sp>
    </p:spTree>
    <p:extLst>
      <p:ext uri="{BB962C8B-B14F-4D97-AF65-F5344CB8AC3E}">
        <p14:creationId xmlns:p14="http://schemas.microsoft.com/office/powerpoint/2010/main" val="23047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Lab Notebook 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7"/>
            </a:pPr>
            <a:r>
              <a:rPr lang="en-US" b="1" dirty="0" smtClean="0"/>
              <a:t>Record conclusions: Facts vs Opinion</a:t>
            </a:r>
          </a:p>
          <a:p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altLang="en-US" b="1" dirty="0"/>
              <a:t>Fact:  no reaction was observed; vs Opinion: these two chemicals don’t react.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Fact:  Expected results were not obtained; vs. Opinion: No good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Fact: Under these circumstances, the reaction was unsuccessful; vs. Opinion: failed.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10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Anesthesiologist Scott Reuben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Claimed studies he conducted showed the worth of COX2 drugs</a:t>
            </a:r>
          </a:p>
          <a:p>
            <a:pPr lvl="1"/>
            <a:r>
              <a:rPr lang="en-US" dirty="0" smtClean="0"/>
              <a:t>Celebrex</a:t>
            </a:r>
          </a:p>
          <a:p>
            <a:pPr lvl="1"/>
            <a:r>
              <a:rPr lang="en-US" dirty="0" err="1" smtClean="0"/>
              <a:t>Vioxx</a:t>
            </a:r>
            <a:endParaRPr lang="en-US" dirty="0" smtClean="0"/>
          </a:p>
          <a:p>
            <a:r>
              <a:rPr lang="en-US" dirty="0" smtClean="0"/>
              <a:t>Attempts to review data when fraud was proposed yielded shoddy kept or no lab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NOTEBOOK PAGES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19431" r="771" b="11481"/>
          <a:stretch>
            <a:fillRect/>
          </a:stretch>
        </p:blipFill>
        <p:spPr>
          <a:xfrm>
            <a:off x="228600" y="1217613"/>
            <a:ext cx="9296400" cy="5108575"/>
          </a:xfrm>
          <a:noFill/>
        </p:spPr>
      </p:pic>
      <p:sp>
        <p:nvSpPr>
          <p:cNvPr id="33796" name="Footer Placeholder 3"/>
          <p:cNvSpPr txBox="1">
            <a:spLocks noGrp="1"/>
          </p:cNvSpPr>
          <p:nvPr/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Version 10/01/2009</a:t>
            </a:r>
          </a:p>
        </p:txBody>
      </p:sp>
    </p:spTree>
    <p:extLst>
      <p:ext uri="{BB962C8B-B14F-4D97-AF65-F5344CB8AC3E}">
        <p14:creationId xmlns:p14="http://schemas.microsoft.com/office/powerpoint/2010/main" val="33610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47725"/>
            <a:ext cx="79533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0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Helpful hints to avoid in your lab notebook</a:t>
            </a:r>
          </a:p>
        </p:txBody>
      </p:sp>
      <p:sp>
        <p:nvSpPr>
          <p:cNvPr id="2" name="AutoShape 4" descr="http://jeffshrager.org/diary/ProtocolPage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3" y="1402866"/>
            <a:ext cx="4559787" cy="53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58" y="1725260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0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Lab Notebook DON’Ts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Don’t leave blank spaces on any page.</a:t>
            </a:r>
          </a:p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Modifications after the page is finished is bad practice.</a:t>
            </a:r>
          </a:p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Never remove originals, attachments, or use white-out or correction fluid.</a:t>
            </a:r>
          </a:p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Never withhold your lab notebook from your PI!  The lab notebook belongs to the lab, not you.</a:t>
            </a:r>
          </a:p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Neatness is not essential, but the notebook should be legible.</a:t>
            </a:r>
          </a:p>
          <a:p>
            <a:pPr marL="514350" indent="-514350" algn="l">
              <a:buAutoNum type="arabicPeriod"/>
            </a:pPr>
            <a:endParaRPr lang="en-US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ample of a bad lab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4866"/>
            <a:ext cx="8692304" cy="64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about electronic lab notebooks?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Computers are everywhere!  Why not simply enter your lab notebook entries into a computer, the lab database, </a:t>
            </a:r>
            <a:r>
              <a:rPr lang="en-US" sz="2800" b="1" dirty="0" err="1" smtClean="0">
                <a:solidFill>
                  <a:schemeClr val="tx1"/>
                </a:solidFill>
              </a:rPr>
              <a:t>Dropbox</a:t>
            </a:r>
            <a:r>
              <a:rPr lang="en-US" sz="2800" b="1" dirty="0" smtClean="0">
                <a:solidFill>
                  <a:schemeClr val="tx1"/>
                </a:solidFill>
              </a:rPr>
              <a:t>, Google </a:t>
            </a:r>
            <a:r>
              <a:rPr lang="en-US" sz="2800" b="1" dirty="0">
                <a:solidFill>
                  <a:schemeClr val="tx1"/>
                </a:solidFill>
              </a:rPr>
              <a:t>D</a:t>
            </a:r>
            <a:r>
              <a:rPr lang="en-US" sz="2800" b="1" dirty="0" smtClean="0">
                <a:solidFill>
                  <a:schemeClr val="tx1"/>
                </a:solidFill>
              </a:rPr>
              <a:t>ocs, </a:t>
            </a:r>
            <a:r>
              <a:rPr lang="en-US" sz="2800" b="1" dirty="0" err="1" smtClean="0">
                <a:solidFill>
                  <a:schemeClr val="tx1"/>
                </a:solidFill>
              </a:rPr>
              <a:t>etc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242" name="Picture 2" descr="http://content.wellspan.org/aroundimages/4_5_2010-Page-One-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199"/>
            <a:ext cx="5181600" cy="34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about electronic lab notebooks?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omputers get lost or stolen, hard drives crash, OIT support is limited, data gets hacked, etc.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If you use electronic lab notebooks, this should be a backup only.  </a:t>
            </a:r>
            <a:r>
              <a:rPr lang="en-US" sz="2800" b="1" dirty="0" smtClean="0">
                <a:solidFill>
                  <a:srgbClr val="FF0000"/>
                </a:solidFill>
              </a:rPr>
              <a:t>ALWAYS record data in the lab notebook in hard copy form!</a:t>
            </a:r>
          </a:p>
        </p:txBody>
      </p:sp>
      <p:pic>
        <p:nvPicPr>
          <p:cNvPr id="9220" name="Picture 4" descr="http://icdn6.digitaltrends.com/image/blue-screen-650x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953000" cy="29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date.gci.org/wp-content/uploads/2013/02/Computer-Cras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6" y="4191000"/>
            <a:ext cx="2133600" cy="23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s1.mm.bing.net/images/thumbnail.aspx?q=5028286207951664&amp;id=e5a16a0a632b784571346f833c394e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9163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://images.search.yahoo.com/r/_ylt=A0PDoTBG62hPSW4AJNCjzbkF;_ylu=X3oDMTBtdXFkOWthBHNlYwNmcC1hdHRyaWIEc2xrA2ZpbWc-/SIG=126tdh7gq/EXP=1332304838/**http%3a/www.ebstc.org/TechLit/notes/davinci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54050"/>
            <a:ext cx="397033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http://images.search.yahoo.com/r/_ylt=A0PDoYB.62hPfCgAKoijzbkF;_ylu=X3oDMTBtdXFkOWthBHNlYwNmcC1hdHRyaWIEc2xrA2ZpbWc-/SIG=130ujs69v/EXP=1332304894/**http%3a/www.idenk.co.uk/blog/wp-content/uploads/2011/03/davinci-note-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295650"/>
            <a:ext cx="5143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304800" y="4191000"/>
            <a:ext cx="144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Da Vinci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Notes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1500s</a:t>
            </a:r>
          </a:p>
        </p:txBody>
      </p:sp>
    </p:spTree>
    <p:extLst>
      <p:ext uri="{BB962C8B-B14F-4D97-AF65-F5344CB8AC3E}">
        <p14:creationId xmlns:p14="http://schemas.microsoft.com/office/powerpoint/2010/main" val="41264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25425"/>
            <a:ext cx="45847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685800" y="1676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Helicopter</a:t>
            </a:r>
          </a:p>
        </p:txBody>
      </p:sp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762000" y="44196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Lifting Wing</a:t>
            </a:r>
          </a:p>
        </p:txBody>
      </p:sp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7315200" y="2514600"/>
            <a:ext cx="1143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Da Vinci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1493</a:t>
            </a:r>
          </a:p>
        </p:txBody>
      </p:sp>
    </p:spTree>
    <p:extLst>
      <p:ext uri="{BB962C8B-B14F-4D97-AF65-F5344CB8AC3E}">
        <p14:creationId xmlns:p14="http://schemas.microsoft.com/office/powerpoint/2010/main" val="15591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 smtClean="0"/>
              <a:t>GLP Recordkeeping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hlinkClick r:id="rId2"/>
              </a:rPr>
              <a:t>http://users.stlcc.edu/departments/fvbio/Lab_Practices_GLP_STLCC.htm</a:t>
            </a: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Good Laboratory Notebook Practice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hlinkClick r:id="rId3"/>
              </a:rPr>
              <a:t>http://www.mddionline.com/article/good-laboratory-notebook-practice-0</a:t>
            </a: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Laboratory Notebook Guidelines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hlinkClick r:id="rId4"/>
              </a:rPr>
              <a:t>http://www.bookfactory.com/special_info/lab_notebook_guidelines_A4.html</a:t>
            </a: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Advice on keeping a laboratory notebook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hlinkClick r:id="rId5"/>
              </a:rPr>
              <a:t>http://www.swarthmore.edu/NatSci/cpurrin1/notebookadvice.htm</a:t>
            </a: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Guidelines for Keeping a Laboratory Record </a:t>
            </a:r>
            <a:r>
              <a:rPr lang="en-US" altLang="en-US" sz="2400" dirty="0" smtClean="0">
                <a:hlinkClick r:id="rId6"/>
              </a:rPr>
              <a:t>http://www.ruf.rice.edu/~bioslabs/tools/notebook/notebook.html#entry</a:t>
            </a: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sz="2400" b="1" dirty="0"/>
              <a:t>Resource: </a:t>
            </a:r>
            <a:r>
              <a:rPr lang="en-US" sz="2400" dirty="0">
                <a:hlinkClick r:id="rId7"/>
              </a:rPr>
              <a:t>HHMI guide to Scientific Management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511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 student presented data of transgenic plants </a:t>
            </a:r>
          </a:p>
          <a:p>
            <a:pPr lvl="1"/>
            <a:r>
              <a:rPr lang="en-US" dirty="0" smtClean="0"/>
              <a:t>Plants should have been housed in an FDA containment chambers</a:t>
            </a:r>
          </a:p>
          <a:p>
            <a:pPr lvl="1"/>
            <a:r>
              <a:rPr lang="en-US" dirty="0" smtClean="0"/>
              <a:t>No adult plants were found although data from the plants was presented at the dissertation defense</a:t>
            </a:r>
          </a:p>
          <a:p>
            <a:pPr lvl="1"/>
            <a:r>
              <a:rPr lang="en-US" dirty="0" smtClean="0"/>
              <a:t>Plants were found in a greenhouse, not contained as required by FDA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5175"/>
          </a:xfrm>
        </p:spPr>
        <p:txBody>
          <a:bodyPr>
            <a:normAutofit/>
          </a:bodyPr>
          <a:lstStyle/>
          <a:p>
            <a:r>
              <a:rPr lang="en-US" b="1" dirty="0" smtClean="0"/>
              <a:t>In Conclusion: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63000" cy="5105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Your professional life may depend on the validity and thoroughness of your lab notebook!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paulfrasercollectibles.com/upload/public/docimages/Image/y/c/h/Thomas-Edison-Lab-Notebook-4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3143250" cy="261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4.wfrcdn.com/lf/49/hash/5378/2834899/1/Duplicate+Lab+Notebook,+Quadrille+Rule,+9-1%2F4x11,+WE%2FCanary,+200+Sheet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6013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82" y="2888"/>
            <a:ext cx="6901118" cy="685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6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629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4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wake of </a:t>
            </a:r>
            <a:r>
              <a:rPr lang="en-US" dirty="0" smtClean="0"/>
              <a:t>concealment </a:t>
            </a:r>
            <a:r>
              <a:rPr lang="en-US" dirty="0"/>
              <a:t>of </a:t>
            </a:r>
            <a:r>
              <a:rPr lang="en-US" dirty="0" smtClean="0"/>
              <a:t>the transgenic </a:t>
            </a:r>
            <a:r>
              <a:rPr lang="en-US" dirty="0"/>
              <a:t>plants and </a:t>
            </a:r>
            <a:r>
              <a:rPr lang="en-US" dirty="0" smtClean="0"/>
              <a:t>data student left school</a:t>
            </a:r>
          </a:p>
          <a:p>
            <a:pPr lvl="1"/>
            <a:r>
              <a:rPr lang="en-US" dirty="0" smtClean="0"/>
              <a:t>The lab was </a:t>
            </a:r>
            <a:r>
              <a:rPr lang="en-US" dirty="0"/>
              <a:t>set back more than a </a:t>
            </a:r>
            <a:r>
              <a:rPr lang="en-US" dirty="0" smtClean="0"/>
              <a:t>year, </a:t>
            </a:r>
            <a:r>
              <a:rPr lang="en-US" dirty="0"/>
              <a:t>trying to validate </a:t>
            </a:r>
            <a:r>
              <a:rPr lang="en-US" dirty="0" smtClean="0"/>
              <a:t>the presented data</a:t>
            </a:r>
          </a:p>
          <a:p>
            <a:pPr lvl="1"/>
            <a:r>
              <a:rPr lang="en-US" dirty="0" smtClean="0"/>
              <a:t>The lab </a:t>
            </a:r>
            <a:r>
              <a:rPr lang="en-US" dirty="0"/>
              <a:t>notebook was incomplete in many instances, without vital PCR settings that might help </a:t>
            </a:r>
            <a:r>
              <a:rPr lang="en-US" dirty="0" smtClean="0"/>
              <a:t>colleagues </a:t>
            </a:r>
            <a:r>
              <a:rPr lang="en-US" dirty="0"/>
              <a:t>recreate </a:t>
            </a:r>
            <a:r>
              <a:rPr lang="en-US" dirty="0" smtClean="0"/>
              <a:t>work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8490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800" smtClean="0">
                <a:solidFill>
                  <a:srgbClr val="FF3300"/>
                </a:solidFill>
              </a:rPr>
              <a:t>Surely nobody of any import bothered with the lab notebook…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4000" smtClean="0"/>
              <a:t>I can think of a few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9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Leonardo da Vinci’s notebook</a:t>
            </a:r>
          </a:p>
        </p:txBody>
      </p:sp>
      <p:pic>
        <p:nvPicPr>
          <p:cNvPr id="27651" name="Picture 5" descr="leonardol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2913"/>
            <a:ext cx="63246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7315200" y="2590800"/>
            <a:ext cx="18288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Arial Narrow" pitchFamily="34" charset="0"/>
              </a:rPr>
              <a:t>Studies of reflections from concave mirrors. Italy, probably Florence, from 1508. </a:t>
            </a:r>
          </a:p>
          <a:p>
            <a:pPr eaLnBrk="1" hangingPunct="1"/>
            <a:r>
              <a:rPr lang="en-US" altLang="en-US" b="1">
                <a:latin typeface="Arial Narrow" pitchFamily="34" charset="0"/>
              </a:rPr>
              <a:t>British Library Arundel MS 263, f.86v-87</a:t>
            </a:r>
            <a:endParaRPr lang="en-US" altLang="en-US">
              <a:latin typeface="Arial Narrow" pitchFamily="34" charset="0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736600" y="6248400"/>
            <a:ext cx="8278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We can read and understand Leonardo’s notebooks from 500 years ago</a:t>
            </a:r>
          </a:p>
        </p:txBody>
      </p:sp>
    </p:spTree>
    <p:extLst>
      <p:ext uri="{BB962C8B-B14F-4D97-AF65-F5344CB8AC3E}">
        <p14:creationId xmlns:p14="http://schemas.microsoft.com/office/powerpoint/2010/main" val="28195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Leonardo da Vinci’s Notebook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88620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057400"/>
            <a:ext cx="3810000" cy="3987800"/>
          </a:xfrm>
          <a:noFill/>
        </p:spPr>
      </p:pic>
    </p:spTree>
    <p:extLst>
      <p:ext uri="{BB962C8B-B14F-4D97-AF65-F5344CB8AC3E}">
        <p14:creationId xmlns:p14="http://schemas.microsoft.com/office/powerpoint/2010/main" val="28364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Darwin, Einstein, and Pauling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8500"/>
            <a:ext cx="1714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297180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4542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143000" y="6186487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Darwin</a:t>
            </a:r>
          </a:p>
        </p:txBody>
      </p:sp>
      <p:sp>
        <p:nvSpPr>
          <p:cNvPr id="2970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 dirty="0"/>
              <a:t>Darwin’s notebooks</a:t>
            </a:r>
            <a:r>
              <a:rPr lang="en-US" altLang="en-US" sz="2800" dirty="0" smtClean="0"/>
              <a:t>: </a:t>
            </a:r>
            <a:r>
              <a:rPr lang="en-US" altLang="en-US" sz="2800" dirty="0" smtClean="0">
                <a:hlinkClick r:id="rId6"/>
              </a:rPr>
              <a:t>http</a:t>
            </a:r>
            <a:r>
              <a:rPr lang="en-US" altLang="en-US" sz="2800" dirty="0">
                <a:hlinkClick r:id="rId6"/>
              </a:rPr>
              <a:t>://</a:t>
            </a:r>
            <a:r>
              <a:rPr lang="en-US" altLang="en-US" sz="2800" dirty="0" smtClean="0">
                <a:hlinkClick r:id="rId6"/>
              </a:rPr>
              <a:t>darwin-online.org.uk/EditorialIntroductions/vanWyhe_notebooks.html</a:t>
            </a:r>
            <a:endParaRPr lang="en-US" altLang="en-US" sz="2800" dirty="0" smtClean="0"/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3886200" y="6186487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Einstein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6934200" y="6186487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Pauling</a:t>
            </a:r>
          </a:p>
        </p:txBody>
      </p:sp>
    </p:spTree>
    <p:extLst>
      <p:ext uri="{BB962C8B-B14F-4D97-AF65-F5344CB8AC3E}">
        <p14:creationId xmlns:p14="http://schemas.microsoft.com/office/powerpoint/2010/main" val="37658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1153</Words>
  <Application>Microsoft Office PowerPoint</Application>
  <PresentationFormat>On-screen Show (4:3)</PresentationFormat>
  <Paragraphs>172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Keeping a Lab Notebook</vt:lpstr>
      <vt:lpstr>Examples of the Importance of the Lab Notebook</vt:lpstr>
      <vt:lpstr>Anesthesiologist Scott Reuben</vt:lpstr>
      <vt:lpstr>Fixing Fraud</vt:lpstr>
      <vt:lpstr>Fixing Fraud</vt:lpstr>
      <vt:lpstr>Surely nobody of any import bothered with the lab notebook…</vt:lpstr>
      <vt:lpstr>Leonardo da Vinci’s notebook</vt:lpstr>
      <vt:lpstr>Leonardo da Vinci’s Notebook</vt:lpstr>
      <vt:lpstr>Darwin, Einstein, and Pauling</vt:lpstr>
      <vt:lpstr>Alexander Graham Bell’s notebook</vt:lpstr>
      <vt:lpstr>Francis Crick’s notebook</vt:lpstr>
      <vt:lpstr>Results in Nobelists’ notebooks</vt:lpstr>
      <vt:lpstr>Mendel, Edison, and Curie</vt:lpstr>
      <vt:lpstr>Why keep a laboratory Notebook?</vt:lpstr>
      <vt:lpstr>PowerPoint Presentation</vt:lpstr>
      <vt:lpstr>PowerPoint Presentation</vt:lpstr>
      <vt:lpstr>PowerPoint Presentation</vt:lpstr>
      <vt:lpstr>Why Keep a Lab Notebook?</vt:lpstr>
      <vt:lpstr>Why Keep a Lab Notebook?</vt:lpstr>
      <vt:lpstr>Lab Notebooks are NOT an Option</vt:lpstr>
      <vt:lpstr>Your turn</vt:lpstr>
      <vt:lpstr>Helpful hints for a good lab book</vt:lpstr>
      <vt:lpstr>Some “DOs”</vt:lpstr>
      <vt:lpstr>Lab Notebook DOs</vt:lpstr>
      <vt:lpstr>Lab Notebook DOs</vt:lpstr>
      <vt:lpstr>Lab Notebook DOs</vt:lpstr>
      <vt:lpstr>Lab Notebook DOs</vt:lpstr>
      <vt:lpstr>Lab Notebook DOs</vt:lpstr>
      <vt:lpstr>Lab Notebook DOs</vt:lpstr>
      <vt:lpstr>EXAMPLE NOTEBOOK PAGES</vt:lpstr>
      <vt:lpstr>PowerPoint Presentation</vt:lpstr>
      <vt:lpstr>Helpful hints to avoid in your lab notebook</vt:lpstr>
      <vt:lpstr>Lab Notebook DON’Ts</vt:lpstr>
      <vt:lpstr>PowerPoint Presentation</vt:lpstr>
      <vt:lpstr>What about electronic lab notebooks?</vt:lpstr>
      <vt:lpstr>What about electronic lab notebooks?</vt:lpstr>
      <vt:lpstr>PowerPoint Presentation</vt:lpstr>
      <vt:lpstr>PowerPoint Presentation</vt:lpstr>
      <vt:lpstr>References</vt:lpstr>
      <vt:lpstr>In Conclusion: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a Lab Notebook</dc:title>
  <dc:creator>Michael Fleming</dc:creator>
  <cp:lastModifiedBy>mgrobner</cp:lastModifiedBy>
  <cp:revision>36</cp:revision>
  <dcterms:created xsi:type="dcterms:W3CDTF">2013-10-15T22:53:32Z</dcterms:created>
  <dcterms:modified xsi:type="dcterms:W3CDTF">2014-09-30T04:37:37Z</dcterms:modified>
</cp:coreProperties>
</file>