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1"/>
  </p:notesMasterIdLst>
  <p:sldIdLst>
    <p:sldId id="256" r:id="rId2"/>
    <p:sldId id="330" r:id="rId3"/>
    <p:sldId id="295" r:id="rId4"/>
    <p:sldId id="344" r:id="rId5"/>
    <p:sldId id="331" r:id="rId6"/>
    <p:sldId id="264" r:id="rId7"/>
    <p:sldId id="339" r:id="rId8"/>
    <p:sldId id="272" r:id="rId9"/>
    <p:sldId id="334" r:id="rId10"/>
    <p:sldId id="335" r:id="rId11"/>
    <p:sldId id="336" r:id="rId12"/>
    <p:sldId id="337" r:id="rId13"/>
    <p:sldId id="298" r:id="rId14"/>
    <p:sldId id="328" r:id="rId15"/>
    <p:sldId id="338" r:id="rId16"/>
    <p:sldId id="340" r:id="rId17"/>
    <p:sldId id="262" r:id="rId18"/>
    <p:sldId id="275" r:id="rId19"/>
    <p:sldId id="297" r:id="rId20"/>
    <p:sldId id="321" r:id="rId21"/>
    <p:sldId id="327" r:id="rId22"/>
    <p:sldId id="323" r:id="rId23"/>
    <p:sldId id="320" r:id="rId24"/>
    <p:sldId id="263" r:id="rId25"/>
    <p:sldId id="316" r:id="rId26"/>
    <p:sldId id="309" r:id="rId27"/>
    <p:sldId id="268" r:id="rId28"/>
    <p:sldId id="347" r:id="rId29"/>
    <p:sldId id="346" r:id="rId30"/>
    <p:sldId id="345" r:id="rId31"/>
    <p:sldId id="294" r:id="rId32"/>
    <p:sldId id="308" r:id="rId33"/>
    <p:sldId id="292" r:id="rId34"/>
    <p:sldId id="293" r:id="rId35"/>
    <p:sldId id="261" r:id="rId36"/>
    <p:sldId id="315" r:id="rId37"/>
    <p:sldId id="260" r:id="rId38"/>
    <p:sldId id="312" r:id="rId39"/>
    <p:sldId id="299" r:id="rId40"/>
    <p:sldId id="284" r:id="rId41"/>
    <p:sldId id="342" r:id="rId42"/>
    <p:sldId id="343" r:id="rId43"/>
    <p:sldId id="324" r:id="rId44"/>
    <p:sldId id="283" r:id="rId45"/>
    <p:sldId id="285" r:id="rId46"/>
    <p:sldId id="310" r:id="rId47"/>
    <p:sldId id="325" r:id="rId48"/>
    <p:sldId id="326" r:id="rId49"/>
    <p:sldId id="32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0F0F0"/>
    <a:srgbClr val="D13239"/>
    <a:srgbClr val="F5C400"/>
    <a:srgbClr val="FFC9C9"/>
    <a:srgbClr val="AFBAEF"/>
    <a:srgbClr val="B2C4EC"/>
    <a:srgbClr val="58595B"/>
    <a:srgbClr val="A93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83572" autoAdjust="0"/>
  </p:normalViewPr>
  <p:slideViewPr>
    <p:cSldViewPr snapToGrid="0">
      <p:cViewPr varScale="1">
        <p:scale>
          <a:sx n="96" d="100"/>
          <a:sy n="96" d="100"/>
        </p:scale>
        <p:origin x="2040"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12"/>
    </p:cViewPr>
  </p:sorterViewPr>
  <p:notesViewPr>
    <p:cSldViewPr snapToGrid="0">
      <p:cViewPr varScale="1">
        <p:scale>
          <a:sx n="90" d="100"/>
          <a:sy n="90" d="100"/>
        </p:scale>
        <p:origin x="31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47923B-A1DF-4BF1-B6D4-15F93AED567C}" type="datetimeFigureOut">
              <a:rPr lang="en-US" smtClean="0"/>
              <a:t>7/19/2017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293FFA-7BC6-4622-8717-CA5140B88417}" type="slidenum">
              <a:rPr lang="en-US" smtClean="0"/>
              <a:t>‹#›</a:t>
            </a:fld>
            <a:endParaRPr lang="en-US"/>
          </a:p>
        </p:txBody>
      </p:sp>
    </p:spTree>
    <p:extLst>
      <p:ext uri="{BB962C8B-B14F-4D97-AF65-F5344CB8AC3E}">
        <p14:creationId xmlns:p14="http://schemas.microsoft.com/office/powerpoint/2010/main" val="309115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1</a:t>
            </a:fld>
            <a:endParaRPr lang="en-US"/>
          </a:p>
        </p:txBody>
      </p:sp>
    </p:spTree>
    <p:extLst>
      <p:ext uri="{BB962C8B-B14F-4D97-AF65-F5344CB8AC3E}">
        <p14:creationId xmlns:p14="http://schemas.microsoft.com/office/powerpoint/2010/main" val="332190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18</a:t>
            </a:fld>
            <a:endParaRPr lang="en-US"/>
          </a:p>
        </p:txBody>
      </p:sp>
    </p:spTree>
    <p:extLst>
      <p:ext uri="{BB962C8B-B14F-4D97-AF65-F5344CB8AC3E}">
        <p14:creationId xmlns:p14="http://schemas.microsoft.com/office/powerpoint/2010/main" val="197084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60000"/>
              </a:lnSpc>
            </a:pPr>
            <a:r>
              <a:rPr lang="en-US" dirty="0" smtClean="0"/>
              <a:t>Gather ideas about companies, Job or Internship titles or professions </a:t>
            </a:r>
          </a:p>
          <a:p>
            <a:pPr marL="342900" lvl="1" indent="0">
              <a:lnSpc>
                <a:spcPct val="160000"/>
              </a:lnSpc>
              <a:buNone/>
            </a:pPr>
            <a:r>
              <a:rPr lang="en-US" dirty="0" smtClean="0"/>
              <a:t>  that interest you </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19</a:t>
            </a:fld>
            <a:endParaRPr lang="en-US"/>
          </a:p>
        </p:txBody>
      </p:sp>
    </p:spTree>
    <p:extLst>
      <p:ext uri="{BB962C8B-B14F-4D97-AF65-F5344CB8AC3E}">
        <p14:creationId xmlns:p14="http://schemas.microsoft.com/office/powerpoint/2010/main" val="46353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whose websites you could visit and</a:t>
            </a:r>
            <a:r>
              <a:rPr lang="en-US" baseline="0" dirty="0" smtClean="0"/>
              <a:t> then send approach/prospecting letters </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20</a:t>
            </a:fld>
            <a:endParaRPr lang="en-US"/>
          </a:p>
        </p:txBody>
      </p:sp>
    </p:spTree>
    <p:extLst>
      <p:ext uri="{BB962C8B-B14F-4D97-AF65-F5344CB8AC3E}">
        <p14:creationId xmlns:p14="http://schemas.microsoft.com/office/powerpoint/2010/main" val="2716545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O*Net Occupational Information Network:  </a:t>
            </a:r>
            <a:r>
              <a:rPr lang="en-US" u="sng" dirty="0" smtClean="0">
                <a:hlinkClick r:id="rId3"/>
              </a:rPr>
              <a:t>https://www.onetonline.org</a:t>
            </a:r>
            <a:endParaRPr lang="en-US" dirty="0" smtClean="0"/>
          </a:p>
          <a:p>
            <a:pPr lvl="1">
              <a:buFont typeface="Wingdings" panose="05000000000000000000" pitchFamily="2" charset="2"/>
              <a:buChar char="Ø"/>
            </a:pPr>
            <a:r>
              <a:rPr lang="en-US" dirty="0" smtClean="0"/>
              <a:t>Find employers in your area organized by industry sectors </a:t>
            </a:r>
          </a:p>
          <a:p>
            <a:pPr lvl="1">
              <a:buFont typeface="Wingdings" panose="05000000000000000000" pitchFamily="2" charset="2"/>
              <a:buChar char="Ø"/>
            </a:pPr>
            <a:r>
              <a:rPr lang="en-US" dirty="0" smtClean="0"/>
              <a:t>Research occupations by Industry or Job or Internship Families. If you know the title of a specific occupation you can type it in or you can search with broader search terms.</a:t>
            </a:r>
          </a:p>
          <a:p>
            <a:pPr lvl="1">
              <a:buFont typeface="Wingdings" panose="05000000000000000000" pitchFamily="2" charset="2"/>
              <a:buChar char="Ø"/>
            </a:pPr>
            <a:r>
              <a:rPr lang="en-US" dirty="0" smtClean="0"/>
              <a:t>There is a link at the bottom of most profiles –“Search for Job or Internships”  </a:t>
            </a:r>
          </a:p>
          <a:p>
            <a:r>
              <a:rPr lang="en-US" dirty="0" smtClean="0"/>
              <a:t>Company websites:  set up Job or Internship alerts if possible</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22</a:t>
            </a:fld>
            <a:endParaRPr lang="en-US"/>
          </a:p>
        </p:txBody>
      </p:sp>
    </p:spTree>
    <p:extLst>
      <p:ext uri="{BB962C8B-B14F-4D97-AF65-F5344CB8AC3E}">
        <p14:creationId xmlns:p14="http://schemas.microsoft.com/office/powerpoint/2010/main" val="149290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23</a:t>
            </a:fld>
            <a:endParaRPr lang="en-US"/>
          </a:p>
        </p:txBody>
      </p:sp>
    </p:spTree>
    <p:extLst>
      <p:ext uri="{BB962C8B-B14F-4D97-AF65-F5344CB8AC3E}">
        <p14:creationId xmlns:p14="http://schemas.microsoft.com/office/powerpoint/2010/main" val="222687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trying to find ways past gatekeepers to hiring managers.</a:t>
            </a:r>
            <a:br>
              <a:rPr lang="en-US" dirty="0"/>
            </a:br>
            <a:r>
              <a:rPr lang="en-US" dirty="0"/>
              <a:t/>
            </a:r>
            <a:br>
              <a:rPr lang="en-US" dirty="0"/>
            </a:br>
            <a:r>
              <a:rPr lang="en-US" dirty="0"/>
              <a:t>Utilize HR but don’t stop there…</a:t>
            </a:r>
            <a:br>
              <a:rPr lang="en-US" dirty="0"/>
            </a:br>
            <a:r>
              <a:rPr lang="en-US" dirty="0"/>
              <a:t/>
            </a:r>
            <a:br>
              <a:rPr lang="en-US" dirty="0"/>
            </a:br>
            <a:r>
              <a:rPr lang="en-US" dirty="0"/>
              <a:t>Use modern day technology to get information, to network</a:t>
            </a:r>
            <a:br>
              <a:rPr lang="en-US" dirty="0"/>
            </a:br>
            <a:r>
              <a:rPr lang="en-US" dirty="0" smtClean="0"/>
              <a:t>Resumes are screened to </a:t>
            </a:r>
            <a:r>
              <a:rPr lang="en-US" i="1" dirty="0" smtClean="0"/>
              <a:t>rule out</a:t>
            </a:r>
            <a:r>
              <a:rPr lang="en-US" dirty="0" smtClean="0"/>
              <a:t> applicants who do not meet the qualifications or present themselves professionally in writing</a:t>
            </a:r>
          </a:p>
          <a:p>
            <a:r>
              <a:rPr lang="en-US" dirty="0" smtClean="0"/>
              <a:t>Resumes that make it past the scanners and screeners, are scrutinized to reduce the number of candidates.  Then resumes are ranked to invite the most qualified to interview.</a:t>
            </a:r>
          </a:p>
          <a:p>
            <a:endParaRPr lang="en-US" dirty="0" smtClean="0"/>
          </a:p>
          <a:p>
            <a:r>
              <a:rPr lang="en-US" dirty="0"/>
              <a:t>Only the resumes of those who are best qualified make their way to the desk of the Hiring Manager. </a:t>
            </a:r>
          </a:p>
        </p:txBody>
      </p:sp>
      <p:sp>
        <p:nvSpPr>
          <p:cNvPr id="4" name="Slide Number Placeholder 3"/>
          <p:cNvSpPr>
            <a:spLocks noGrp="1"/>
          </p:cNvSpPr>
          <p:nvPr>
            <p:ph type="sldNum" sz="quarter" idx="10"/>
          </p:nvPr>
        </p:nvSpPr>
        <p:spPr/>
        <p:txBody>
          <a:bodyPr/>
          <a:lstStyle/>
          <a:p>
            <a:fld id="{87293FFA-7BC6-4622-8717-CA5140B88417}" type="slidenum">
              <a:rPr lang="en-US" smtClean="0"/>
              <a:t>24</a:t>
            </a:fld>
            <a:endParaRPr lang="en-US"/>
          </a:p>
        </p:txBody>
      </p:sp>
    </p:spTree>
    <p:extLst>
      <p:ext uri="{BB962C8B-B14F-4D97-AF65-F5344CB8AC3E}">
        <p14:creationId xmlns:p14="http://schemas.microsoft.com/office/powerpoint/2010/main" val="35016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Employers hire candidates who can articulate how their skills and experience will permit them to contribute in the position.  This is the result of the work candidates do to understand the needs of the specific employer.  </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25</a:t>
            </a:fld>
            <a:endParaRPr lang="en-US"/>
          </a:p>
        </p:txBody>
      </p:sp>
    </p:spTree>
    <p:extLst>
      <p:ext uri="{BB962C8B-B14F-4D97-AF65-F5344CB8AC3E}">
        <p14:creationId xmlns:p14="http://schemas.microsoft.com/office/powerpoint/2010/main" val="288945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meet someone with the potential to hire you, you wouldn’t just hand them your resume.  You’d want to start talking about their needs. </a:t>
            </a:r>
          </a:p>
          <a:p>
            <a:r>
              <a:rPr lang="en-US" dirty="0" smtClean="0"/>
              <a:t>Resumes/Cover Letters and prospecting letters are used as proxies for you… </a:t>
            </a:r>
          </a:p>
          <a:p>
            <a:r>
              <a:rPr lang="en-US" dirty="0" smtClean="0"/>
              <a:t>it situations where you can’t send yourself, words on paper must communicate for you… </a:t>
            </a:r>
          </a:p>
          <a:p>
            <a:r>
              <a:rPr lang="en-US" dirty="0" smtClean="0"/>
              <a:t> should words on paper ask for a Job or Internship?  No.  It’s more comfortable when words on</a:t>
            </a:r>
          </a:p>
          <a:p>
            <a:r>
              <a:rPr lang="en-US" dirty="0" smtClean="0"/>
              <a:t> paper ask for a meeting.  Give the reader a reason to want to meet you.  </a:t>
            </a:r>
          </a:p>
          <a:p>
            <a:r>
              <a:rPr lang="en-US" dirty="0" smtClean="0"/>
              <a:t>A letter you’ve copied from a sample cover letter won’t accomplish that for you.  </a:t>
            </a:r>
          </a:p>
          <a:p>
            <a:r>
              <a:rPr lang="en-US" dirty="0" smtClean="0"/>
              <a:t>Remember all those dozens of people applying for the one Job or Internship?  Your cover letter </a:t>
            </a:r>
          </a:p>
          <a:p>
            <a:r>
              <a:rPr lang="en-US" dirty="0" smtClean="0"/>
              <a:t>can help  you </a:t>
            </a:r>
            <a:r>
              <a:rPr lang="en-US" b="1" i="1" dirty="0" smtClean="0"/>
              <a:t>stand out from the crowd</a:t>
            </a:r>
            <a:endParaRPr lang="en-US" dirty="0"/>
          </a:p>
        </p:txBody>
      </p:sp>
      <p:sp>
        <p:nvSpPr>
          <p:cNvPr id="4" name="Slide Number Placeholder 3"/>
          <p:cNvSpPr>
            <a:spLocks noGrp="1"/>
          </p:cNvSpPr>
          <p:nvPr>
            <p:ph type="sldNum" sz="quarter" idx="10"/>
          </p:nvPr>
        </p:nvSpPr>
        <p:spPr/>
        <p:txBody>
          <a:bodyPr/>
          <a:lstStyle/>
          <a:p>
            <a:fld id="{E78809ED-AB42-4CF9-880E-BB762B6BFBD8}" type="slidenum">
              <a:rPr lang="en-US" smtClean="0"/>
              <a:t>26</a:t>
            </a:fld>
            <a:endParaRPr lang="en-US"/>
          </a:p>
        </p:txBody>
      </p:sp>
    </p:spTree>
    <p:extLst>
      <p:ext uri="{BB962C8B-B14F-4D97-AF65-F5344CB8AC3E}">
        <p14:creationId xmlns:p14="http://schemas.microsoft.com/office/powerpoint/2010/main" val="100403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focus all your Job or Internship search efforts on Job or Internship boards!  </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27</a:t>
            </a:fld>
            <a:endParaRPr lang="en-US"/>
          </a:p>
        </p:txBody>
      </p:sp>
    </p:spTree>
    <p:extLst>
      <p:ext uri="{BB962C8B-B14F-4D97-AF65-F5344CB8AC3E}">
        <p14:creationId xmlns:p14="http://schemas.microsoft.com/office/powerpoint/2010/main" val="66621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Indeed or Simply Hired are good because at least they are aggregators (crawling the web to find opening from a lot of other sites)</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28</a:t>
            </a:fld>
            <a:endParaRPr lang="en-US"/>
          </a:p>
        </p:txBody>
      </p:sp>
    </p:spTree>
    <p:extLst>
      <p:ext uri="{BB962C8B-B14F-4D97-AF65-F5344CB8AC3E}">
        <p14:creationId xmlns:p14="http://schemas.microsoft.com/office/powerpoint/2010/main" val="350675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1">
                    <a:lumMod val="75000"/>
                  </a:schemeClr>
                </a:solidFill>
              </a:rPr>
              <a:t>Look for entry-level opportunities in companies or organizations that will allow you to gain skills and knowledge to progress </a:t>
            </a:r>
            <a:r>
              <a:rPr lang="en-US" b="1" i="1" dirty="0" smtClean="0">
                <a:solidFill>
                  <a:schemeClr val="accent1">
                    <a:lumMod val="75000"/>
                  </a:schemeClr>
                </a:solidFill>
              </a:rPr>
              <a:t>in the direction you want to go in</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a:t>
            </a:fld>
            <a:endParaRPr lang="en-US"/>
          </a:p>
        </p:txBody>
      </p:sp>
    </p:spTree>
    <p:extLst>
      <p:ext uri="{BB962C8B-B14F-4D97-AF65-F5344CB8AC3E}">
        <p14:creationId xmlns:p14="http://schemas.microsoft.com/office/powerpoint/2010/main" val="654062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Focus most of your time networking and becoming  “The Known Quantity” to access the hidden Job or Internship market</a:t>
            </a:r>
            <a:endParaRPr lang="en-US" sz="1200" b="1" dirty="0" smtClean="0">
              <a:latin typeface="Georgia" panose="02040502050405020303" pitchFamily="18" charset="0"/>
              <a:ea typeface="Times New Roman" panose="02020603050405020304" pitchFamily="18" charset="0"/>
            </a:endParaRPr>
          </a:p>
          <a:p>
            <a:r>
              <a:rPr lang="en-US" dirty="0" smtClean="0"/>
              <a:t>Employers hire 66% of qualified candidates through these methods (Hire from within and their networking</a:t>
            </a:r>
            <a:r>
              <a:rPr lang="en-US" baseline="0" dirty="0" smtClean="0"/>
              <a:t> to encourage applicants to apply).  For this reason, you want to strategically get your “foot in the door” whether through an internship, the very job where you’re at, or some other means.</a:t>
            </a:r>
            <a:endParaRPr lang="en-US" dirty="0" smtClean="0"/>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29</a:t>
            </a:fld>
            <a:endParaRPr lang="en-US"/>
          </a:p>
        </p:txBody>
      </p:sp>
    </p:spTree>
    <p:extLst>
      <p:ext uri="{BB962C8B-B14F-4D97-AF65-F5344CB8AC3E}">
        <p14:creationId xmlns:p14="http://schemas.microsoft.com/office/powerpoint/2010/main" val="333667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Notice the shape of the iceberg…  what shape is it?  A triangle, submerged,  a</a:t>
            </a:r>
            <a:r>
              <a:rPr lang="en-US" baseline="0" dirty="0" smtClean="0"/>
              <a:t> pointy top… etc.</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employers fill the majority of their positions through the hidden Job or Internship market.</a:t>
            </a:r>
          </a:p>
          <a:p>
            <a:endParaRPr lang="en-US" dirty="0"/>
          </a:p>
        </p:txBody>
      </p:sp>
      <p:sp>
        <p:nvSpPr>
          <p:cNvPr id="4" name="Slide Number Placeholder 3"/>
          <p:cNvSpPr>
            <a:spLocks noGrp="1"/>
          </p:cNvSpPr>
          <p:nvPr>
            <p:ph type="sldNum" sz="quarter" idx="10"/>
          </p:nvPr>
        </p:nvSpPr>
        <p:spPr/>
        <p:txBody>
          <a:bodyPr/>
          <a:lstStyle/>
          <a:p>
            <a:pPr>
              <a:defRPr/>
            </a:pPr>
            <a:fld id="{3497B227-B6EE-46CC-8505-071878A7E6C3}" type="slidenum">
              <a:rPr lang="en-US" smtClean="0"/>
              <a:pPr>
                <a:defRPr/>
              </a:pPr>
              <a:t>30</a:t>
            </a:fld>
            <a:endParaRPr lang="en-US"/>
          </a:p>
        </p:txBody>
      </p:sp>
    </p:spTree>
    <p:extLst>
      <p:ext uri="{BB962C8B-B14F-4D97-AF65-F5344CB8AC3E}">
        <p14:creationId xmlns:p14="http://schemas.microsoft.com/office/powerpoint/2010/main" val="266261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The most proven, effective method for finding a Job or Internship</a:t>
            </a:r>
          </a:p>
          <a:p>
            <a:r>
              <a:rPr lang="en-US" dirty="0" smtClean="0"/>
              <a:t>Network with:</a:t>
            </a:r>
          </a:p>
          <a:p>
            <a:pPr lvl="1"/>
            <a:r>
              <a:rPr lang="en-US" sz="1800" dirty="0" smtClean="0">
                <a:latin typeface="Calibri" pitchFamily="34" charset="0"/>
              </a:rPr>
              <a:t>Relatives</a:t>
            </a:r>
          </a:p>
          <a:p>
            <a:pPr lvl="1"/>
            <a:r>
              <a:rPr lang="en-US" sz="1800" dirty="0" smtClean="0">
                <a:latin typeface="Calibri" pitchFamily="34" charset="0"/>
              </a:rPr>
              <a:t>Friends and acquaintances</a:t>
            </a:r>
          </a:p>
          <a:p>
            <a:pPr lvl="1"/>
            <a:r>
              <a:rPr lang="en-US" sz="1800" dirty="0" smtClean="0">
                <a:latin typeface="Calibri" pitchFamily="34" charset="0"/>
              </a:rPr>
              <a:t>Classmates, teammates and co-workers</a:t>
            </a:r>
          </a:p>
          <a:p>
            <a:pPr lvl="1"/>
            <a:r>
              <a:rPr lang="en-US" sz="1800" dirty="0" smtClean="0">
                <a:latin typeface="Calibri" pitchFamily="34" charset="0"/>
              </a:rPr>
              <a:t>Supervisors</a:t>
            </a:r>
          </a:p>
          <a:p>
            <a:pPr lvl="1"/>
            <a:r>
              <a:rPr lang="en-US" sz="1800" dirty="0" smtClean="0">
                <a:latin typeface="Calibri" pitchFamily="34" charset="0"/>
              </a:rPr>
              <a:t>Former teachers and faculty</a:t>
            </a:r>
          </a:p>
          <a:p>
            <a:pPr lvl="1"/>
            <a:r>
              <a:rPr lang="en-US" sz="1800" dirty="0" smtClean="0">
                <a:latin typeface="Calibri" pitchFamily="34" charset="0"/>
              </a:rPr>
              <a:t>Career Advisors</a:t>
            </a:r>
          </a:p>
          <a:p>
            <a:pPr lvl="1"/>
            <a:r>
              <a:rPr lang="en-US" sz="1800" dirty="0" smtClean="0">
                <a:latin typeface="Calibri" pitchFamily="34" charset="0"/>
              </a:rPr>
              <a:t>Networking events</a:t>
            </a:r>
          </a:p>
          <a:p>
            <a:pPr lvl="1"/>
            <a:r>
              <a:rPr lang="en-US" sz="1800" dirty="0" smtClean="0">
                <a:latin typeface="Calibri" pitchFamily="34" charset="0"/>
              </a:rPr>
              <a:t>Professional Organizations</a:t>
            </a:r>
          </a:p>
          <a:p>
            <a:r>
              <a:rPr lang="en-US" dirty="0" smtClean="0"/>
              <a:t>Networking and pursuing strategic work experience are ways to become the known quantity rather than one of hundreds of unknown applicants.</a:t>
            </a:r>
          </a:p>
          <a:p>
            <a:endParaRPr lang="en-US" dirty="0" smtClean="0"/>
          </a:p>
          <a:p>
            <a:pPr algn="ctr"/>
            <a:r>
              <a:rPr lang="en-US" b="1" dirty="0" smtClean="0"/>
              <a:t>It’s not who you know</a:t>
            </a:r>
            <a:r>
              <a:rPr lang="en-US" b="1" i="1" dirty="0" smtClean="0"/>
              <a:t> it’s who knows you.</a:t>
            </a:r>
            <a:endParaRPr lang="en-US" dirty="0" smtClean="0"/>
          </a:p>
          <a:p>
            <a:pPr defTabSz="931774">
              <a:defRPr/>
            </a:pPr>
            <a:r>
              <a:rPr lang="en-US" b="1" dirty="0" smtClean="0"/>
              <a:t>If you were an employer would you prefer…</a:t>
            </a:r>
            <a:r>
              <a:rPr lang="en-US" dirty="0" smtClean="0">
                <a:solidFill>
                  <a:schemeClr val="accent1">
                    <a:lumMod val="75000"/>
                  </a:schemeClr>
                </a:solidFill>
              </a:rPr>
              <a:t>Sorting through dozens of resumes from people you know nothing about except what you read in a resume cover letter?  Or </a:t>
            </a:r>
            <a:r>
              <a:rPr lang="en-US" b="1" i="1" dirty="0" smtClean="0">
                <a:solidFill>
                  <a:schemeClr val="accent1">
                    <a:lumMod val="75000"/>
                  </a:schemeClr>
                </a:solidFill>
              </a:rPr>
              <a:t>Interviewing someone a friend, colleague, or acquaintance told you about?</a:t>
            </a:r>
          </a:p>
          <a:p>
            <a:pPr defTabSz="931774">
              <a:defRPr/>
            </a:pPr>
            <a:r>
              <a:rPr lang="en-US" b="1" i="1" dirty="0" smtClean="0">
                <a:solidFill>
                  <a:srgbClr val="FF0000"/>
                </a:solidFill>
              </a:rPr>
              <a:t>Wouldn’t you take more time considering a candidate you met at a career fair, networking event, professional association, or informational session ?</a:t>
            </a:r>
            <a:endParaRPr lang="en-US" dirty="0" smtClean="0">
              <a:latin typeface="Calibri" pitchFamily="34" charset="0"/>
            </a:endParaRPr>
          </a:p>
          <a:p>
            <a:pPr defTabSz="931774">
              <a:defRPr/>
            </a:pPr>
            <a:endParaRPr lang="en-US" b="1" i="1" dirty="0" smtClean="0">
              <a:solidFill>
                <a:schemeClr val="accent1">
                  <a:lumMod val="75000"/>
                </a:schemeClr>
              </a:solidFill>
            </a:endParaRPr>
          </a:p>
          <a:p>
            <a:pPr defTabSz="931774">
              <a:defRPr/>
            </a:pPr>
            <a:endParaRPr lang="en-US" b="1" i="1" dirty="0" smtClean="0">
              <a:solidFill>
                <a:schemeClr val="accent1">
                  <a:lumMod val="75000"/>
                </a:schemeClr>
              </a:solidFill>
            </a:endParaRPr>
          </a:p>
          <a:p>
            <a:pPr defTabSz="931774">
              <a:defRPr/>
            </a:pPr>
            <a:endParaRPr lang="en-US" dirty="0" smtClean="0">
              <a:solidFill>
                <a:schemeClr val="accent1">
                  <a:lumMod val="75000"/>
                </a:schemeClr>
              </a:solidFill>
            </a:endParaRPr>
          </a:p>
          <a:p>
            <a:pPr defTabSz="931774">
              <a:defRPr/>
            </a:pPr>
            <a:r>
              <a:rPr lang="en-US" dirty="0" smtClean="0"/>
              <a:t/>
            </a:r>
            <a:br>
              <a:rPr lang="en-US" dirty="0" smtClean="0"/>
            </a:br>
            <a:endParaRPr lang="en-US" dirty="0" smtClean="0"/>
          </a:p>
          <a:p>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DA3D99A-E734-4A34-9E61-3E658E8BA02D}"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16966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A4E5B2A-8362-4FDB-8DA8-E0C9DFCD8C6A}" type="slidenum">
              <a:rPr lang="en-US"/>
              <a:pPr/>
              <a:t>32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altLang="en-US" dirty="0" smtClean="0"/>
              <a:t>Create</a:t>
            </a:r>
            <a:r>
              <a:rPr lang="en-US" altLang="en-US" baseline="0" dirty="0" smtClean="0"/>
              <a:t> and build your network s</a:t>
            </a:r>
            <a:r>
              <a:rPr lang="en-US" altLang="en-US" dirty="0" smtClean="0"/>
              <a:t>o you can activate it when you need it</a:t>
            </a:r>
          </a:p>
          <a:p>
            <a:endParaRPr lang="en-US" altLang="en-US" dirty="0" smtClean="0"/>
          </a:p>
          <a:p>
            <a:r>
              <a:rPr lang="en-US" altLang="en-US" dirty="0" smtClean="0"/>
              <a:t>A Job or Internship opening versus a Job or Internship lead</a:t>
            </a:r>
          </a:p>
          <a:p>
            <a:endParaRPr lang="en-US" altLang="en-US" dirty="0" smtClean="0"/>
          </a:p>
          <a:p>
            <a:pPr defTabSz="931774">
              <a:defRPr/>
            </a:pPr>
            <a:r>
              <a:rPr lang="en-US" dirty="0"/>
              <a:t>The difference between these two is that a </a:t>
            </a:r>
            <a:r>
              <a:rPr lang="en-US" dirty="0" smtClean="0"/>
              <a:t>Job or Internship </a:t>
            </a:r>
            <a:r>
              <a:rPr lang="en-US" dirty="0"/>
              <a:t>lead is information about current or future positions that are not yet advertised or which may never be advertised.  A </a:t>
            </a:r>
            <a:r>
              <a:rPr lang="en-US" dirty="0" smtClean="0"/>
              <a:t>Job or Internship </a:t>
            </a:r>
            <a:r>
              <a:rPr lang="en-US" dirty="0"/>
              <a:t>lead could be the name of a hiring manager or inside knowledge of an expansion or a new grant.  People provide valuable </a:t>
            </a:r>
            <a:r>
              <a:rPr lang="en-US" dirty="0" smtClean="0"/>
              <a:t>Job or Internship </a:t>
            </a:r>
            <a:r>
              <a:rPr lang="en-US" dirty="0"/>
              <a:t>leads.  The hidden </a:t>
            </a:r>
            <a:r>
              <a:rPr lang="en-US" dirty="0" smtClean="0"/>
              <a:t>Job or Internship </a:t>
            </a:r>
            <a:r>
              <a:rPr lang="en-US" dirty="0"/>
              <a:t>market means that many, many positions may not be advertised or may be advertised for a short time. </a:t>
            </a:r>
          </a:p>
          <a:p>
            <a:pPr eaLnBrk="1" hangingPunct="1"/>
            <a:endParaRPr lang="en-US" dirty="0" smtClean="0"/>
          </a:p>
        </p:txBody>
      </p:sp>
    </p:spTree>
    <p:extLst>
      <p:ext uri="{BB962C8B-B14F-4D97-AF65-F5344CB8AC3E}">
        <p14:creationId xmlns:p14="http://schemas.microsoft.com/office/powerpoint/2010/main" val="62195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n-US" altLang="en-US" dirty="0" smtClean="0"/>
              <a:t>Interview someone whose Job or Internship you want and discover how they got it. </a:t>
            </a:r>
            <a:r>
              <a:rPr lang="en-US" dirty="0" smtClean="0"/>
              <a:t>Contacts can give you Job or Internship </a:t>
            </a:r>
            <a:r>
              <a:rPr lang="en-US" i="1" dirty="0" smtClean="0"/>
              <a:t>leads:</a:t>
            </a:r>
          </a:p>
          <a:p>
            <a:pPr lvl="1">
              <a:defRPr/>
            </a:pPr>
            <a:r>
              <a:rPr lang="en-US" dirty="0" smtClean="0"/>
              <a:t> information</a:t>
            </a:r>
          </a:p>
          <a:p>
            <a:pPr lvl="1">
              <a:defRPr/>
            </a:pPr>
            <a:r>
              <a:rPr lang="en-US" dirty="0" smtClean="0"/>
              <a:t> referrals</a:t>
            </a:r>
          </a:p>
          <a:p>
            <a:pPr lvl="1">
              <a:defRPr/>
            </a:pPr>
            <a:r>
              <a:rPr lang="en-US" dirty="0" smtClean="0"/>
              <a:t> recommendations</a:t>
            </a:r>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E954D65-3088-4105-BC3E-783D524A847A}" type="slidenum">
              <a:rPr lang="en-US" altLang="en-US" smtClean="0">
                <a:latin typeface="Calibri" panose="020F0502020204030204" pitchFamily="34" charset="0"/>
              </a:rPr>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7014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New Roman" panose="02020603050405020304" pitchFamily="18" charset="0"/>
              </a:rPr>
              <a:t>You may be afraid that people don’t want to help or that you’re bothering them….. </a:t>
            </a:r>
          </a:p>
          <a:p>
            <a:pPr lvl="2">
              <a:defRPr/>
            </a:pPr>
            <a:r>
              <a:rPr lang="en-US" dirty="0" smtClean="0"/>
              <a:t>Gather info and meet professionals </a:t>
            </a:r>
          </a:p>
          <a:p>
            <a:pPr lvl="1">
              <a:defRPr/>
            </a:pPr>
            <a:r>
              <a:rPr lang="en-US" dirty="0" smtClean="0"/>
              <a:t>Ask to “Job or Internship shadow” a professional</a:t>
            </a:r>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7564B73-90A7-44B8-B9B5-D54EC34C373F}" type="slidenum">
              <a:rPr lang="en-US" altLang="en-US" smtClean="0">
                <a:latin typeface="Calibri" panose="020F0502020204030204" pitchFamily="34" charset="0"/>
              </a:rPr>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4901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In-Person Networking</a:t>
            </a:r>
          </a:p>
          <a:p>
            <a:r>
              <a:rPr lang="en-US" dirty="0"/>
              <a:t>Interview someone who has a career you are interested in and find out how they got there.  Thank them for their time and ask if they know of anyone else you could speak to. </a:t>
            </a:r>
          </a:p>
          <a:p>
            <a:r>
              <a:rPr lang="en-US" dirty="0"/>
              <a:t>Talk to people a few years older than you. </a:t>
            </a:r>
          </a:p>
          <a:p>
            <a:pPr defTabSz="931774">
              <a:defRPr/>
            </a:pPr>
            <a:r>
              <a:rPr lang="en-US" dirty="0"/>
              <a:t>Find out what things they would do differently. Learn from their mistakes.</a:t>
            </a:r>
          </a:p>
          <a:p>
            <a:pPr defTabSz="931774">
              <a:defRPr/>
            </a:pPr>
            <a:r>
              <a:rPr lang="en-US" dirty="0"/>
              <a:t>You are not asking people for </a:t>
            </a:r>
            <a:r>
              <a:rPr lang="en-US" dirty="0" smtClean="0"/>
              <a:t>Job or Internships</a:t>
            </a:r>
            <a:r>
              <a:rPr lang="en-US" dirty="0"/>
              <a:t>. You are asking if they know of anyone in their network who can assist you in any of these ways.  </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35</a:t>
            </a:fld>
            <a:endParaRPr lang="en-US"/>
          </a:p>
        </p:txBody>
      </p:sp>
    </p:spTree>
    <p:extLst>
      <p:ext uri="{BB962C8B-B14F-4D97-AF65-F5344CB8AC3E}">
        <p14:creationId xmlns:p14="http://schemas.microsoft.com/office/powerpoint/2010/main" val="266760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 online communities or groups</a:t>
            </a:r>
          </a:p>
          <a:p>
            <a:r>
              <a:rPr lang="en-US" dirty="0" smtClean="0"/>
              <a:t>University’s LinkedIn group, Facebook page </a:t>
            </a:r>
          </a:p>
          <a:p>
            <a:r>
              <a:rPr lang="en-US" dirty="0" smtClean="0"/>
              <a:t>Check out each site to understand how they use your information.  Familiarize yourself with privacy policies.  Be cautious of sites that prey on desperate Job or Internship seekers.  If it sounds</a:t>
            </a:r>
            <a:r>
              <a:rPr lang="en-US" baseline="0" dirty="0" smtClean="0"/>
              <a:t> too good to be true, it probably is.  Don’t share your birthdate or Social Security number until the employer hires you. </a:t>
            </a:r>
            <a:endParaRPr lang="en-US" dirty="0"/>
          </a:p>
        </p:txBody>
      </p:sp>
      <p:sp>
        <p:nvSpPr>
          <p:cNvPr id="4" name="Slide Number Placeholder 3"/>
          <p:cNvSpPr>
            <a:spLocks noGrp="1"/>
          </p:cNvSpPr>
          <p:nvPr>
            <p:ph type="sldNum" sz="quarter" idx="10"/>
          </p:nvPr>
        </p:nvSpPr>
        <p:spPr/>
        <p:txBody>
          <a:bodyPr/>
          <a:lstStyle/>
          <a:p>
            <a:pPr>
              <a:defRPr/>
            </a:pPr>
            <a:fld id="{3497B227-B6EE-46CC-8505-071878A7E6C3}" type="slidenum">
              <a:rPr lang="en-US" smtClean="0"/>
              <a:pPr>
                <a:defRPr/>
              </a:pPr>
              <a:t>36</a:t>
            </a:fld>
            <a:endParaRPr lang="en-US"/>
          </a:p>
        </p:txBody>
      </p:sp>
    </p:spTree>
    <p:extLst>
      <p:ext uri="{BB962C8B-B14F-4D97-AF65-F5344CB8AC3E}">
        <p14:creationId xmlns:p14="http://schemas.microsoft.com/office/powerpoint/2010/main" val="76555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Create a digital portfolio on Stan State’s </a:t>
            </a:r>
            <a:r>
              <a:rPr lang="en-US" dirty="0" err="1" smtClean="0"/>
              <a:t>Portfolium</a:t>
            </a:r>
            <a:r>
              <a:rPr lang="en-US" dirty="0" smtClean="0"/>
              <a:t> network, a showcase for your Knowledge, Skills, and Abilities (KSA’s). </a:t>
            </a:r>
          </a:p>
          <a:p>
            <a:pPr defTabSz="931774">
              <a:defRPr/>
            </a:pPr>
            <a:endParaRPr lang="en-US" dirty="0"/>
          </a:p>
          <a:p>
            <a:pPr defTabSz="931774">
              <a:defRPr/>
            </a:pPr>
            <a:r>
              <a:rPr lang="en-US" dirty="0"/>
              <a:t>Protect private information—Students who plan to make their career </a:t>
            </a:r>
            <a:r>
              <a:rPr lang="en-US" dirty="0" err="1"/>
              <a:t>ePortfolios</a:t>
            </a:r>
            <a:r>
              <a:rPr lang="en-US" dirty="0"/>
              <a:t> publicly available through an Internet search should be mindful of what personal contact information they display of their own and of their references. They should consider removing phone numbers and e-mail addresses, and instead including a contact form that allows viewers to contact them without divulging sensitive information.</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37</a:t>
            </a:fld>
            <a:endParaRPr lang="en-US"/>
          </a:p>
        </p:txBody>
      </p:sp>
    </p:spTree>
    <p:extLst>
      <p:ext uri="{BB962C8B-B14F-4D97-AF65-F5344CB8AC3E}">
        <p14:creationId xmlns:p14="http://schemas.microsoft.com/office/powerpoint/2010/main" val="911819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38</a:t>
            </a:fld>
            <a:endParaRPr lang="en-US"/>
          </a:p>
        </p:txBody>
      </p:sp>
    </p:spTree>
    <p:extLst>
      <p:ext uri="{BB962C8B-B14F-4D97-AF65-F5344CB8AC3E}">
        <p14:creationId xmlns:p14="http://schemas.microsoft.com/office/powerpoint/2010/main" val="285022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1">
                    <a:lumMod val="75000"/>
                  </a:schemeClr>
                </a:solidFill>
              </a:rPr>
              <a:t>Look for entry-level opportunities in companies or organizations that will allow you to gain skills and knowledge to progress </a:t>
            </a:r>
            <a:r>
              <a:rPr lang="en-US" b="1" i="1" dirty="0" smtClean="0">
                <a:solidFill>
                  <a:schemeClr val="accent1">
                    <a:lumMod val="75000"/>
                  </a:schemeClr>
                </a:solidFill>
              </a:rPr>
              <a:t>in the direction you want to go in</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3</a:t>
            </a:fld>
            <a:endParaRPr lang="en-US"/>
          </a:p>
        </p:txBody>
      </p:sp>
    </p:spTree>
    <p:extLst>
      <p:ext uri="{BB962C8B-B14F-4D97-AF65-F5344CB8AC3E}">
        <p14:creationId xmlns:p14="http://schemas.microsoft.com/office/powerpoint/2010/main" val="90764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People get Job or Internships by being effective communicators during the interview process!!!</a:t>
            </a:r>
          </a:p>
        </p:txBody>
      </p:sp>
      <p:sp>
        <p:nvSpPr>
          <p:cNvPr id="4" name="Slide Number Placeholder 3"/>
          <p:cNvSpPr>
            <a:spLocks noGrp="1"/>
          </p:cNvSpPr>
          <p:nvPr>
            <p:ph type="sldNum" sz="quarter" idx="10"/>
          </p:nvPr>
        </p:nvSpPr>
        <p:spPr/>
        <p:txBody>
          <a:bodyPr/>
          <a:lstStyle/>
          <a:p>
            <a:fld id="{0EB0F9AC-C4B3-4EA2-B51D-722175C88B98}" type="slidenum">
              <a:rPr lang="en-US" smtClean="0"/>
              <a:pPr/>
              <a:t>39</a:t>
            </a:fld>
            <a:endParaRPr lang="en-US"/>
          </a:p>
        </p:txBody>
      </p:sp>
    </p:spTree>
    <p:extLst>
      <p:ext uri="{BB962C8B-B14F-4D97-AF65-F5344CB8AC3E}">
        <p14:creationId xmlns:p14="http://schemas.microsoft.com/office/powerpoint/2010/main" val="3359809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EB0F9AC-C4B3-4EA2-B51D-722175C88B98}" type="slidenum">
              <a:rPr lang="en-US" smtClean="0"/>
              <a:pPr/>
              <a:t>40</a:t>
            </a:fld>
            <a:endParaRPr lang="en-US"/>
          </a:p>
        </p:txBody>
      </p:sp>
    </p:spTree>
    <p:extLst>
      <p:ext uri="{BB962C8B-B14F-4D97-AF65-F5344CB8AC3E}">
        <p14:creationId xmlns:p14="http://schemas.microsoft.com/office/powerpoint/2010/main" val="1327796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43</a:t>
            </a:fld>
            <a:endParaRPr lang="en-US"/>
          </a:p>
        </p:txBody>
      </p:sp>
    </p:spTree>
    <p:extLst>
      <p:ext uri="{BB962C8B-B14F-4D97-AF65-F5344CB8AC3E}">
        <p14:creationId xmlns:p14="http://schemas.microsoft.com/office/powerpoint/2010/main" val="1356376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44</a:t>
            </a:fld>
            <a:endParaRPr lang="en-US"/>
          </a:p>
        </p:txBody>
      </p:sp>
    </p:spTree>
    <p:extLst>
      <p:ext uri="{BB962C8B-B14F-4D97-AF65-F5344CB8AC3E}">
        <p14:creationId xmlns:p14="http://schemas.microsoft.com/office/powerpoint/2010/main" val="976156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Contact them</a:t>
            </a:r>
          </a:p>
          <a:p>
            <a:pPr>
              <a:buFont typeface="Arial" pitchFamily="34" charset="0"/>
              <a:buChar char="•"/>
            </a:pPr>
            <a:r>
              <a:rPr lang="en-US" dirty="0" smtClean="0"/>
              <a:t>To</a:t>
            </a:r>
            <a:r>
              <a:rPr lang="en-US" baseline="0" dirty="0" smtClean="0"/>
              <a:t> let them know about the positions and what sort of skills you would like to highlight</a:t>
            </a:r>
          </a:p>
        </p:txBody>
      </p:sp>
      <p:sp>
        <p:nvSpPr>
          <p:cNvPr id="4" name="Slide Number Placeholder 3"/>
          <p:cNvSpPr>
            <a:spLocks noGrp="1"/>
          </p:cNvSpPr>
          <p:nvPr>
            <p:ph type="sldNum" sz="quarter" idx="10"/>
          </p:nvPr>
        </p:nvSpPr>
        <p:spPr/>
        <p:txBody>
          <a:bodyPr/>
          <a:lstStyle/>
          <a:p>
            <a:pPr>
              <a:defRPr/>
            </a:pPr>
            <a:fld id="{0A955D34-F6AF-4300-B6E6-519451C26730}" type="slidenum">
              <a:rPr lang="en-US" smtClean="0"/>
              <a:pPr>
                <a:defRPr/>
              </a:pPr>
              <a:t>45</a:t>
            </a:fld>
            <a:endParaRPr lang="en-US"/>
          </a:p>
        </p:txBody>
      </p:sp>
    </p:spTree>
    <p:extLst>
      <p:ext uri="{BB962C8B-B14F-4D97-AF65-F5344CB8AC3E}">
        <p14:creationId xmlns:p14="http://schemas.microsoft.com/office/powerpoint/2010/main" val="1393771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46</a:t>
            </a:fld>
            <a:endParaRPr lang="en-US"/>
          </a:p>
        </p:txBody>
      </p:sp>
    </p:spTree>
    <p:extLst>
      <p:ext uri="{BB962C8B-B14F-4D97-AF65-F5344CB8AC3E}">
        <p14:creationId xmlns:p14="http://schemas.microsoft.com/office/powerpoint/2010/main" val="2430939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C5885-70CA-47A0-8720-F6DF35682E0D}" type="slidenum">
              <a:rPr lang="en-US" smtClean="0"/>
              <a:t>49</a:t>
            </a:fld>
            <a:endParaRPr lang="en-US"/>
          </a:p>
        </p:txBody>
      </p:sp>
    </p:spTree>
    <p:extLst>
      <p:ext uri="{BB962C8B-B14F-4D97-AF65-F5344CB8AC3E}">
        <p14:creationId xmlns:p14="http://schemas.microsoft.com/office/powerpoint/2010/main" val="119669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use of the time you have while you are still a student to gain access to professionals to </a:t>
            </a:r>
            <a:r>
              <a:rPr lang="en-US" i="1" dirty="0" smtClean="0"/>
              <a:t>ask for information</a:t>
            </a:r>
            <a:r>
              <a:rPr lang="en-US" dirty="0" smtClean="0"/>
              <a:t>. </a:t>
            </a:r>
          </a:p>
          <a:p>
            <a:pPr defTabSz="931774">
              <a:defRPr/>
            </a:pPr>
            <a:r>
              <a:rPr lang="en-US" dirty="0" smtClean="0"/>
              <a:t>If you are still looking after you graduate, take a survival Job or Internship while you keep looking for a professional position, but don’t for one second stop your search for a position that requires a college education. </a:t>
            </a:r>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4</a:t>
            </a:fld>
            <a:endParaRPr lang="en-US"/>
          </a:p>
        </p:txBody>
      </p:sp>
    </p:spTree>
    <p:extLst>
      <p:ext uri="{BB962C8B-B14F-4D97-AF65-F5344CB8AC3E}">
        <p14:creationId xmlns:p14="http://schemas.microsoft.com/office/powerpoint/2010/main" val="6968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accounting major obtains a part-time </a:t>
            </a:r>
            <a:r>
              <a:rPr lang="en-US" dirty="0" smtClean="0"/>
              <a:t>Job or Internship </a:t>
            </a:r>
            <a:r>
              <a:rPr lang="en-US" dirty="0"/>
              <a:t>in an accounting firm and takes a slight pay cut rather than continue as an assistant manager in a fast food restaurant, he or she is “positioning” him or herself for an entry-level position after graduation. </a:t>
            </a:r>
          </a:p>
        </p:txBody>
      </p:sp>
      <p:sp>
        <p:nvSpPr>
          <p:cNvPr id="4" name="Slide Number Placeholder 3"/>
          <p:cNvSpPr>
            <a:spLocks noGrp="1"/>
          </p:cNvSpPr>
          <p:nvPr>
            <p:ph type="sldNum" sz="quarter" idx="10"/>
          </p:nvPr>
        </p:nvSpPr>
        <p:spPr/>
        <p:txBody>
          <a:bodyPr/>
          <a:lstStyle/>
          <a:p>
            <a:fld id="{87293FFA-7BC6-4622-8717-CA5140B88417}" type="slidenum">
              <a:rPr lang="en-US" smtClean="0"/>
              <a:t>5</a:t>
            </a:fld>
            <a:endParaRPr lang="en-US"/>
          </a:p>
        </p:txBody>
      </p:sp>
    </p:spTree>
    <p:extLst>
      <p:ext uri="{BB962C8B-B14F-4D97-AF65-F5344CB8AC3E}">
        <p14:creationId xmlns:p14="http://schemas.microsoft.com/office/powerpoint/2010/main" val="325274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abilities helped me to do a good Job or Internship with community service projects?</a:t>
            </a:r>
            <a:r>
              <a:rPr lang="en-US" b="1" dirty="0" smtClean="0"/>
              <a:t> </a:t>
            </a:r>
            <a:r>
              <a:rPr lang="en-US" sz="900" dirty="0" smtClean="0"/>
              <a:t/>
            </a:r>
            <a:br>
              <a:rPr lang="en-US" sz="900" dirty="0" smtClean="0"/>
            </a:br>
            <a:endParaRPr lang="en-US" sz="900" dirty="0" smtClean="0"/>
          </a:p>
          <a:p>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6</a:t>
            </a:fld>
            <a:endParaRPr lang="en-US"/>
          </a:p>
        </p:txBody>
      </p:sp>
    </p:spTree>
    <p:extLst>
      <p:ext uri="{BB962C8B-B14F-4D97-AF65-F5344CB8AC3E}">
        <p14:creationId xmlns:p14="http://schemas.microsoft.com/office/powerpoint/2010/main" val="88977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kern="1200" dirty="0" smtClean="0">
                <a:solidFill>
                  <a:schemeClr val="tx1"/>
                </a:solidFill>
                <a:effectLst/>
                <a:latin typeface="+mn-lt"/>
                <a:ea typeface="+mn-ea"/>
                <a:cs typeface="+mn-cs"/>
              </a:rPr>
              <a:t>Career Clusters allow you to identify your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top two or three cluster interest areas and explore careers within each of them.  Because the focus is always on a group or cluster of careers, you aren’t  locked into a single career.  </a:t>
            </a:r>
          </a:p>
          <a:p>
            <a:pPr defTabSz="931774">
              <a:defRPr/>
            </a:pPr>
            <a:r>
              <a:rPr lang="en-US" sz="1200" b="0" i="0" kern="1200" dirty="0" smtClean="0">
                <a:solidFill>
                  <a:schemeClr val="tx1"/>
                </a:solidFill>
                <a:effectLst/>
                <a:latin typeface="+mn-lt"/>
                <a:ea typeface="+mn-ea"/>
                <a:cs typeface="+mn-cs"/>
              </a:rPr>
              <a:t>Your current interests, skills, and abilities may match careers with similar characteristics. Career Clusters help you understand how your personal interests can lead to career opportunities</a:t>
            </a:r>
            <a:endParaRPr lang="en-US" dirty="0"/>
          </a:p>
        </p:txBody>
      </p:sp>
      <p:sp>
        <p:nvSpPr>
          <p:cNvPr id="4" name="Slide Number Placeholder 3"/>
          <p:cNvSpPr>
            <a:spLocks noGrp="1"/>
          </p:cNvSpPr>
          <p:nvPr>
            <p:ph type="sldNum" sz="quarter" idx="10"/>
          </p:nvPr>
        </p:nvSpPr>
        <p:spPr/>
        <p:txBody>
          <a:bodyPr/>
          <a:lstStyle/>
          <a:p>
            <a:fld id="{87293FFA-7BC6-4622-8717-CA5140B88417}" type="slidenum">
              <a:rPr lang="en-US" smtClean="0"/>
              <a:t>8</a:t>
            </a:fld>
            <a:endParaRPr lang="en-US"/>
          </a:p>
        </p:txBody>
      </p:sp>
    </p:spTree>
    <p:extLst>
      <p:ext uri="{BB962C8B-B14F-4D97-AF65-F5344CB8AC3E}">
        <p14:creationId xmlns:p14="http://schemas.microsoft.com/office/powerpoint/2010/main" val="209564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93FFA-7BC6-4622-8717-CA5140B88417}" type="slidenum">
              <a:rPr lang="en-US" smtClean="0"/>
              <a:t>13</a:t>
            </a:fld>
            <a:endParaRPr lang="en-US"/>
          </a:p>
        </p:txBody>
      </p:sp>
    </p:spTree>
    <p:extLst>
      <p:ext uri="{BB962C8B-B14F-4D97-AF65-F5344CB8AC3E}">
        <p14:creationId xmlns:p14="http://schemas.microsoft.com/office/powerpoint/2010/main" val="406737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searching for a </a:t>
            </a:r>
            <a:r>
              <a:rPr lang="en-US" dirty="0" smtClean="0"/>
              <a:t>Job or Internship, </a:t>
            </a:r>
            <a:r>
              <a:rPr lang="en-US" dirty="0"/>
              <a:t>your focus shifts from yourself to the employer.  It’s the intersection between the strengths and qualifications you can contribute and the employer’s needs.  If you understand that, the action steps you take will be more effective.  Communicating this in resumes, cover letters, approach letters, in Elevator Speeches </a:t>
            </a:r>
            <a:r>
              <a:rPr lang="en-US" dirty="0" smtClean="0"/>
              <a:t>(Job or Internship </a:t>
            </a:r>
            <a:r>
              <a:rPr lang="en-US" dirty="0"/>
              <a:t>fairs and info sessions), and in interviews, will help you stand out from the crowd. </a:t>
            </a:r>
          </a:p>
        </p:txBody>
      </p:sp>
      <p:sp>
        <p:nvSpPr>
          <p:cNvPr id="4" name="Slide Number Placeholder 3"/>
          <p:cNvSpPr>
            <a:spLocks noGrp="1"/>
          </p:cNvSpPr>
          <p:nvPr>
            <p:ph type="sldNum" sz="quarter" idx="10"/>
          </p:nvPr>
        </p:nvSpPr>
        <p:spPr/>
        <p:txBody>
          <a:bodyPr/>
          <a:lstStyle/>
          <a:p>
            <a:fld id="{87293FFA-7BC6-4622-8717-CA5140B88417}" type="slidenum">
              <a:rPr lang="en-US" smtClean="0"/>
              <a:t>17</a:t>
            </a:fld>
            <a:endParaRPr lang="en-US"/>
          </a:p>
        </p:txBody>
      </p:sp>
    </p:spTree>
    <p:extLst>
      <p:ext uri="{BB962C8B-B14F-4D97-AF65-F5344CB8AC3E}">
        <p14:creationId xmlns:p14="http://schemas.microsoft.com/office/powerpoint/2010/main" val="183270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326303193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412418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342087439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0"/>
            <a:ext cx="9144000" cy="6858000"/>
            <a:chOff x="0" y="0"/>
            <a:chExt cx="9144000" cy="6858000"/>
          </a:xfrm>
        </p:grpSpPr>
        <p:sp>
          <p:nvSpPr>
            <p:cNvPr id="9" name="Rectangle 8"/>
            <p:cNvSpPr/>
            <p:nvPr/>
          </p:nvSpPr>
          <p:spPr>
            <a:xfrm>
              <a:off x="0" y="0"/>
              <a:ext cx="8622482"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6725" y="1104900"/>
              <a:ext cx="7315200" cy="0"/>
            </a:xfrm>
            <a:prstGeom prst="line">
              <a:avLst/>
            </a:prstGeom>
            <a:ln w="28575" cap="rnd">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8334291" y="0"/>
              <a:ext cx="809709" cy="6858000"/>
              <a:chOff x="8334291" y="0"/>
              <a:chExt cx="809709" cy="6858000"/>
            </a:xfrm>
          </p:grpSpPr>
          <p:sp>
            <p:nvSpPr>
              <p:cNvPr id="12" name="Rectangle 11"/>
              <p:cNvSpPr/>
              <p:nvPr/>
            </p:nvSpPr>
            <p:spPr>
              <a:xfrm>
                <a:off x="8454887" y="0"/>
                <a:ext cx="68911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7002161" y="3244333"/>
                <a:ext cx="3609975" cy="369332"/>
              </a:xfrm>
              <a:prstGeom prst="rect">
                <a:avLst/>
              </a:prstGeom>
              <a:noFill/>
            </p:spPr>
            <p:txBody>
              <a:bodyPr wrap="square" rtlCol="0">
                <a:spAutoFit/>
              </a:bodyPr>
              <a:lstStyle/>
              <a:p>
                <a:pPr algn="ctr"/>
                <a:r>
                  <a:rPr lang="en-US" dirty="0" smtClean="0">
                    <a:solidFill>
                      <a:schemeClr val="bg1"/>
                    </a:solidFill>
                    <a:latin typeface="Georgia" panose="02040502050405020303" pitchFamily="18" charset="0"/>
                  </a:rPr>
                  <a:t>Career Services</a:t>
                </a:r>
                <a:endParaRPr lang="en-US" dirty="0">
                  <a:solidFill>
                    <a:schemeClr val="bg1"/>
                  </a:solidFill>
                  <a:latin typeface="Georgia" panose="02040502050405020303" pitchFamily="18" charset="0"/>
                </a:endParaRPr>
              </a:p>
            </p:txBody>
          </p:sp>
          <p:cxnSp>
            <p:nvCxnSpPr>
              <p:cNvPr id="14" name="Straight Connector 13"/>
              <p:cNvCxnSpPr/>
              <p:nvPr/>
            </p:nvCxnSpPr>
            <p:spPr>
              <a:xfrm>
                <a:off x="8411377" y="0"/>
                <a:ext cx="0" cy="6858000"/>
              </a:xfrm>
              <a:prstGeom prst="line">
                <a:avLst/>
              </a:prstGeom>
              <a:ln w="76200">
                <a:solidFill>
                  <a:srgbClr val="F5C4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34291" y="0"/>
                <a:ext cx="0" cy="6858000"/>
              </a:xfrm>
              <a:prstGeom prst="line">
                <a:avLst/>
              </a:prstGeom>
              <a:ln w="76200">
                <a:solidFill>
                  <a:srgbClr val="58595B"/>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466725" y="268288"/>
            <a:ext cx="7346048" cy="603250"/>
          </a:xfrm>
          <a:prstGeom prst="rect">
            <a:avLst/>
          </a:prstGeom>
        </p:spPr>
        <p:txBody>
          <a:bodyPr/>
          <a:lstStyle>
            <a:lvl1pPr algn="ctr">
              <a:defRPr>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6725" y="1338263"/>
            <a:ext cx="7346048" cy="4351338"/>
          </a:xfrm>
          <a:prstGeom prst="rect">
            <a:avLst/>
          </a:prstGeom>
        </p:spPr>
        <p:txBody>
          <a:bodyPr>
            <a:normAutofit/>
          </a:bodyPr>
          <a:lstStyle>
            <a:lvl1pPr>
              <a:defRPr sz="24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400">
                <a:latin typeface="Segoe UI" panose="020B0502040204020203" pitchFamily="34" charset="0"/>
                <a:ea typeface="Segoe UI" panose="020B0502040204020203" pitchFamily="34" charset="0"/>
                <a:cs typeface="Segoe UI" panose="020B0502040204020203" pitchFamily="34" charset="0"/>
              </a:defRPr>
            </a:lvl4pPr>
            <a:lvl5pPr>
              <a:defRPr sz="24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3034232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125745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2506721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7/19/2017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206653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228372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16123374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252064612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a:t>
            </a:fld>
            <a:endParaRPr lang="en-US"/>
          </a:p>
        </p:txBody>
      </p:sp>
    </p:spTree>
    <p:extLst>
      <p:ext uri="{BB962C8B-B14F-4D97-AF65-F5344CB8AC3E}">
        <p14:creationId xmlns:p14="http://schemas.microsoft.com/office/powerpoint/2010/main" val="156037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7/19/2017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40567B-212A-4EE0-A087-C6899D195770}" type="slidenum">
              <a:rPr lang="en-US" smtClean="0"/>
              <a:t>‹#›</a:t>
            </a:fld>
            <a:endParaRPr lang="en-US"/>
          </a:p>
        </p:txBody>
      </p:sp>
      <p:grpSp>
        <p:nvGrpSpPr>
          <p:cNvPr id="15" name="Group 14"/>
          <p:cNvGrpSpPr/>
          <p:nvPr userDrawn="1"/>
        </p:nvGrpSpPr>
        <p:grpSpPr>
          <a:xfrm>
            <a:off x="0" y="0"/>
            <a:ext cx="9144000" cy="6858000"/>
            <a:chOff x="0" y="0"/>
            <a:chExt cx="9144000" cy="6858000"/>
          </a:xfrm>
        </p:grpSpPr>
        <p:sp>
          <p:nvSpPr>
            <p:cNvPr id="16" name="Rectangle 15"/>
            <p:cNvSpPr/>
            <p:nvPr/>
          </p:nvSpPr>
          <p:spPr>
            <a:xfrm>
              <a:off x="0" y="0"/>
              <a:ext cx="8622482"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66725" y="1104900"/>
              <a:ext cx="7315200" cy="0"/>
            </a:xfrm>
            <a:prstGeom prst="line">
              <a:avLst/>
            </a:prstGeom>
            <a:ln w="28575" cap="rnd">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334291" y="0"/>
              <a:ext cx="809709" cy="6858000"/>
              <a:chOff x="8334291" y="0"/>
              <a:chExt cx="809709" cy="6858000"/>
            </a:xfrm>
          </p:grpSpPr>
          <p:sp>
            <p:nvSpPr>
              <p:cNvPr id="19" name="Rectangle 18"/>
              <p:cNvSpPr/>
              <p:nvPr/>
            </p:nvSpPr>
            <p:spPr>
              <a:xfrm>
                <a:off x="8454887" y="0"/>
                <a:ext cx="68911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7002161" y="3244333"/>
                <a:ext cx="3609975" cy="369332"/>
              </a:xfrm>
              <a:prstGeom prst="rect">
                <a:avLst/>
              </a:prstGeom>
              <a:noFill/>
            </p:spPr>
            <p:txBody>
              <a:bodyPr wrap="square" rtlCol="0">
                <a:spAutoFit/>
              </a:bodyPr>
              <a:lstStyle/>
              <a:p>
                <a:pPr algn="ctr"/>
                <a:r>
                  <a:rPr lang="en-US" dirty="0" smtClean="0">
                    <a:solidFill>
                      <a:schemeClr val="bg1"/>
                    </a:solidFill>
                    <a:latin typeface="Georgia" panose="02040502050405020303" pitchFamily="18" charset="0"/>
                  </a:rPr>
                  <a:t>Career Services</a:t>
                </a:r>
                <a:endParaRPr lang="en-US" dirty="0">
                  <a:solidFill>
                    <a:schemeClr val="bg1"/>
                  </a:solidFill>
                  <a:latin typeface="Georgia" panose="02040502050405020303" pitchFamily="18" charset="0"/>
                </a:endParaRPr>
              </a:p>
            </p:txBody>
          </p:sp>
          <p:cxnSp>
            <p:nvCxnSpPr>
              <p:cNvPr id="21" name="Straight Connector 20"/>
              <p:cNvCxnSpPr/>
              <p:nvPr/>
            </p:nvCxnSpPr>
            <p:spPr>
              <a:xfrm>
                <a:off x="8411377" y="0"/>
                <a:ext cx="0" cy="6858000"/>
              </a:xfrm>
              <a:prstGeom prst="line">
                <a:avLst/>
              </a:prstGeom>
              <a:ln w="76200">
                <a:solidFill>
                  <a:srgbClr val="F5C4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34291" y="0"/>
                <a:ext cx="0" cy="6858000"/>
              </a:xfrm>
              <a:prstGeom prst="line">
                <a:avLst/>
              </a:prstGeom>
              <a:ln w="76200">
                <a:solidFill>
                  <a:srgbClr val="58595B"/>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9609160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40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sustan.edu/cbassc/job-opportunities" TargetMode="External"/><Relationship Id="rId2" Type="http://schemas.openxmlformats.org/officeDocument/2006/relationships/hyperlink" Target="http://www.csustan.edu/career/employment-opportunit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reerinfone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2" name="Rectangle 1"/>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248275"/>
              <a:ext cx="9144000" cy="1609725"/>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458" y="5248275"/>
              <a:ext cx="4137083" cy="1601451"/>
            </a:xfrm>
            <a:prstGeom prst="rect">
              <a:avLst/>
            </a:prstGeom>
          </p:spPr>
        </p:pic>
        <p:cxnSp>
          <p:nvCxnSpPr>
            <p:cNvPr id="6" name="Straight Connector 5"/>
            <p:cNvCxnSpPr/>
            <p:nvPr/>
          </p:nvCxnSpPr>
          <p:spPr>
            <a:xfrm>
              <a:off x="0" y="5108629"/>
              <a:ext cx="9144000" cy="0"/>
            </a:xfrm>
            <a:prstGeom prst="line">
              <a:avLst/>
            </a:prstGeom>
            <a:ln w="57150">
              <a:solidFill>
                <a:srgbClr val="D1323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72075"/>
              <a:ext cx="9144000" cy="0"/>
            </a:xfrm>
            <a:prstGeom prst="line">
              <a:avLst/>
            </a:prstGeom>
            <a:ln w="76200">
              <a:solidFill>
                <a:srgbClr val="F5C4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65148" y="797378"/>
            <a:ext cx="8013700" cy="1938992"/>
          </a:xfrm>
          <a:prstGeom prst="rect">
            <a:avLst/>
          </a:prstGeom>
          <a:noFill/>
        </p:spPr>
        <p:txBody>
          <a:bodyPr wrap="square" rtlCol="0">
            <a:spAutoFit/>
          </a:bodyPr>
          <a:lstStyle/>
          <a:p>
            <a:pPr lvl="0" algn="ctr" eaLnBrk="0" fontAlgn="base" hangingPunct="0">
              <a:spcBef>
                <a:spcPct val="0"/>
              </a:spcBef>
              <a:spcAft>
                <a:spcPct val="0"/>
              </a:spcAft>
            </a:pPr>
            <a:r>
              <a:rPr lang="en-US" altLang="en-US" sz="6000" dirty="0">
                <a:solidFill>
                  <a:srgbClr val="595959"/>
                </a:solidFill>
                <a:latin typeface="Segoe UI Semibold" panose="020B0702040204020203" pitchFamily="34" charset="0"/>
                <a:ea typeface="Times New Roman" panose="02020603050405020304" pitchFamily="18" charset="0"/>
                <a:cs typeface="Times New Roman" panose="02020603050405020304" pitchFamily="18" charset="0"/>
              </a:rPr>
              <a:t>The Proactive </a:t>
            </a:r>
            <a:r>
              <a:rPr lang="en-US" altLang="en-US" sz="6000" dirty="0" smtClean="0">
                <a:solidFill>
                  <a:srgbClr val="595959"/>
                </a:solidFill>
                <a:latin typeface="Segoe UI Semibold" panose="020B0702040204020203" pitchFamily="34" charset="0"/>
                <a:ea typeface="Times New Roman" panose="02020603050405020304" pitchFamily="18" charset="0"/>
                <a:cs typeface="Times New Roman" panose="02020603050405020304" pitchFamily="18" charset="0"/>
              </a:rPr>
              <a:t>Job or Internship Search </a:t>
            </a:r>
            <a:endParaRPr lang="en-US" altLang="en-US" sz="2400" dirty="0">
              <a:latin typeface="Arial" panose="020B0604020202020204" pitchFamily="34" charset="0"/>
            </a:endParaRPr>
          </a:p>
        </p:txBody>
      </p:sp>
      <p:sp>
        <p:nvSpPr>
          <p:cNvPr id="9" name="TextBox 8"/>
          <p:cNvSpPr txBox="1"/>
          <p:nvPr/>
        </p:nvSpPr>
        <p:spPr>
          <a:xfrm>
            <a:off x="1447314" y="3659700"/>
            <a:ext cx="6249367" cy="1200329"/>
          </a:xfrm>
          <a:prstGeom prst="rect">
            <a:avLst/>
          </a:prstGeom>
          <a:noFill/>
        </p:spPr>
        <p:txBody>
          <a:bodyPr wrap="square" rtlCol="0">
            <a:spAutoFit/>
          </a:bodyPr>
          <a:lstStyle/>
          <a:p>
            <a:pPr algn="ctr"/>
            <a:r>
              <a:rPr lang="en-US" sz="2400" dirty="0" smtClean="0">
                <a:latin typeface="Segoe UI Light" panose="020B0502040204020203" pitchFamily="34" charset="0"/>
              </a:rPr>
              <a:t>Arlene Burgess </a:t>
            </a:r>
          </a:p>
          <a:p>
            <a:pPr algn="ctr"/>
            <a:r>
              <a:rPr lang="en-US" sz="2400" b="1" dirty="0" smtClean="0">
                <a:latin typeface="Segoe UI Light" panose="020B0502040204020203" pitchFamily="34" charset="0"/>
              </a:rPr>
              <a:t>Career, EOP &amp; Academic Advisor</a:t>
            </a:r>
          </a:p>
          <a:p>
            <a:pPr algn="ctr"/>
            <a:r>
              <a:rPr lang="en-US" sz="2400" b="1" i="1" dirty="0" smtClean="0">
                <a:latin typeface="Segoe UI Light" panose="020B0502040204020203" pitchFamily="34" charset="0"/>
              </a:rPr>
              <a:t>Academic Success Center</a:t>
            </a:r>
            <a:endParaRPr lang="en-US" sz="2400" b="1" i="1" dirty="0">
              <a:latin typeface="Segoe UI Light" panose="020B0502040204020203" pitchFamily="34" charset="0"/>
            </a:endParaRPr>
          </a:p>
        </p:txBody>
      </p:sp>
      <p:sp>
        <p:nvSpPr>
          <p:cNvPr id="8" name="Date Placeholder 7"/>
          <p:cNvSpPr>
            <a:spLocks noGrp="1"/>
          </p:cNvSpPr>
          <p:nvPr>
            <p:ph type="dt" sz="half" idx="10"/>
          </p:nvPr>
        </p:nvSpPr>
        <p:spPr/>
        <p:txBody>
          <a:bodyPr/>
          <a:lstStyle/>
          <a:p>
            <a:r>
              <a:rPr lang="en-US" smtClean="0"/>
              <a:t>7/19/2017</a:t>
            </a:r>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9D40567B-212A-4EE0-A087-C6899D195770}" type="slidenum">
              <a:rPr lang="en-US" smtClean="0"/>
              <a:t>1</a:t>
            </a:fld>
            <a:endParaRPr lang="en-US"/>
          </a:p>
        </p:txBody>
      </p:sp>
    </p:spTree>
    <p:extLst>
      <p:ext uri="{BB962C8B-B14F-4D97-AF65-F5344CB8AC3E}">
        <p14:creationId xmlns:p14="http://schemas.microsoft.com/office/powerpoint/2010/main" val="402281930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758537"/>
            <a:ext cx="7762010" cy="748146"/>
          </a:xfrm>
          <a:prstGeom prst="rect">
            <a:avLst/>
          </a:prstGeom>
          <a:solidFill>
            <a:schemeClr val="bg1">
              <a:lumMod val="95000"/>
            </a:schemeClr>
          </a:solidFill>
        </p:spPr>
        <p:txBody>
          <a:bodyPr wrap="square" rtlCol="0">
            <a:spAutoFit/>
          </a:bodyPr>
          <a:lstStyle/>
          <a:p>
            <a:endParaRPr lang="en-US" dirty="0"/>
          </a:p>
        </p:txBody>
      </p:sp>
      <p:sp>
        <p:nvSpPr>
          <p:cNvPr id="3" name="Rectangle 2"/>
          <p:cNvSpPr/>
          <p:nvPr/>
        </p:nvSpPr>
        <p:spPr>
          <a:xfrm>
            <a:off x="3190010" y="655556"/>
            <a:ext cx="4572000" cy="1015663"/>
          </a:xfrm>
          <a:prstGeom prst="rect">
            <a:avLst/>
          </a:prstGeom>
        </p:spPr>
        <p:txBody>
          <a:bodyPr>
            <a:spAutoFit/>
          </a:bodyPr>
          <a:lstStyle/>
          <a:p>
            <a:r>
              <a:rPr lang="en-US" b="1" dirty="0">
                <a:solidFill>
                  <a:srgbClr val="000000"/>
                </a:solidFill>
                <a:latin typeface="Arial" panose="020B0604020202020204" pitchFamily="34" charset="0"/>
              </a:rPr>
              <a:t>Finance</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and related services for financial and investment planning, banking, insurance, and business financial management.</a:t>
            </a:r>
            <a:endParaRPr lang="en-US" sz="1400" b="0" i="0" dirty="0">
              <a:solidFill>
                <a:srgbClr val="000000"/>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62" y="758537"/>
            <a:ext cx="1428750" cy="781050"/>
          </a:xfrm>
          <a:prstGeom prst="rect">
            <a:avLst/>
          </a:prstGeom>
        </p:spPr>
      </p:pic>
      <p:sp>
        <p:nvSpPr>
          <p:cNvPr id="5" name="Rectangle 4"/>
          <p:cNvSpPr/>
          <p:nvPr/>
        </p:nvSpPr>
        <p:spPr>
          <a:xfrm>
            <a:off x="3195205" y="1932848"/>
            <a:ext cx="4572000" cy="1231106"/>
          </a:xfrm>
          <a:prstGeom prst="rect">
            <a:avLst/>
          </a:prstGeom>
        </p:spPr>
        <p:txBody>
          <a:bodyPr>
            <a:spAutoFit/>
          </a:bodyPr>
          <a:lstStyle/>
          <a:p>
            <a:r>
              <a:rPr lang="en-US" b="1" dirty="0">
                <a:solidFill>
                  <a:srgbClr val="000000"/>
                </a:solidFill>
                <a:latin typeface="Arial" panose="020B0604020202020204" pitchFamily="34" charset="0"/>
              </a:rPr>
              <a:t>Government &amp; Public Administration</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and executing government functions at the local, state and federal levels, including governance, national security, foreign service, planning, revenue and taxation, and regulations.</a:t>
            </a:r>
            <a:endParaRPr lang="en-US" sz="1400" b="0" i="0" dirty="0">
              <a:solidFill>
                <a:srgbClr val="000000"/>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98" y="2114550"/>
            <a:ext cx="1428750" cy="571500"/>
          </a:xfrm>
          <a:prstGeom prst="rect">
            <a:avLst/>
          </a:prstGeom>
        </p:spPr>
      </p:pic>
      <p:sp>
        <p:nvSpPr>
          <p:cNvPr id="7" name="Rectangle 6"/>
          <p:cNvSpPr/>
          <p:nvPr/>
        </p:nvSpPr>
        <p:spPr>
          <a:xfrm>
            <a:off x="3262746" y="3425584"/>
            <a:ext cx="4572000" cy="1231106"/>
          </a:xfrm>
          <a:prstGeom prst="rect">
            <a:avLst/>
          </a:prstGeom>
        </p:spPr>
        <p:txBody>
          <a:bodyPr>
            <a:spAutoFit/>
          </a:bodyPr>
          <a:lstStyle/>
          <a:p>
            <a:r>
              <a:rPr lang="en-US" b="1" dirty="0">
                <a:solidFill>
                  <a:srgbClr val="000000"/>
                </a:solidFill>
                <a:latin typeface="Arial" panose="020B0604020202020204" pitchFamily="34" charset="0"/>
              </a:rPr>
              <a:t>Health Science</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managing, and providing therapeutic services, diagnostic services, health informatics, support services, and biotechnology research and development.</a:t>
            </a:r>
            <a:endParaRPr lang="en-US" sz="1400" b="0" i="0" dirty="0">
              <a:solidFill>
                <a:srgbClr val="000000"/>
              </a:solidFill>
              <a:effectLst/>
              <a:latin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607" y="3554989"/>
            <a:ext cx="1428750" cy="600075"/>
          </a:xfrm>
          <a:prstGeom prst="rect">
            <a:avLst/>
          </a:prstGeom>
        </p:spPr>
      </p:pic>
      <p:sp>
        <p:nvSpPr>
          <p:cNvPr id="9" name="Rectangle 8"/>
          <p:cNvSpPr/>
          <p:nvPr/>
        </p:nvSpPr>
        <p:spPr>
          <a:xfrm>
            <a:off x="3262746" y="4918320"/>
            <a:ext cx="4572000" cy="1446550"/>
          </a:xfrm>
          <a:prstGeom prst="rect">
            <a:avLst/>
          </a:prstGeom>
        </p:spPr>
        <p:txBody>
          <a:bodyPr>
            <a:spAutoFit/>
          </a:bodyPr>
          <a:lstStyle/>
          <a:p>
            <a:r>
              <a:rPr lang="en-US" b="1" dirty="0">
                <a:solidFill>
                  <a:srgbClr val="000000"/>
                </a:solidFill>
                <a:latin typeface="Arial" panose="020B0604020202020204" pitchFamily="34" charset="0"/>
              </a:rPr>
              <a:t>Hospitality &amp; Tourism</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Preparing individuals for employment in career pathways that relate to families and human needs such as restaurant and food/beverage services, lodging, travel and tourism, recreation, amusement and attractions.</a:t>
            </a:r>
            <a:endParaRPr lang="en-US" sz="1400" b="0" i="0" dirty="0">
              <a:solidFill>
                <a:srgbClr val="000000"/>
              </a:solidFill>
              <a:effectLst/>
              <a:latin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907" y="5258392"/>
            <a:ext cx="1428750" cy="704850"/>
          </a:xfrm>
          <a:prstGeom prst="rect">
            <a:avLst/>
          </a:prstGeom>
        </p:spPr>
      </p:pic>
      <p:sp>
        <p:nvSpPr>
          <p:cNvPr id="11" name="Date Placeholder 10"/>
          <p:cNvSpPr>
            <a:spLocks noGrp="1"/>
          </p:cNvSpPr>
          <p:nvPr>
            <p:ph type="dt" sz="half" idx="10"/>
          </p:nvPr>
        </p:nvSpPr>
        <p:spPr/>
        <p:txBody>
          <a:bodyPr/>
          <a:lstStyle/>
          <a:p>
            <a:r>
              <a:rPr lang="en-US" smtClean="0"/>
              <a:t>7/19/2017</a:t>
            </a:r>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9D40567B-212A-4EE0-A087-C6899D195770}" type="slidenum">
              <a:rPr lang="en-US" smtClean="0"/>
              <a:t>10</a:t>
            </a:fld>
            <a:endParaRPr lang="en-US"/>
          </a:p>
        </p:txBody>
      </p:sp>
    </p:spTree>
    <p:extLst>
      <p:ext uri="{BB962C8B-B14F-4D97-AF65-F5344CB8AC3E}">
        <p14:creationId xmlns:p14="http://schemas.microsoft.com/office/powerpoint/2010/main" val="305023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73" y="789709"/>
            <a:ext cx="7865918" cy="976746"/>
          </a:xfrm>
          <a:prstGeom prst="rect">
            <a:avLst/>
          </a:prstGeom>
          <a:solidFill>
            <a:schemeClr val="bg2"/>
          </a:solidFill>
        </p:spPr>
        <p:txBody>
          <a:bodyPr wrap="square" rtlCol="0">
            <a:spAutoFit/>
          </a:bodyPr>
          <a:lstStyle/>
          <a:p>
            <a:endParaRPr lang="en-US" dirty="0"/>
          </a:p>
        </p:txBody>
      </p:sp>
      <p:sp>
        <p:nvSpPr>
          <p:cNvPr id="4" name="Rectangle 3"/>
          <p:cNvSpPr/>
          <p:nvPr/>
        </p:nvSpPr>
        <p:spPr>
          <a:xfrm>
            <a:off x="3719945" y="585584"/>
            <a:ext cx="4572000" cy="1446550"/>
          </a:xfrm>
          <a:prstGeom prst="rect">
            <a:avLst/>
          </a:prstGeom>
        </p:spPr>
        <p:txBody>
          <a:bodyPr>
            <a:spAutoFit/>
          </a:bodyPr>
          <a:lstStyle/>
          <a:p>
            <a:r>
              <a:rPr lang="en-US" b="1" dirty="0">
                <a:solidFill>
                  <a:srgbClr val="000000"/>
                </a:solidFill>
                <a:latin typeface="Arial" panose="020B0604020202020204" pitchFamily="34" charset="0"/>
              </a:rPr>
              <a:t>Human Services</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Preparing individuals for employment in career pathways that relate to families and human needs such as counseling and mental health services, family and community services, personal care, and consumer services.</a:t>
            </a:r>
            <a:endParaRPr lang="en-US" sz="1400" b="0" i="0" dirty="0">
              <a:solidFill>
                <a:srgbClr val="000000"/>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70" y="878898"/>
            <a:ext cx="1428750" cy="590550"/>
          </a:xfrm>
          <a:prstGeom prst="rect">
            <a:avLst/>
          </a:prstGeom>
        </p:spPr>
      </p:pic>
      <p:sp>
        <p:nvSpPr>
          <p:cNvPr id="6" name="Rectangle 5"/>
          <p:cNvSpPr/>
          <p:nvPr/>
        </p:nvSpPr>
        <p:spPr>
          <a:xfrm>
            <a:off x="3719945" y="2174704"/>
            <a:ext cx="4572000" cy="1446550"/>
          </a:xfrm>
          <a:prstGeom prst="rect">
            <a:avLst/>
          </a:prstGeom>
        </p:spPr>
        <p:txBody>
          <a:bodyPr>
            <a:spAutoFit/>
          </a:bodyPr>
          <a:lstStyle/>
          <a:p>
            <a:r>
              <a:rPr lang="en-US" b="1" dirty="0">
                <a:solidFill>
                  <a:srgbClr val="000000"/>
                </a:solidFill>
                <a:latin typeface="Arial" panose="020B0604020202020204" pitchFamily="34" charset="0"/>
              </a:rPr>
              <a:t>Information Technology</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Building linkages in IT occupations for entry level, technical, and professional careers related to the design, development, support and management of hardware, software, multimedia and systems integration services.</a:t>
            </a:r>
            <a:endParaRPr lang="en-US" sz="1400" b="0" i="0" dirty="0">
              <a:solidFill>
                <a:srgbClr val="000000"/>
              </a:solidFill>
              <a:effectLst/>
              <a:latin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93" y="2209976"/>
            <a:ext cx="1428750" cy="657225"/>
          </a:xfrm>
          <a:prstGeom prst="rect">
            <a:avLst/>
          </a:prstGeom>
        </p:spPr>
      </p:pic>
      <p:sp>
        <p:nvSpPr>
          <p:cNvPr id="8" name="Rectangle 7"/>
          <p:cNvSpPr/>
          <p:nvPr/>
        </p:nvSpPr>
        <p:spPr>
          <a:xfrm>
            <a:off x="3719945" y="3763824"/>
            <a:ext cx="4572000" cy="1292662"/>
          </a:xfrm>
          <a:prstGeom prst="rect">
            <a:avLst/>
          </a:prstGeom>
        </p:spPr>
        <p:txBody>
          <a:bodyPr>
            <a:spAutoFit/>
          </a:bodyPr>
          <a:lstStyle/>
          <a:p>
            <a:r>
              <a:rPr lang="en-US" b="1" dirty="0">
                <a:solidFill>
                  <a:srgbClr val="000000"/>
                </a:solidFill>
                <a:latin typeface="Arial" panose="020B0604020202020204" pitchFamily="34" charset="0"/>
              </a:rPr>
              <a:t>Law, Public Safety, Corrections &amp; Security</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managing, and providing legal, public safety, protective services and homeland security, including professional and technical support services.</a:t>
            </a:r>
            <a:endParaRPr lang="en-US" sz="1400" b="0" i="0" dirty="0">
              <a:solidFill>
                <a:srgbClr val="000000"/>
              </a:solidFill>
              <a:effectLst/>
              <a:latin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943" y="3940319"/>
            <a:ext cx="1428750" cy="619125"/>
          </a:xfrm>
          <a:prstGeom prst="rect">
            <a:avLst/>
          </a:prstGeom>
        </p:spPr>
      </p:pic>
      <p:sp>
        <p:nvSpPr>
          <p:cNvPr id="10" name="Rectangle 9"/>
          <p:cNvSpPr/>
          <p:nvPr/>
        </p:nvSpPr>
        <p:spPr>
          <a:xfrm>
            <a:off x="3719945" y="5347249"/>
            <a:ext cx="4572000" cy="1723549"/>
          </a:xfrm>
          <a:prstGeom prst="rect">
            <a:avLst/>
          </a:prstGeom>
        </p:spPr>
        <p:txBody>
          <a:bodyPr>
            <a:spAutoFit/>
          </a:bodyPr>
          <a:lstStyle/>
          <a:p>
            <a:r>
              <a:rPr lang="en-US" b="1" dirty="0" smtClean="0">
                <a:solidFill>
                  <a:srgbClr val="000000"/>
                </a:solidFill>
                <a:latin typeface="Arial" panose="020B0604020202020204" pitchFamily="34" charset="0"/>
              </a:rPr>
              <a:t>Manufacturing</a:t>
            </a:r>
          </a:p>
          <a:p>
            <a:r>
              <a:rPr lang="en-US" sz="1400" dirty="0" smtClean="0">
                <a:solidFill>
                  <a:srgbClr val="000000"/>
                </a:solidFill>
                <a:latin typeface="Arial" panose="020B0604020202020204" pitchFamily="34" charset="0"/>
              </a:rPr>
              <a:t>Planning</a:t>
            </a:r>
            <a:r>
              <a:rPr lang="en-US" sz="1400" dirty="0">
                <a:solidFill>
                  <a:srgbClr val="000000"/>
                </a:solidFill>
                <a:latin typeface="Arial" panose="020B0604020202020204" pitchFamily="34" charset="0"/>
              </a:rPr>
              <a:t>, managing and performing the processing of materials into intermediate or final products and related professional and technical support activities such as production planning and control, maintenance and manufacturing/process engineering.</a:t>
            </a:r>
          </a:p>
          <a:p>
            <a:endParaRPr lang="en-US" dirty="0">
              <a:solidFill>
                <a:srgbClr val="000000"/>
              </a:solidFill>
              <a:latin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943" y="5523634"/>
            <a:ext cx="1428750" cy="590550"/>
          </a:xfrm>
          <a:prstGeom prst="rect">
            <a:avLst/>
          </a:prstGeom>
        </p:spPr>
      </p:pic>
      <p:sp>
        <p:nvSpPr>
          <p:cNvPr id="3" name="Date Placeholder 2"/>
          <p:cNvSpPr>
            <a:spLocks noGrp="1"/>
          </p:cNvSpPr>
          <p:nvPr>
            <p:ph type="dt" sz="half" idx="10"/>
          </p:nvPr>
        </p:nvSpPr>
        <p:spPr/>
        <p:txBody>
          <a:bodyPr/>
          <a:lstStyle/>
          <a:p>
            <a:r>
              <a:rPr lang="en-US" smtClean="0"/>
              <a:t>7/19/2017</a:t>
            </a:r>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9D40567B-212A-4EE0-A087-C6899D195770}" type="slidenum">
              <a:rPr lang="en-US" smtClean="0"/>
              <a:t>11</a:t>
            </a:fld>
            <a:endParaRPr lang="en-US"/>
          </a:p>
        </p:txBody>
      </p:sp>
    </p:spTree>
    <p:extLst>
      <p:ext uri="{BB962C8B-B14F-4D97-AF65-F5344CB8AC3E}">
        <p14:creationId xmlns:p14="http://schemas.microsoft.com/office/powerpoint/2010/main" val="304563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18" y="810491"/>
            <a:ext cx="7751618" cy="966354"/>
          </a:xfrm>
          <a:prstGeom prst="rect">
            <a:avLst/>
          </a:prstGeom>
          <a:solidFill>
            <a:schemeClr val="bg2"/>
          </a:solidFill>
        </p:spPr>
        <p:txBody>
          <a:bodyPr wrap="square" rtlCol="0">
            <a:spAutoFit/>
          </a:bodyPr>
          <a:lstStyle/>
          <a:p>
            <a:endParaRPr lang="en-US" dirty="0"/>
          </a:p>
        </p:txBody>
      </p:sp>
      <p:sp>
        <p:nvSpPr>
          <p:cNvPr id="3" name="Rectangle 2"/>
          <p:cNvSpPr/>
          <p:nvPr/>
        </p:nvSpPr>
        <p:spPr>
          <a:xfrm>
            <a:off x="3740727" y="545739"/>
            <a:ext cx="4572000" cy="1231106"/>
          </a:xfrm>
          <a:prstGeom prst="rect">
            <a:avLst/>
          </a:prstGeom>
        </p:spPr>
        <p:txBody>
          <a:bodyPr>
            <a:spAutoFit/>
          </a:bodyPr>
          <a:lstStyle/>
          <a:p>
            <a:r>
              <a:rPr lang="en-US" b="1" dirty="0">
                <a:solidFill>
                  <a:srgbClr val="000000"/>
                </a:solidFill>
                <a:latin typeface="Arial" panose="020B0604020202020204" pitchFamily="34" charset="0"/>
              </a:rPr>
              <a:t>Marketing</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managing, and performing marketing activities to reach organizational objectives such as brand management, professional sales, merchandising, marketing communications and market research.</a:t>
            </a:r>
            <a:endParaRPr lang="en-US" sz="1400" b="0" i="0" dirty="0">
              <a:solidFill>
                <a:srgbClr val="000000"/>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816" y="866017"/>
            <a:ext cx="1428750" cy="590550"/>
          </a:xfrm>
          <a:prstGeom prst="rect">
            <a:avLst/>
          </a:prstGeom>
        </p:spPr>
      </p:pic>
      <p:sp>
        <p:nvSpPr>
          <p:cNvPr id="5" name="Rectangle 4"/>
          <p:cNvSpPr/>
          <p:nvPr/>
        </p:nvSpPr>
        <p:spPr>
          <a:xfrm>
            <a:off x="3740727" y="2320076"/>
            <a:ext cx="4572000" cy="1723549"/>
          </a:xfrm>
          <a:prstGeom prst="rect">
            <a:avLst/>
          </a:prstGeom>
        </p:spPr>
        <p:txBody>
          <a:bodyPr>
            <a:spAutoFit/>
          </a:bodyPr>
          <a:lstStyle/>
          <a:p>
            <a:r>
              <a:rPr lang="en-US" b="1" dirty="0">
                <a:solidFill>
                  <a:srgbClr val="000000"/>
                </a:solidFill>
                <a:latin typeface="Arial" panose="020B0604020202020204" pitchFamily="34" charset="0"/>
              </a:rPr>
              <a:t>Science, Technology, Engineering &amp; Mathematics</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managing, and providing scientific research and professional and technical services (e.g., physical science, social science, engineering) including laboratory and testing services, and research and development services.</a:t>
            </a:r>
            <a:endParaRPr lang="en-US" sz="1400" b="0" i="0" dirty="0">
              <a:solidFill>
                <a:srgbClr val="000000"/>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816" y="2764544"/>
            <a:ext cx="1428750" cy="371475"/>
          </a:xfrm>
          <a:prstGeom prst="rect">
            <a:avLst/>
          </a:prstGeom>
        </p:spPr>
      </p:pic>
      <p:sp>
        <p:nvSpPr>
          <p:cNvPr id="7" name="Rectangle 6"/>
          <p:cNvSpPr/>
          <p:nvPr/>
        </p:nvSpPr>
        <p:spPr>
          <a:xfrm>
            <a:off x="3626427" y="4495195"/>
            <a:ext cx="4572000" cy="1661993"/>
          </a:xfrm>
          <a:prstGeom prst="rect">
            <a:avLst/>
          </a:prstGeom>
        </p:spPr>
        <p:txBody>
          <a:bodyPr>
            <a:spAutoFit/>
          </a:bodyPr>
          <a:lstStyle/>
          <a:p>
            <a:r>
              <a:rPr lang="en-US" b="1" dirty="0">
                <a:solidFill>
                  <a:srgbClr val="000000"/>
                </a:solidFill>
                <a:latin typeface="Arial" panose="020B0604020202020204" pitchFamily="34" charset="0"/>
              </a:rPr>
              <a:t>Transportation, Distribution &amp; Logistics</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The planning, management, and movement of people, materials, and goods by road, pipeline, air, rail and water and related professional and technical support services such as transportation infrastructure planning and management, logistics services, mobile equipment and facility maintenance.</a:t>
            </a:r>
            <a:endParaRPr lang="en-US" sz="1400" b="0" i="0" dirty="0">
              <a:solidFill>
                <a:srgbClr val="000000"/>
              </a:solidFill>
              <a:effectLst/>
              <a:latin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116" y="4764216"/>
            <a:ext cx="1428750" cy="561975"/>
          </a:xfrm>
          <a:prstGeom prst="rect">
            <a:avLst/>
          </a:prstGeom>
        </p:spPr>
      </p:pic>
      <p:sp>
        <p:nvSpPr>
          <p:cNvPr id="9" name="Date Placeholder 8"/>
          <p:cNvSpPr>
            <a:spLocks noGrp="1"/>
          </p:cNvSpPr>
          <p:nvPr>
            <p:ph type="dt" sz="half" idx="10"/>
          </p:nvPr>
        </p:nvSpPr>
        <p:spPr/>
        <p:txBody>
          <a:bodyPr/>
          <a:lstStyle/>
          <a:p>
            <a:r>
              <a:rPr lang="en-US" smtClean="0"/>
              <a:t>7/19/2017</a:t>
            </a:r>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9D40567B-212A-4EE0-A087-C6899D195770}" type="slidenum">
              <a:rPr lang="en-US" smtClean="0"/>
              <a:t>12</a:t>
            </a:fld>
            <a:endParaRPr lang="en-US"/>
          </a:p>
        </p:txBody>
      </p:sp>
    </p:spTree>
    <p:extLst>
      <p:ext uri="{BB962C8B-B14F-4D97-AF65-F5344CB8AC3E}">
        <p14:creationId xmlns:p14="http://schemas.microsoft.com/office/powerpoint/2010/main" val="287955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63979" y="296635"/>
            <a:ext cx="8229600" cy="838200"/>
          </a:xfrm>
        </p:spPr>
        <p:txBody>
          <a:bodyPr>
            <a:normAutofit fontScale="90000"/>
          </a:bodyPr>
          <a:lstStyle/>
          <a:p>
            <a:r>
              <a:rPr lang="en-US" sz="2700" dirty="0" smtClean="0"/>
              <a:t>Explore </a:t>
            </a:r>
            <a:r>
              <a:rPr lang="en-US" sz="2700" dirty="0"/>
              <a:t>y</a:t>
            </a:r>
            <a:r>
              <a:rPr lang="en-US" sz="2700" dirty="0" smtClean="0"/>
              <a:t>our options by </a:t>
            </a:r>
            <a:r>
              <a:rPr lang="en-US" sz="2700" i="1" dirty="0">
                <a:solidFill>
                  <a:srgbClr val="FF0000"/>
                </a:solidFill>
              </a:rPr>
              <a:t>r</a:t>
            </a:r>
            <a:r>
              <a:rPr lang="en-US" sz="2700" i="1" dirty="0" smtClean="0">
                <a:solidFill>
                  <a:srgbClr val="FF0000"/>
                </a:solidFill>
              </a:rPr>
              <a:t>esearching</a:t>
            </a:r>
            <a:r>
              <a:rPr lang="en-US" sz="2700" i="1" dirty="0" smtClean="0"/>
              <a:t> p</a:t>
            </a:r>
            <a:r>
              <a:rPr lang="en-US" sz="2700" dirty="0" smtClean="0"/>
              <a:t>otential occupations, Job or Internships, industries, and employers</a:t>
            </a:r>
            <a:r>
              <a:rPr lang="en-US" b="1" dirty="0" smtClean="0"/>
              <a:t/>
            </a:r>
            <a:br>
              <a:rPr lang="en-US" b="1" dirty="0" smtClean="0"/>
            </a:br>
            <a:endParaRPr lang="en-US" dirty="0" smtClean="0"/>
          </a:p>
        </p:txBody>
      </p:sp>
      <p:sp>
        <p:nvSpPr>
          <p:cNvPr id="8195" name="Content Placeholder 4"/>
          <p:cNvSpPr>
            <a:spLocks noGrp="1"/>
          </p:cNvSpPr>
          <p:nvPr>
            <p:ph idx="1"/>
          </p:nvPr>
        </p:nvSpPr>
        <p:spPr>
          <a:xfrm>
            <a:off x="475130" y="1339262"/>
            <a:ext cx="7306235" cy="5088432"/>
          </a:xfrm>
        </p:spPr>
        <p:txBody>
          <a:bodyPr>
            <a:normAutofit fontScale="92500" lnSpcReduction="20000"/>
          </a:bodyPr>
          <a:lstStyle/>
          <a:p>
            <a:pPr>
              <a:lnSpc>
                <a:spcPct val="160000"/>
              </a:lnSpc>
            </a:pPr>
            <a:r>
              <a:rPr lang="en-US" dirty="0" smtClean="0"/>
              <a:t>Gather information on alternative Job or Internships and careers</a:t>
            </a:r>
          </a:p>
          <a:p>
            <a:pPr>
              <a:lnSpc>
                <a:spcPct val="160000"/>
              </a:lnSpc>
            </a:pPr>
            <a:r>
              <a:rPr lang="en-US" dirty="0" smtClean="0"/>
              <a:t>Understand the various industries</a:t>
            </a:r>
            <a:endParaRPr lang="en-US" dirty="0"/>
          </a:p>
          <a:p>
            <a:pPr>
              <a:lnSpc>
                <a:spcPct val="160000"/>
              </a:lnSpc>
            </a:pPr>
            <a:r>
              <a:rPr lang="en-US" dirty="0"/>
              <a:t>Develop a list of companies</a:t>
            </a:r>
          </a:p>
          <a:p>
            <a:pPr>
              <a:lnSpc>
                <a:spcPct val="160000"/>
              </a:lnSpc>
            </a:pPr>
            <a:r>
              <a:rPr lang="en-US" dirty="0"/>
              <a:t>Narrow your alternatives to specific </a:t>
            </a:r>
            <a:r>
              <a:rPr lang="en-US" dirty="0" smtClean="0"/>
              <a:t>Job or Internship </a:t>
            </a:r>
            <a:r>
              <a:rPr lang="en-US" dirty="0"/>
              <a:t>targets</a:t>
            </a:r>
          </a:p>
          <a:p>
            <a:pPr>
              <a:lnSpc>
                <a:spcPct val="160000"/>
              </a:lnSpc>
            </a:pPr>
            <a:r>
              <a:rPr lang="en-US" dirty="0" smtClean="0"/>
              <a:t>Talk </a:t>
            </a:r>
            <a:r>
              <a:rPr lang="en-US" dirty="0"/>
              <a:t>to informed people [informational interviews]</a:t>
            </a:r>
          </a:p>
          <a:p>
            <a:pPr>
              <a:lnSpc>
                <a:spcPct val="160000"/>
              </a:lnSpc>
            </a:pPr>
            <a:r>
              <a:rPr lang="en-US" dirty="0" smtClean="0"/>
              <a:t>Network </a:t>
            </a:r>
            <a:r>
              <a:rPr lang="en-US" dirty="0"/>
              <a:t>to find hiring managers in those companies</a:t>
            </a:r>
          </a:p>
          <a:p>
            <a:pPr>
              <a:lnSpc>
                <a:spcPct val="160000"/>
              </a:lnSpc>
            </a:pPr>
            <a:r>
              <a:rPr lang="en-US" dirty="0" smtClean="0"/>
              <a:t>Discover </a:t>
            </a:r>
            <a:r>
              <a:rPr lang="en-US" dirty="0"/>
              <a:t>who hires students with your </a:t>
            </a:r>
            <a:r>
              <a:rPr lang="en-US" dirty="0" smtClean="0"/>
              <a:t>major</a:t>
            </a:r>
          </a:p>
          <a:p>
            <a:pPr marL="0" indent="0">
              <a:buNone/>
            </a:pPr>
            <a:endParaRPr lang="en-US" dirty="0"/>
          </a:p>
          <a:p>
            <a:pPr marL="0" indent="0">
              <a:buNone/>
            </a:pPr>
            <a:endParaRPr lang="en-US" dirty="0" smtClean="0"/>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13</a:t>
            </a:fld>
            <a:endParaRPr lang="en-US"/>
          </a:p>
        </p:txBody>
      </p:sp>
    </p:spTree>
    <p:extLst>
      <p:ext uri="{BB962C8B-B14F-4D97-AF65-F5344CB8AC3E}">
        <p14:creationId xmlns:p14="http://schemas.microsoft.com/office/powerpoint/2010/main" val="4115238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98" y="122815"/>
            <a:ext cx="7346048" cy="603250"/>
          </a:xfrm>
        </p:spPr>
        <p:txBody>
          <a:bodyPr/>
          <a:lstStyle/>
          <a:p>
            <a:r>
              <a:rPr lang="en-US" sz="3600" dirty="0" smtClean="0"/>
              <a:t>Do you know about Job or Internship search resources here at Stan State?</a:t>
            </a:r>
            <a:endParaRPr lang="en-US" sz="3600" dirty="0"/>
          </a:p>
        </p:txBody>
      </p:sp>
      <p:sp>
        <p:nvSpPr>
          <p:cNvPr id="3" name="Content Placeholder 2"/>
          <p:cNvSpPr>
            <a:spLocks noGrp="1"/>
          </p:cNvSpPr>
          <p:nvPr>
            <p:ph idx="1"/>
          </p:nvPr>
        </p:nvSpPr>
        <p:spPr>
          <a:xfrm>
            <a:off x="228600" y="1701945"/>
            <a:ext cx="8136081" cy="4351338"/>
          </a:xfrm>
        </p:spPr>
        <p:txBody>
          <a:bodyPr/>
          <a:lstStyle/>
          <a:p>
            <a:r>
              <a:rPr lang="en-US" dirty="0" smtClean="0"/>
              <a:t>Job or Internship board</a:t>
            </a:r>
          </a:p>
          <a:p>
            <a:r>
              <a:rPr lang="en-US" dirty="0"/>
              <a:t>A</a:t>
            </a:r>
            <a:r>
              <a:rPr lang="en-US" dirty="0" smtClean="0"/>
              <a:t>nnual career fair where you can meet more than 50 employers at one time</a:t>
            </a:r>
          </a:p>
          <a:p>
            <a:r>
              <a:rPr lang="en-US" dirty="0" smtClean="0"/>
              <a:t>Information Sessions &amp; Employers on the quad</a:t>
            </a:r>
          </a:p>
          <a:p>
            <a:endParaRPr lang="en-US" dirty="0"/>
          </a:p>
          <a:p>
            <a:pPr marL="0" indent="0">
              <a:buNone/>
            </a:pPr>
            <a:r>
              <a:rPr lang="en-US" dirty="0" smtClean="0"/>
              <a:t>Stan State Career Services (all majors):  </a:t>
            </a:r>
            <a:r>
              <a:rPr lang="en-US" dirty="0" smtClean="0">
                <a:hlinkClick r:id="rId2"/>
              </a:rPr>
              <a:t>www.csustan.edu/career/employment-opportunities</a:t>
            </a:r>
            <a:endParaRPr lang="en-US" dirty="0" smtClean="0"/>
          </a:p>
          <a:p>
            <a:pPr marL="0" indent="0">
              <a:buNone/>
            </a:pPr>
            <a:endParaRPr lang="en-US" dirty="0" smtClean="0"/>
          </a:p>
          <a:p>
            <a:r>
              <a:rPr lang="en-US" dirty="0" smtClean="0">
                <a:hlinkClick r:id="rId3"/>
              </a:rPr>
              <a:t>College of Business</a:t>
            </a:r>
            <a:r>
              <a:rPr lang="en-US" dirty="0"/>
              <a:t>:  </a:t>
            </a:r>
            <a:r>
              <a:rPr lang="en-US" dirty="0">
                <a:hlinkClick r:id="rId3"/>
              </a:rPr>
              <a:t>https://</a:t>
            </a:r>
            <a:r>
              <a:rPr lang="en-US" dirty="0" smtClean="0">
                <a:hlinkClick r:id="rId3"/>
              </a:rPr>
              <a:t>www.csustan.edu/cbassc/job-opportunities</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14</a:t>
            </a:fld>
            <a:endParaRPr lang="en-US"/>
          </a:p>
        </p:txBody>
      </p:sp>
    </p:spTree>
    <p:extLst>
      <p:ext uri="{BB962C8B-B14F-4D97-AF65-F5344CB8AC3E}">
        <p14:creationId xmlns:p14="http://schemas.microsoft.com/office/powerpoint/2010/main" val="2932567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5" y="0"/>
            <a:ext cx="7886700" cy="1325563"/>
          </a:xfrm>
        </p:spPr>
        <p:txBody>
          <a:bodyPr/>
          <a:lstStyle/>
          <a:p>
            <a:r>
              <a:rPr lang="en-US" dirty="0" smtClean="0"/>
              <a:t>What Can I Do With a Major In?</a:t>
            </a:r>
            <a:br>
              <a:rPr lang="en-US" dirty="0" smtClean="0"/>
            </a:br>
            <a:r>
              <a:rPr lang="en-US" dirty="0" smtClean="0"/>
              <a:t/>
            </a:r>
            <a:br>
              <a:rPr lang="en-US" dirty="0" smtClean="0"/>
            </a:br>
            <a:r>
              <a:rPr lang="en-US" dirty="0"/>
              <a:t/>
            </a:r>
            <a:br>
              <a:rPr lang="en-US" dirty="0"/>
            </a:br>
            <a:endParaRPr lang="en-US" dirty="0"/>
          </a:p>
        </p:txBody>
      </p:sp>
      <p:graphicFrame>
        <p:nvGraphicFramePr>
          <p:cNvPr id="7" name="Content Placeholder 6"/>
          <p:cNvGraphicFramePr>
            <a:graphicFrameLocks noGrp="1" noChangeAspect="1"/>
          </p:cNvGraphicFramePr>
          <p:nvPr>
            <p:ph sz="half" idx="1"/>
            <p:extLst>
              <p:ext uri="{D42A27DB-BD31-4B8C-83A1-F6EECF244321}">
                <p14:modId xmlns:p14="http://schemas.microsoft.com/office/powerpoint/2010/main" val="3234555675"/>
              </p:ext>
            </p:extLst>
          </p:nvPr>
        </p:nvGraphicFramePr>
        <p:xfrm>
          <a:off x="1163783" y="1534993"/>
          <a:ext cx="6006956" cy="4641970"/>
        </p:xfrm>
        <a:graphic>
          <a:graphicData uri="http://schemas.openxmlformats.org/presentationml/2006/ole">
            <mc:AlternateContent xmlns:mc="http://schemas.openxmlformats.org/markup-compatibility/2006">
              <mc:Choice xmlns:v="urn:schemas-microsoft-com:vml" Requires="v">
                <p:oleObj spid="_x0000_s1041" name="Acrobat Document" r:id="rId3" imgW="6034986" imgH="4663440" progId="AcroExch.Document.DC">
                  <p:embed/>
                </p:oleObj>
              </mc:Choice>
              <mc:Fallback>
                <p:oleObj name="Acrobat Document" r:id="rId3" imgW="6034986" imgH="4663440" progId="AcroExch.Document.DC">
                  <p:embed/>
                  <p:pic>
                    <p:nvPicPr>
                      <p:cNvPr id="0" name=""/>
                      <p:cNvPicPr/>
                      <p:nvPr/>
                    </p:nvPicPr>
                    <p:blipFill>
                      <a:blip r:embed="rId4"/>
                      <a:stretch>
                        <a:fillRect/>
                      </a:stretch>
                    </p:blipFill>
                    <p:spPr>
                      <a:xfrm>
                        <a:off x="1163783" y="1534993"/>
                        <a:ext cx="6006956" cy="4641970"/>
                      </a:xfrm>
                      <a:prstGeom prst="rect">
                        <a:avLst/>
                      </a:prstGeom>
                    </p:spPr>
                  </p:pic>
                </p:oleObj>
              </mc:Fallback>
            </mc:AlternateContent>
          </a:graphicData>
        </a:graphic>
      </p:graphicFrame>
      <p:sp>
        <p:nvSpPr>
          <p:cNvPr id="8" name="TextBox 7"/>
          <p:cNvSpPr txBox="1"/>
          <p:nvPr/>
        </p:nvSpPr>
        <p:spPr>
          <a:xfrm>
            <a:off x="265815" y="1020726"/>
            <a:ext cx="7814930" cy="369332"/>
          </a:xfrm>
          <a:prstGeom prst="rect">
            <a:avLst/>
          </a:prstGeom>
          <a:solidFill>
            <a:schemeClr val="bg2"/>
          </a:solidFill>
        </p:spPr>
        <p:txBody>
          <a:bodyPr wrap="square" rtlCol="0">
            <a:spAutoFit/>
          </a:bodyPr>
          <a:lstStyle/>
          <a:p>
            <a:endParaRPr lang="en-US" dirty="0"/>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15</a:t>
            </a:fld>
            <a:endParaRPr lang="en-US"/>
          </a:p>
        </p:txBody>
      </p:sp>
    </p:spTree>
    <p:extLst>
      <p:ext uri="{BB962C8B-B14F-4D97-AF65-F5344CB8AC3E}">
        <p14:creationId xmlns:p14="http://schemas.microsoft.com/office/powerpoint/2010/main" val="251214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15" y="237115"/>
            <a:ext cx="8033039" cy="603250"/>
          </a:xfrm>
        </p:spPr>
        <p:txBody>
          <a:bodyPr/>
          <a:lstStyle/>
          <a:p>
            <a:r>
              <a:rPr lang="en-US" dirty="0" smtClean="0"/>
              <a:t>Each profile has useful resources</a:t>
            </a:r>
            <a:endParaRPr lang="en-US" dirty="0"/>
          </a:p>
        </p:txBody>
      </p:sp>
      <p:pic>
        <p:nvPicPr>
          <p:cNvPr id="4" name="Content Placeholder 3"/>
          <p:cNvPicPr>
            <a:picLocks noGrp="1" noChangeAspect="1"/>
          </p:cNvPicPr>
          <p:nvPr>
            <p:ph idx="1"/>
          </p:nvPr>
        </p:nvPicPr>
        <p:blipFill>
          <a:blip r:embed="rId2"/>
          <a:stretch>
            <a:fillRect/>
          </a:stretch>
        </p:blipFill>
        <p:spPr>
          <a:xfrm>
            <a:off x="92654" y="1527464"/>
            <a:ext cx="8109528" cy="4561609"/>
          </a:xfrm>
          <a:prstGeom prst="rect">
            <a:avLst/>
          </a:prstGeom>
        </p:spPr>
      </p:pic>
      <p:sp>
        <p:nvSpPr>
          <p:cNvPr id="3" name="Date Placeholder 2"/>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16</a:t>
            </a:fld>
            <a:endParaRPr lang="en-US"/>
          </a:p>
        </p:txBody>
      </p:sp>
    </p:spTree>
    <p:extLst>
      <p:ext uri="{BB962C8B-B14F-4D97-AF65-F5344CB8AC3E}">
        <p14:creationId xmlns:p14="http://schemas.microsoft.com/office/powerpoint/2010/main" val="39851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proactive!</a:t>
            </a:r>
            <a:endParaRPr lang="en-US" dirty="0"/>
          </a:p>
        </p:txBody>
      </p:sp>
      <p:sp>
        <p:nvSpPr>
          <p:cNvPr id="3" name="Content Placeholder 2"/>
          <p:cNvSpPr>
            <a:spLocks noGrp="1"/>
          </p:cNvSpPr>
          <p:nvPr>
            <p:ph idx="1"/>
          </p:nvPr>
        </p:nvSpPr>
        <p:spPr>
          <a:xfrm>
            <a:off x="466724" y="1338263"/>
            <a:ext cx="7346049" cy="4351338"/>
          </a:xfrm>
        </p:spPr>
        <p:txBody>
          <a:bodyPr>
            <a:normAutofit lnSpcReduction="10000"/>
          </a:bodyPr>
          <a:lstStyle/>
          <a:p>
            <a:pPr marL="0" indent="0">
              <a:buNone/>
            </a:pPr>
            <a:r>
              <a:rPr lang="en-US" dirty="0"/>
              <a:t>Narrow your list </a:t>
            </a:r>
            <a:r>
              <a:rPr lang="en-US" dirty="0" smtClean="0"/>
              <a:t>of attractive </a:t>
            </a:r>
            <a:r>
              <a:rPr lang="en-US" dirty="0"/>
              <a:t>employers based on geography, and strategize ways to contact key people in those </a:t>
            </a:r>
            <a:r>
              <a:rPr lang="en-US" dirty="0" smtClean="0"/>
              <a:t>companies.</a:t>
            </a:r>
          </a:p>
          <a:p>
            <a:pPr marL="0" indent="0" algn="ctr">
              <a:buNone/>
            </a:pPr>
            <a:endParaRPr lang="en-US" dirty="0" smtClean="0"/>
          </a:p>
          <a:p>
            <a:pPr marL="171450" lvl="1">
              <a:lnSpc>
                <a:spcPct val="150000"/>
              </a:lnSpc>
            </a:pPr>
            <a:r>
              <a:rPr lang="en-US" dirty="0"/>
              <a:t>Learn as much as possible about the </a:t>
            </a:r>
            <a:r>
              <a:rPr lang="en-US" u="sng" dirty="0"/>
              <a:t>industry</a:t>
            </a:r>
            <a:r>
              <a:rPr lang="en-US" dirty="0"/>
              <a:t> that interests you</a:t>
            </a:r>
            <a:endParaRPr lang="en-US" sz="2000" dirty="0"/>
          </a:p>
          <a:p>
            <a:pPr marL="171450" lvl="1">
              <a:lnSpc>
                <a:spcPct val="150000"/>
              </a:lnSpc>
            </a:pPr>
            <a:r>
              <a:rPr lang="en-US" dirty="0"/>
              <a:t>Create a list of </a:t>
            </a:r>
            <a:r>
              <a:rPr lang="en-US" u="sng" dirty="0"/>
              <a:t>companies</a:t>
            </a:r>
            <a:r>
              <a:rPr lang="en-US" dirty="0"/>
              <a:t> where you want to work</a:t>
            </a:r>
            <a:endParaRPr lang="en-US" sz="2000" dirty="0"/>
          </a:p>
          <a:p>
            <a:pPr marL="171450" lvl="1">
              <a:lnSpc>
                <a:spcPct val="150000"/>
              </a:lnSpc>
            </a:pPr>
            <a:r>
              <a:rPr lang="en-US" dirty="0"/>
              <a:t>Then, </a:t>
            </a:r>
            <a:r>
              <a:rPr lang="en-US" u="sng" dirty="0"/>
              <a:t>create a path to get to the professionals </a:t>
            </a:r>
            <a:r>
              <a:rPr lang="en-US" dirty="0"/>
              <a:t>who work in those companies </a:t>
            </a:r>
            <a:endParaRPr lang="en-US" sz="2000" dirty="0"/>
          </a:p>
          <a:p>
            <a:pPr>
              <a:buFont typeface="Wingdings" panose="05000000000000000000" pitchFamily="2" charset="2"/>
              <a:buChar char="Ø"/>
            </a:pPr>
            <a:endParaRPr lang="en-US" sz="1800" dirty="0"/>
          </a:p>
          <a:p>
            <a:pPr lvl="1"/>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17</a:t>
            </a:fld>
            <a:endParaRPr lang="en-US"/>
          </a:p>
        </p:txBody>
      </p:sp>
    </p:spTree>
    <p:extLst>
      <p:ext uri="{BB962C8B-B14F-4D97-AF65-F5344CB8AC3E}">
        <p14:creationId xmlns:p14="http://schemas.microsoft.com/office/powerpoint/2010/main" val="55686680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Occupations</a:t>
            </a:r>
            <a:endParaRPr lang="en-US" dirty="0"/>
          </a:p>
        </p:txBody>
      </p:sp>
      <p:pic>
        <p:nvPicPr>
          <p:cNvPr id="4" name="Content Placeholder 3"/>
          <p:cNvPicPr>
            <a:picLocks noChangeAspect="1"/>
          </p:cNvPicPr>
          <p:nvPr/>
        </p:nvPicPr>
        <p:blipFill rotWithShape="1">
          <a:blip r:embed="rId3"/>
          <a:srcRect l="24515" t="7192" r="25058" b="23758"/>
          <a:stretch/>
        </p:blipFill>
        <p:spPr>
          <a:xfrm>
            <a:off x="969648" y="1250831"/>
            <a:ext cx="6340201" cy="5426015"/>
          </a:xfrm>
          <a:prstGeom prst="rect">
            <a:avLst/>
          </a:prstGeom>
        </p:spPr>
      </p:pic>
      <p:sp>
        <p:nvSpPr>
          <p:cNvPr id="5" name="Oval 4"/>
          <p:cNvSpPr/>
          <p:nvPr/>
        </p:nvSpPr>
        <p:spPr>
          <a:xfrm>
            <a:off x="1114018" y="4600299"/>
            <a:ext cx="1725284" cy="46582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18</a:t>
            </a:fld>
            <a:endParaRPr lang="en-US"/>
          </a:p>
        </p:txBody>
      </p:sp>
    </p:spTree>
    <p:extLst>
      <p:ext uri="{BB962C8B-B14F-4D97-AF65-F5344CB8AC3E}">
        <p14:creationId xmlns:p14="http://schemas.microsoft.com/office/powerpoint/2010/main" val="377432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Online</a:t>
            </a:r>
          </a:p>
          <a:p>
            <a:r>
              <a:rPr lang="en-US" dirty="0" smtClean="0"/>
              <a:t>Business directories and magazines</a:t>
            </a:r>
          </a:p>
          <a:p>
            <a:pPr lvl="1"/>
            <a:r>
              <a:rPr lang="en-US" dirty="0" smtClean="0"/>
              <a:t>Example: </a:t>
            </a:r>
            <a:r>
              <a:rPr lang="en-US" i="1" dirty="0" smtClean="0"/>
              <a:t>Central Valley Business Journal</a:t>
            </a:r>
          </a:p>
          <a:p>
            <a:r>
              <a:rPr lang="en-US" dirty="0" smtClean="0"/>
              <a:t>State labor market information</a:t>
            </a:r>
          </a:p>
          <a:p>
            <a:pPr lvl="1"/>
            <a:r>
              <a:rPr lang="en-US" dirty="0" smtClean="0"/>
              <a:t>Find Employers grouped in categories by occupation or industry</a:t>
            </a:r>
          </a:p>
          <a:p>
            <a:pPr lvl="1"/>
            <a:r>
              <a:rPr lang="en-US" dirty="0" smtClean="0"/>
              <a:t>For example, “Largest Employers” in a city with links to their websites</a:t>
            </a:r>
          </a:p>
          <a:p>
            <a:pPr marL="0" indent="0">
              <a:buNone/>
            </a:pPr>
            <a:r>
              <a:rPr lang="en-US" dirty="0" smtClean="0">
                <a:hlinkClick r:id="rId3"/>
              </a:rPr>
              <a:t>http</a:t>
            </a:r>
            <a:r>
              <a:rPr lang="en-US" dirty="0">
                <a:hlinkClick r:id="rId3"/>
              </a:rPr>
              <a:t>://</a:t>
            </a:r>
            <a:r>
              <a:rPr lang="en-US" dirty="0" smtClean="0">
                <a:hlinkClick r:id="rId3"/>
              </a:rPr>
              <a:t>www.careerinfonet.org</a:t>
            </a:r>
            <a:endParaRPr lang="en-US" dirty="0" smtClean="0"/>
          </a:p>
          <a:p>
            <a:r>
              <a:rPr lang="en-US" dirty="0" smtClean="0"/>
              <a:t>LinkedIn is a great source of information to research  companies, learn about other people’s career paths and their Job or Internship titles</a:t>
            </a:r>
          </a:p>
          <a:p>
            <a:r>
              <a:rPr lang="en-US" dirty="0" smtClean="0"/>
              <a:t>Follow companies of interest</a:t>
            </a:r>
          </a:p>
          <a:p>
            <a:pPr marL="0" indent="0">
              <a:buNone/>
            </a:pPr>
            <a:endParaRPr lang="en-US" b="1" dirty="0" smtClean="0"/>
          </a:p>
          <a:p>
            <a:pPr marL="0" indent="0">
              <a:buNone/>
            </a:pPr>
            <a:r>
              <a:rPr lang="en-US" b="1" dirty="0" smtClean="0"/>
              <a:t>In Person</a:t>
            </a:r>
          </a:p>
          <a:p>
            <a:pPr marL="0" indent="0">
              <a:buNone/>
            </a:pPr>
            <a:r>
              <a:rPr lang="en-US" dirty="0" smtClean="0"/>
              <a:t>Research includes talking to people</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8162" y="4588329"/>
            <a:ext cx="2854611" cy="1904055"/>
          </a:xfrm>
          <a:prstGeom prst="rect">
            <a:avLst/>
          </a:prstGeom>
        </p:spPr>
      </p:pic>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19</a:t>
            </a:fld>
            <a:endParaRPr lang="en-US"/>
          </a:p>
        </p:txBody>
      </p:sp>
    </p:spTree>
    <p:extLst>
      <p:ext uri="{BB962C8B-B14F-4D97-AF65-F5344CB8AC3E}">
        <p14:creationId xmlns:p14="http://schemas.microsoft.com/office/powerpoint/2010/main" val="429451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Career Development Process</a:t>
            </a:r>
            <a:endParaRPr lang="en-US" dirty="0"/>
          </a:p>
        </p:txBody>
      </p:sp>
      <p:sp>
        <p:nvSpPr>
          <p:cNvPr id="4" name="Rectangle 3"/>
          <p:cNvSpPr/>
          <p:nvPr/>
        </p:nvSpPr>
        <p:spPr>
          <a:xfrm>
            <a:off x="-9144" y="1598628"/>
            <a:ext cx="1733229" cy="172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1</a:t>
            </a:r>
          </a:p>
          <a:p>
            <a:pPr algn="ctr"/>
            <a:r>
              <a:rPr lang="en-US"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Reflect and Assess </a:t>
            </a:r>
          </a:p>
        </p:txBody>
      </p:sp>
      <p:sp>
        <p:nvSpPr>
          <p:cNvPr id="5" name="Content Placeholder 4"/>
          <p:cNvSpPr>
            <a:spLocks noGrp="1"/>
          </p:cNvSpPr>
          <p:nvPr>
            <p:ph idx="1"/>
          </p:nvPr>
        </p:nvSpPr>
        <p:spPr>
          <a:xfrm>
            <a:off x="1733231" y="1598628"/>
            <a:ext cx="1593773" cy="17787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smtClean="0">
                <a:solidFill>
                  <a:schemeClr val="accent1">
                    <a:lumMod val="75000"/>
                  </a:schemeClr>
                </a:solidFill>
              </a:rPr>
              <a:t>2</a:t>
            </a:r>
          </a:p>
          <a:p>
            <a:pPr marL="0" indent="0" algn="ctr">
              <a:buNone/>
            </a:pPr>
            <a:r>
              <a:rPr lang="en-US" sz="1600" b="1" dirty="0" smtClean="0">
                <a:solidFill>
                  <a:schemeClr val="accent1">
                    <a:lumMod val="75000"/>
                  </a:schemeClr>
                </a:solidFill>
              </a:rPr>
              <a:t>Explore Careers and the realities of the workforce </a:t>
            </a:r>
          </a:p>
        </p:txBody>
      </p:sp>
      <p:sp>
        <p:nvSpPr>
          <p:cNvPr id="6" name="Content Placeholder 4"/>
          <p:cNvSpPr txBox="1">
            <a:spLocks/>
          </p:cNvSpPr>
          <p:nvPr/>
        </p:nvSpPr>
        <p:spPr>
          <a:xfrm>
            <a:off x="5227685" y="1598628"/>
            <a:ext cx="1527134" cy="1778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en-US" sz="240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3</a:t>
            </a:r>
            <a:endPar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Font typeface="Wingdings 2"/>
              <a:buNone/>
            </a:pPr>
            <a:r>
              <a:rPr lang="en-US" sz="1800"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Conduct Job or Internship Search</a:t>
            </a:r>
          </a:p>
        </p:txBody>
      </p:sp>
      <p:sp>
        <p:nvSpPr>
          <p:cNvPr id="7" name="Right Arrow 6"/>
          <p:cNvSpPr/>
          <p:nvPr/>
        </p:nvSpPr>
        <p:spPr>
          <a:xfrm>
            <a:off x="1306858" y="1598628"/>
            <a:ext cx="426374"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54819" y="1589169"/>
            <a:ext cx="1455296" cy="17567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4</a:t>
            </a:r>
          </a:p>
          <a:p>
            <a:pPr algn="ctr"/>
            <a:r>
              <a:rPr lang="en-US"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Gain Experience  </a:t>
            </a:r>
          </a:p>
        </p:txBody>
      </p:sp>
      <p:sp>
        <p:nvSpPr>
          <p:cNvPr id="11" name="Rectangle 10"/>
          <p:cNvSpPr/>
          <p:nvPr/>
        </p:nvSpPr>
        <p:spPr>
          <a:xfrm>
            <a:off x="3327004" y="1601508"/>
            <a:ext cx="1918533" cy="17743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4</a:t>
            </a:r>
          </a:p>
          <a:p>
            <a:pPr algn="ctr"/>
            <a:r>
              <a:rPr lang="en-US"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Formulate career objectives</a:t>
            </a:r>
          </a:p>
        </p:txBody>
      </p:sp>
      <p:sp>
        <p:nvSpPr>
          <p:cNvPr id="8" name="Right Arrow 7"/>
          <p:cNvSpPr/>
          <p:nvPr/>
        </p:nvSpPr>
        <p:spPr>
          <a:xfrm>
            <a:off x="3085853" y="1651512"/>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997282" y="1598628"/>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545875" y="1651512"/>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85420" y="5802601"/>
            <a:ext cx="2381146" cy="584775"/>
          </a:xfrm>
          <a:prstGeom prst="rect">
            <a:avLst/>
          </a:prstGeom>
          <a:noFill/>
        </p:spPr>
        <p:txBody>
          <a:bodyPr wrap="square" rtlCol="0">
            <a:spAutoFit/>
          </a:bodyPr>
          <a:lstStyle/>
          <a:p>
            <a:pPr algn="ctr"/>
            <a:r>
              <a:rPr lang="en-US" sz="3200" dirty="0" smtClean="0">
                <a:solidFill>
                  <a:srgbClr val="0070C0"/>
                </a:solidFill>
              </a:rPr>
              <a:t>Repeat!</a:t>
            </a:r>
            <a:endParaRPr lang="en-US" sz="3200" dirty="0">
              <a:solidFill>
                <a:srgbClr val="0070C0"/>
              </a:solidFill>
            </a:endParaRPr>
          </a:p>
        </p:txBody>
      </p:sp>
      <p:sp>
        <p:nvSpPr>
          <p:cNvPr id="16" name="Rectangle 15"/>
          <p:cNvSpPr/>
          <p:nvPr/>
        </p:nvSpPr>
        <p:spPr>
          <a:xfrm>
            <a:off x="-43616" y="4753196"/>
            <a:ext cx="1733229" cy="172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1</a:t>
            </a:r>
          </a:p>
          <a:p>
            <a:pPr algn="ctr"/>
            <a:r>
              <a:rPr lang="en-US"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Reflect and Assess </a:t>
            </a:r>
          </a:p>
        </p:txBody>
      </p:sp>
      <p:sp>
        <p:nvSpPr>
          <p:cNvPr id="17" name="Content Placeholder 4"/>
          <p:cNvSpPr txBox="1">
            <a:spLocks/>
          </p:cNvSpPr>
          <p:nvPr/>
        </p:nvSpPr>
        <p:spPr>
          <a:xfrm>
            <a:off x="1681411" y="4736214"/>
            <a:ext cx="1593773" cy="17787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lt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dirty="0" smtClean="0">
                <a:solidFill>
                  <a:schemeClr val="accent1">
                    <a:lumMod val="75000"/>
                  </a:schemeClr>
                </a:solidFill>
              </a:rPr>
              <a:t>2</a:t>
            </a:r>
          </a:p>
          <a:p>
            <a:pPr marL="0" indent="0" algn="ctr">
              <a:buFont typeface="Arial" panose="020B0604020202020204" pitchFamily="34" charset="0"/>
              <a:buNone/>
            </a:pPr>
            <a:r>
              <a:rPr lang="en-US" sz="1600" b="1" dirty="0" smtClean="0">
                <a:solidFill>
                  <a:schemeClr val="accent1">
                    <a:lumMod val="75000"/>
                  </a:schemeClr>
                </a:solidFill>
              </a:rPr>
              <a:t>Explore Opportunities</a:t>
            </a:r>
          </a:p>
        </p:txBody>
      </p:sp>
      <p:sp>
        <p:nvSpPr>
          <p:cNvPr id="18" name="Content Placeholder 4"/>
          <p:cNvSpPr txBox="1">
            <a:spLocks/>
          </p:cNvSpPr>
          <p:nvPr/>
        </p:nvSpPr>
        <p:spPr>
          <a:xfrm>
            <a:off x="5193717" y="4747214"/>
            <a:ext cx="1527134" cy="1778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en-US" sz="240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3</a:t>
            </a:r>
            <a:endPar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Font typeface="Wingdings 2"/>
              <a:buNone/>
            </a:pPr>
            <a:r>
              <a:rPr lang="en-US" sz="1800"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Conduct Job or Internship Search</a:t>
            </a:r>
          </a:p>
        </p:txBody>
      </p:sp>
      <p:sp>
        <p:nvSpPr>
          <p:cNvPr id="19" name="Right Arrow 18"/>
          <p:cNvSpPr/>
          <p:nvPr/>
        </p:nvSpPr>
        <p:spPr>
          <a:xfrm>
            <a:off x="1444609" y="4734769"/>
            <a:ext cx="426374"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0851" y="4747214"/>
            <a:ext cx="1455296" cy="17567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4</a:t>
            </a:r>
          </a:p>
          <a:p>
            <a:pPr algn="ctr"/>
            <a:r>
              <a:rPr lang="en-US"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Gain Experience  </a:t>
            </a:r>
          </a:p>
        </p:txBody>
      </p:sp>
      <p:sp>
        <p:nvSpPr>
          <p:cNvPr id="21" name="Rectangle 20"/>
          <p:cNvSpPr/>
          <p:nvPr/>
        </p:nvSpPr>
        <p:spPr>
          <a:xfrm>
            <a:off x="3275184" y="4748928"/>
            <a:ext cx="1918533" cy="17743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4</a:t>
            </a:r>
          </a:p>
          <a:p>
            <a:pPr algn="ctr"/>
            <a:r>
              <a:rPr lang="en-US"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Readjust career objectives</a:t>
            </a:r>
          </a:p>
        </p:txBody>
      </p:sp>
      <p:sp>
        <p:nvSpPr>
          <p:cNvPr id="22" name="Right Arrow 21"/>
          <p:cNvSpPr/>
          <p:nvPr/>
        </p:nvSpPr>
        <p:spPr>
          <a:xfrm>
            <a:off x="3054786" y="4734769"/>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965117" y="4726755"/>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509235" y="4778673"/>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p:cNvCxnSpPr/>
          <p:nvPr/>
        </p:nvCxnSpPr>
        <p:spPr>
          <a:xfrm>
            <a:off x="11180730" y="2517470"/>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14453" y="3661564"/>
            <a:ext cx="2070888" cy="769441"/>
          </a:xfrm>
          <a:prstGeom prst="rect">
            <a:avLst/>
          </a:prstGeom>
          <a:noFill/>
        </p:spPr>
        <p:txBody>
          <a:bodyPr wrap="none" rtlCol="0">
            <a:spAutoFit/>
          </a:bodyPr>
          <a:lstStyle/>
          <a:p>
            <a:r>
              <a:rPr lang="en-US" sz="4400" dirty="0" smtClean="0">
                <a:solidFill>
                  <a:schemeClr val="accent1">
                    <a:lumMod val="75000"/>
                  </a:schemeClr>
                </a:solidFill>
              </a:rPr>
              <a:t>REPEAT!</a:t>
            </a:r>
            <a:endParaRPr lang="en-US" sz="4400" dirty="0">
              <a:solidFill>
                <a:schemeClr val="accent1">
                  <a:lumMod val="75000"/>
                </a:schemeClr>
              </a:solidFill>
            </a:endParaRPr>
          </a:p>
        </p:txBody>
      </p:sp>
      <p:sp>
        <p:nvSpPr>
          <p:cNvPr id="3" name="Date Placeholder 2"/>
          <p:cNvSpPr>
            <a:spLocks noGrp="1"/>
          </p:cNvSpPr>
          <p:nvPr>
            <p:ph type="dt" sz="half" idx="10"/>
          </p:nvPr>
        </p:nvSpPr>
        <p:spPr>
          <a:xfrm>
            <a:off x="376919" y="6479017"/>
            <a:ext cx="2057400" cy="365125"/>
          </a:xfrm>
        </p:spPr>
        <p:txBody>
          <a:bodyPr/>
          <a:lstStyle/>
          <a:p>
            <a:r>
              <a:rPr lang="en-US" dirty="0" smtClean="0"/>
              <a:t>7/19/2017</a:t>
            </a:r>
            <a:endParaRPr lang="en-US" dirty="0"/>
          </a:p>
        </p:txBody>
      </p:sp>
      <p:sp>
        <p:nvSpPr>
          <p:cNvPr id="13" name="Footer Placeholder 12"/>
          <p:cNvSpPr>
            <a:spLocks noGrp="1"/>
          </p:cNvSpPr>
          <p:nvPr>
            <p:ph type="ftr" sz="quarter" idx="11"/>
          </p:nvPr>
        </p:nvSpPr>
        <p:spPr>
          <a:xfrm>
            <a:off x="2301027" y="6535377"/>
            <a:ext cx="3086100" cy="365125"/>
          </a:xfrm>
        </p:spPr>
        <p:txBody>
          <a:bodyPr/>
          <a:lstStyle/>
          <a:p>
            <a:endParaRPr lang="en-US" dirty="0"/>
          </a:p>
        </p:txBody>
      </p:sp>
      <p:sp>
        <p:nvSpPr>
          <p:cNvPr id="15" name="Slide Number Placeholder 14"/>
          <p:cNvSpPr>
            <a:spLocks noGrp="1"/>
          </p:cNvSpPr>
          <p:nvPr>
            <p:ph type="sldNum" sz="quarter" idx="12"/>
          </p:nvPr>
        </p:nvSpPr>
        <p:spPr>
          <a:xfrm>
            <a:off x="5846748" y="6492875"/>
            <a:ext cx="2057400" cy="365125"/>
          </a:xfrm>
        </p:spPr>
        <p:txBody>
          <a:bodyPr/>
          <a:lstStyle/>
          <a:p>
            <a:fld id="{9D40567B-212A-4EE0-A087-C6899D195770}" type="slidenum">
              <a:rPr lang="en-US" smtClean="0"/>
              <a:t>2</a:t>
            </a:fld>
            <a:endParaRPr lang="en-US"/>
          </a:p>
        </p:txBody>
      </p:sp>
    </p:spTree>
    <p:extLst>
      <p:ext uri="{BB962C8B-B14F-4D97-AF65-F5344CB8AC3E}">
        <p14:creationId xmlns:p14="http://schemas.microsoft.com/office/powerpoint/2010/main" val="16339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 of employers</a:t>
            </a:r>
            <a:endParaRPr lang="en-US" dirty="0"/>
          </a:p>
        </p:txBody>
      </p:sp>
      <p:pic>
        <p:nvPicPr>
          <p:cNvPr id="6" name="Content Placeholder 5"/>
          <p:cNvPicPr>
            <a:picLocks noGrp="1" noChangeAspect="1"/>
          </p:cNvPicPr>
          <p:nvPr>
            <p:ph idx="1"/>
          </p:nvPr>
        </p:nvPicPr>
        <p:blipFill rotWithShape="1">
          <a:blip r:embed="rId3"/>
          <a:srcRect l="20413" t="7769" r="21002" b="4522"/>
          <a:stretch/>
        </p:blipFill>
        <p:spPr>
          <a:xfrm>
            <a:off x="1369654" y="1380564"/>
            <a:ext cx="5540189" cy="5183870"/>
          </a:xfrm>
          <a:prstGeom prst="rect">
            <a:avLst/>
          </a:prstGeom>
        </p:spPr>
      </p:pic>
      <p:pic>
        <p:nvPicPr>
          <p:cNvPr id="3" name="Picture 2"/>
          <p:cNvPicPr>
            <a:picLocks noChangeAspect="1"/>
          </p:cNvPicPr>
          <p:nvPr/>
        </p:nvPicPr>
        <p:blipFill>
          <a:blip r:embed="rId4"/>
          <a:stretch>
            <a:fillRect/>
          </a:stretch>
        </p:blipFill>
        <p:spPr>
          <a:xfrm>
            <a:off x="-4444409" y="-831998"/>
            <a:ext cx="18288000" cy="10287000"/>
          </a:xfrm>
          <a:prstGeom prst="rect">
            <a:avLst/>
          </a:prstGeom>
        </p:spPr>
      </p:pic>
      <p:sp>
        <p:nvSpPr>
          <p:cNvPr id="4" name="TextBox 3"/>
          <p:cNvSpPr txBox="1"/>
          <p:nvPr/>
        </p:nvSpPr>
        <p:spPr>
          <a:xfrm>
            <a:off x="0" y="1839768"/>
            <a:ext cx="3880884" cy="954107"/>
          </a:xfrm>
          <a:prstGeom prst="rect">
            <a:avLst/>
          </a:prstGeom>
          <a:solidFill>
            <a:schemeClr val="bg2"/>
          </a:solidFill>
        </p:spPr>
        <p:txBody>
          <a:bodyPr wrap="square" rtlCol="0">
            <a:spAutoFit/>
          </a:bodyPr>
          <a:lstStyle/>
          <a:p>
            <a:r>
              <a:rPr lang="en-US" sz="2800" dirty="0" smtClean="0">
                <a:solidFill>
                  <a:srgbClr val="FF0000"/>
                </a:solidFill>
              </a:rPr>
              <a:t>Job banks and services in California's </a:t>
            </a:r>
            <a:r>
              <a:rPr lang="en-US" sz="2800" dirty="0">
                <a:solidFill>
                  <a:srgbClr val="FF0000"/>
                </a:solidFill>
              </a:rPr>
              <a:t>58 </a:t>
            </a:r>
            <a:r>
              <a:rPr lang="en-US" sz="2800" dirty="0" smtClean="0">
                <a:solidFill>
                  <a:srgbClr val="FF0000"/>
                </a:solidFill>
              </a:rPr>
              <a:t>counties</a:t>
            </a:r>
            <a:endParaRPr lang="en-US" sz="2800" dirty="0">
              <a:solidFill>
                <a:srgbClr val="FF0000"/>
              </a:solidFill>
            </a:endParaRPr>
          </a:p>
        </p:txBody>
      </p:sp>
      <p:sp>
        <p:nvSpPr>
          <p:cNvPr id="5" name="Date Placeholder 4"/>
          <p:cNvSpPr>
            <a:spLocks noGrp="1"/>
          </p:cNvSpPr>
          <p:nvPr>
            <p:ph type="dt" sz="half" idx="10"/>
          </p:nvPr>
        </p:nvSpPr>
        <p:spPr/>
        <p:txBody>
          <a:bodyPr/>
          <a:lstStyle/>
          <a:p>
            <a:r>
              <a:rPr lang="en-US" smtClean="0"/>
              <a:t>7/19/2017</a:t>
            </a:r>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D40567B-212A-4EE0-A087-C6899D195770}" type="slidenum">
              <a:rPr lang="en-US" smtClean="0"/>
              <a:t>20</a:t>
            </a:fld>
            <a:endParaRPr lang="en-US"/>
          </a:p>
        </p:txBody>
      </p:sp>
    </p:spTree>
    <p:extLst>
      <p:ext uri="{BB962C8B-B14F-4D97-AF65-F5344CB8AC3E}">
        <p14:creationId xmlns:p14="http://schemas.microsoft.com/office/powerpoint/2010/main" val="2301920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Valley Jobs</a:t>
            </a:r>
            <a:endParaRPr lang="en-US" dirty="0"/>
          </a:p>
        </p:txBody>
      </p:sp>
      <p:pic>
        <p:nvPicPr>
          <p:cNvPr id="4" name="Content Placeholder 3"/>
          <p:cNvPicPr>
            <a:picLocks noGrp="1" noChangeAspect="1"/>
          </p:cNvPicPr>
          <p:nvPr>
            <p:ph idx="1"/>
          </p:nvPr>
        </p:nvPicPr>
        <p:blipFill>
          <a:blip r:embed="rId2"/>
          <a:stretch>
            <a:fillRect/>
          </a:stretch>
        </p:blipFill>
        <p:spPr>
          <a:xfrm>
            <a:off x="466725" y="1448048"/>
            <a:ext cx="7345363" cy="4131766"/>
          </a:xfrm>
          <a:prstGeom prst="rect">
            <a:avLst/>
          </a:prstGeom>
        </p:spPr>
      </p:pic>
      <p:sp>
        <p:nvSpPr>
          <p:cNvPr id="3" name="Date Placeholder 2"/>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21</a:t>
            </a:fld>
            <a:endParaRPr lang="en-US"/>
          </a:p>
        </p:txBody>
      </p:sp>
    </p:spTree>
    <p:extLst>
      <p:ext uri="{BB962C8B-B14F-4D97-AF65-F5344CB8AC3E}">
        <p14:creationId xmlns:p14="http://schemas.microsoft.com/office/powerpoint/2010/main" val="3997819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750" t="7781" r="23791" b="21872"/>
          <a:stretch/>
        </p:blipFill>
        <p:spPr>
          <a:xfrm>
            <a:off x="384048" y="201167"/>
            <a:ext cx="7470648" cy="6382967"/>
          </a:xfrm>
          <a:prstGeom prst="rect">
            <a:avLst/>
          </a:prstGeom>
        </p:spPr>
      </p:pic>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22</a:t>
            </a:fld>
            <a:endParaRPr lang="en-US"/>
          </a:p>
        </p:txBody>
      </p:sp>
    </p:spTree>
    <p:extLst>
      <p:ext uri="{BB962C8B-B14F-4D97-AF65-F5344CB8AC3E}">
        <p14:creationId xmlns:p14="http://schemas.microsoft.com/office/powerpoint/2010/main" val="3862874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Information</a:t>
            </a:r>
            <a:endParaRPr lang="en-US" dirty="0"/>
          </a:p>
        </p:txBody>
      </p:sp>
      <p:pic>
        <p:nvPicPr>
          <p:cNvPr id="4" name="Content Placeholder 3"/>
          <p:cNvPicPr>
            <a:picLocks noGrp="1" noChangeAspect="1"/>
          </p:cNvPicPr>
          <p:nvPr>
            <p:ph idx="1"/>
          </p:nvPr>
        </p:nvPicPr>
        <p:blipFill rotWithShape="1">
          <a:blip r:embed="rId3"/>
          <a:srcRect l="24065" t="8065" r="25003" b="30373"/>
          <a:stretch/>
        </p:blipFill>
        <p:spPr>
          <a:xfrm>
            <a:off x="716192" y="1398494"/>
            <a:ext cx="6847113" cy="5172635"/>
          </a:xfrm>
          <a:prstGeom prst="rect">
            <a:avLst/>
          </a:prstGeom>
        </p:spPr>
      </p:pic>
      <p:sp>
        <p:nvSpPr>
          <p:cNvPr id="3" name="TextBox 2"/>
          <p:cNvSpPr txBox="1"/>
          <p:nvPr/>
        </p:nvSpPr>
        <p:spPr>
          <a:xfrm>
            <a:off x="2878282" y="5579918"/>
            <a:ext cx="4790209" cy="369332"/>
          </a:xfrm>
          <a:prstGeom prst="rect">
            <a:avLst/>
          </a:prstGeom>
          <a:noFill/>
        </p:spPr>
        <p:txBody>
          <a:bodyPr wrap="square" rtlCol="0">
            <a:spAutoFit/>
          </a:bodyPr>
          <a:lstStyle/>
          <a:p>
            <a:r>
              <a:rPr lang="en-US" b="1" dirty="0" smtClean="0">
                <a:solidFill>
                  <a:srgbClr val="FF0000"/>
                </a:solidFill>
              </a:rPr>
              <a:t>VISIT:  https</a:t>
            </a:r>
            <a:r>
              <a:rPr lang="en-US" b="1" dirty="0">
                <a:solidFill>
                  <a:srgbClr val="FF0000"/>
                </a:solidFill>
              </a:rPr>
              <a:t>://www.careerinfonet.org/industry/</a:t>
            </a:r>
          </a:p>
        </p:txBody>
      </p:sp>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23</a:t>
            </a:fld>
            <a:endParaRPr lang="en-US"/>
          </a:p>
        </p:txBody>
      </p:sp>
    </p:spTree>
    <p:extLst>
      <p:ext uri="{BB962C8B-B14F-4D97-AF65-F5344CB8AC3E}">
        <p14:creationId xmlns:p14="http://schemas.microsoft.com/office/powerpoint/2010/main" val="2178814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a:t>
            </a:r>
            <a:endParaRPr lang="en-US" dirty="0"/>
          </a:p>
        </p:txBody>
      </p:sp>
      <p:sp>
        <p:nvSpPr>
          <p:cNvPr id="3" name="Content Placeholder 2"/>
          <p:cNvSpPr>
            <a:spLocks noGrp="1"/>
          </p:cNvSpPr>
          <p:nvPr>
            <p:ph idx="1"/>
          </p:nvPr>
        </p:nvSpPr>
        <p:spPr>
          <a:xfrm>
            <a:off x="466725" y="1490663"/>
            <a:ext cx="7346048" cy="4351338"/>
          </a:xfrm>
        </p:spPr>
        <p:txBody>
          <a:bodyPr/>
          <a:lstStyle/>
          <a:p>
            <a:r>
              <a:rPr lang="en-US" dirty="0" smtClean="0"/>
              <a:t>Human Resource Departments </a:t>
            </a:r>
            <a:r>
              <a:rPr lang="en-US" i="1" dirty="0" smtClean="0"/>
              <a:t>screen out</a:t>
            </a:r>
            <a:r>
              <a:rPr lang="en-US" dirty="0" smtClean="0"/>
              <a:t> unqualified candidates or those who don’t present themselves professionally in writing</a:t>
            </a:r>
          </a:p>
          <a:p>
            <a:r>
              <a:rPr lang="en-US" dirty="0"/>
              <a:t>Hiring Managers rank resumes to invite only the best qualified to interview</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311" y="3915515"/>
            <a:ext cx="2428875" cy="1733550"/>
          </a:xfrm>
          <a:prstGeom prst="rect">
            <a:avLst/>
          </a:prstGeom>
        </p:spPr>
      </p:pic>
      <p:sp>
        <p:nvSpPr>
          <p:cNvPr id="4" name="Date Placeholder 3"/>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24</a:t>
            </a:fld>
            <a:endParaRPr lang="en-US"/>
          </a:p>
        </p:txBody>
      </p:sp>
    </p:spTree>
    <p:extLst>
      <p:ext uri="{BB962C8B-B14F-4D97-AF65-F5344CB8AC3E}">
        <p14:creationId xmlns:p14="http://schemas.microsoft.com/office/powerpoint/2010/main" val="3373209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Carefully Read Job or Internship Ads</a:t>
            </a:r>
            <a:endParaRPr lang="en-US" sz="3200" dirty="0"/>
          </a:p>
        </p:txBody>
      </p:sp>
      <p:sp>
        <p:nvSpPr>
          <p:cNvPr id="3" name="Content Placeholder 2"/>
          <p:cNvSpPr>
            <a:spLocks noGrp="1"/>
          </p:cNvSpPr>
          <p:nvPr>
            <p:ph idx="1"/>
          </p:nvPr>
        </p:nvSpPr>
        <p:spPr/>
        <p:txBody>
          <a:bodyPr/>
          <a:lstStyle/>
          <a:p>
            <a:r>
              <a:rPr lang="en-US" dirty="0" smtClean="0"/>
              <a:t>Look for duties, skills, qualifications and requirements</a:t>
            </a:r>
          </a:p>
          <a:p>
            <a:r>
              <a:rPr lang="en-US" dirty="0" smtClean="0"/>
              <a:t>Make sure your resume relates to those</a:t>
            </a:r>
          </a:p>
          <a:p>
            <a:r>
              <a:rPr lang="en-US" dirty="0" smtClean="0"/>
              <a:t>Show the value you will add</a:t>
            </a:r>
          </a:p>
          <a:p>
            <a:r>
              <a:rPr lang="en-US" dirty="0" smtClean="0"/>
              <a:t>Know your strengths and offset your weaknesses</a:t>
            </a:r>
          </a:p>
          <a:p>
            <a:r>
              <a:rPr lang="en-US" dirty="0" smtClean="0"/>
              <a:t>Employers </a:t>
            </a:r>
            <a:r>
              <a:rPr lang="en-US" dirty="0"/>
              <a:t>hire candidates who can articulate how their skills and experience will permit them to contribute in </a:t>
            </a:r>
            <a:r>
              <a:rPr lang="en-US" dirty="0" smtClean="0"/>
              <a:t>the </a:t>
            </a:r>
            <a:r>
              <a:rPr lang="en-US" i="1" dirty="0" smtClean="0"/>
              <a:t>specific</a:t>
            </a:r>
            <a:r>
              <a:rPr lang="en-US" dirty="0" smtClean="0"/>
              <a:t> </a:t>
            </a:r>
            <a:r>
              <a:rPr lang="en-US" dirty="0"/>
              <a:t>position.  </a:t>
            </a:r>
            <a:endParaRPr lang="en-US" dirty="0" smtClean="0"/>
          </a:p>
          <a:p>
            <a:r>
              <a:rPr lang="en-US" dirty="0" smtClean="0"/>
              <a:t>Employers hire candidates who understand </a:t>
            </a:r>
            <a:r>
              <a:rPr lang="en-US" dirty="0"/>
              <a:t>the needs of the </a:t>
            </a:r>
            <a:r>
              <a:rPr lang="en-US" dirty="0" smtClean="0"/>
              <a:t>employer</a:t>
            </a:r>
            <a:r>
              <a:rPr lang="en-US" dirty="0"/>
              <a:t>. </a:t>
            </a:r>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25</a:t>
            </a:fld>
            <a:endParaRPr lang="en-US"/>
          </a:p>
        </p:txBody>
      </p:sp>
    </p:spTree>
    <p:extLst>
      <p:ext uri="{BB962C8B-B14F-4D97-AF65-F5344CB8AC3E}">
        <p14:creationId xmlns:p14="http://schemas.microsoft.com/office/powerpoint/2010/main" val="2935106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68287"/>
            <a:ext cx="7346048" cy="834371"/>
          </a:xfrm>
        </p:spPr>
        <p:txBody>
          <a:bodyPr>
            <a:normAutofit fontScale="90000"/>
          </a:bodyPr>
          <a:lstStyle/>
          <a:p>
            <a:r>
              <a:rPr lang="en-US" sz="3100" dirty="0" smtClean="0">
                <a:ea typeface="Segoe UI" panose="020B0502040204020203" pitchFamily="34" charset="0"/>
                <a:cs typeface="Segoe UI" panose="020B0502040204020203" pitchFamily="34" charset="0"/>
              </a:rPr>
              <a:t>Write good Job or Internship </a:t>
            </a:r>
            <a:r>
              <a:rPr lang="en-US" sz="3100" dirty="0">
                <a:ea typeface="Segoe UI" panose="020B0502040204020203" pitchFamily="34" charset="0"/>
                <a:cs typeface="Segoe UI" panose="020B0502040204020203" pitchFamily="34" charset="0"/>
              </a:rPr>
              <a:t>search letters (prospecting) and </a:t>
            </a:r>
            <a:r>
              <a:rPr lang="en-US" sz="3100" dirty="0" smtClean="0">
                <a:ea typeface="Segoe UI" panose="020B0502040204020203" pitchFamily="34" charset="0"/>
                <a:cs typeface="Segoe UI" panose="020B0502040204020203" pitchFamily="34" charset="0"/>
              </a:rPr>
              <a:t>cover letters</a:t>
            </a:r>
            <a:r>
              <a:rPr lang="en-US" dirty="0">
                <a:ea typeface="Segoe UI" panose="020B0502040204020203" pitchFamily="34" charset="0"/>
                <a:cs typeface="Segoe UI" panose="020B0502040204020203" pitchFamily="34" charset="0"/>
              </a:rPr>
              <a:t/>
            </a:r>
            <a:br>
              <a:rPr lang="en-US" dirty="0">
                <a:ea typeface="Segoe UI" panose="020B0502040204020203" pitchFamily="34" charset="0"/>
                <a:cs typeface="Segoe UI" panose="020B0502040204020203" pitchFamily="34" charset="0"/>
              </a:rPr>
            </a:br>
            <a:endParaRPr lang="en-US" dirty="0"/>
          </a:p>
        </p:txBody>
      </p:sp>
      <p:sp>
        <p:nvSpPr>
          <p:cNvPr id="15" name="TextBox 14"/>
          <p:cNvSpPr txBox="1"/>
          <p:nvPr/>
        </p:nvSpPr>
        <p:spPr>
          <a:xfrm>
            <a:off x="466726" y="1423405"/>
            <a:ext cx="7346047" cy="3785652"/>
          </a:xfrm>
          <a:prstGeom prst="rect">
            <a:avLst/>
          </a:prstGeom>
          <a:noFill/>
        </p:spPr>
        <p:txBody>
          <a:bodyPr wrap="square" rtlCol="0">
            <a:spAutoFit/>
          </a:bodyPr>
          <a:lstStyle/>
          <a:p>
            <a:pPr marL="285750" indent="-285750">
              <a:buFont typeface="Arial"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Employers don’t want to read about what you want.</a:t>
            </a:r>
          </a:p>
          <a:p>
            <a:pPr marL="285750" indent="-285750">
              <a:buFont typeface="Arial"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You’ll write a better letter when you know something about the company and the company’s industry.  </a:t>
            </a:r>
          </a:p>
          <a:p>
            <a:pPr marL="285750" indent="-285750">
              <a:buFont typeface="Arial"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They want to know that you know what they want.  </a:t>
            </a:r>
          </a:p>
          <a:p>
            <a:pPr marL="285750" indent="-285750">
              <a:buFont typeface="Arial"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They want to know how you could help solve their problems and do the work they have.</a:t>
            </a:r>
          </a:p>
          <a:p>
            <a:pPr marL="285750" indent="-285750">
              <a:buFont typeface="Arial"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To send an interview-attracting cover letter, make a case for how you can add value!  </a:t>
            </a:r>
          </a:p>
        </p:txBody>
      </p:sp>
      <p:pic>
        <p:nvPicPr>
          <p:cNvPr id="7" name="Picture 2" descr="http://resumehowto.us/wp-content/uploads/2010/07/writing-cover-letter.jpg"/>
          <p:cNvPicPr>
            <a:picLocks noChangeAspect="1" noChangeArrowheads="1"/>
          </p:cNvPicPr>
          <p:nvPr/>
        </p:nvPicPr>
        <p:blipFill>
          <a:blip r:embed="rId3" cstate="print"/>
          <a:srcRect/>
          <a:stretch>
            <a:fillRect/>
          </a:stretch>
        </p:blipFill>
        <p:spPr bwMode="auto">
          <a:xfrm>
            <a:off x="4441372" y="5201647"/>
            <a:ext cx="2501903" cy="1656353"/>
          </a:xfrm>
          <a:prstGeom prst="rect">
            <a:avLst/>
          </a:prstGeom>
          <a:noFill/>
        </p:spPr>
      </p:pic>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26</a:t>
            </a:fld>
            <a:endParaRPr lang="en-US"/>
          </a:p>
        </p:txBody>
      </p:sp>
    </p:spTree>
    <p:extLst>
      <p:ext uri="{BB962C8B-B14F-4D97-AF65-F5344CB8AC3E}">
        <p14:creationId xmlns:p14="http://schemas.microsoft.com/office/powerpoint/2010/main" val="2089109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68896"/>
            <a:ext cx="7346048" cy="603250"/>
          </a:xfrm>
        </p:spPr>
        <p:txBody>
          <a:bodyPr/>
          <a:lstStyle/>
          <a:p>
            <a:r>
              <a:rPr lang="en-US" sz="3200" dirty="0" smtClean="0"/>
              <a:t>Use Selected Job (or Internship) Boards</a:t>
            </a:r>
            <a:endParaRPr lang="en-US" sz="3200" dirty="0"/>
          </a:p>
        </p:txBody>
      </p:sp>
      <p:sp>
        <p:nvSpPr>
          <p:cNvPr id="3" name="Content Placeholder 2"/>
          <p:cNvSpPr>
            <a:spLocks noGrp="1"/>
          </p:cNvSpPr>
          <p:nvPr>
            <p:ph idx="1"/>
          </p:nvPr>
        </p:nvSpPr>
        <p:spPr>
          <a:xfrm>
            <a:off x="466725" y="1338262"/>
            <a:ext cx="7346048" cy="5161149"/>
          </a:xfrm>
        </p:spPr>
        <p:txBody>
          <a:bodyPr>
            <a:normAutofit/>
          </a:bodyPr>
          <a:lstStyle/>
          <a:p>
            <a:r>
              <a:rPr lang="en-US" dirty="0">
                <a:solidFill>
                  <a:srgbClr val="C00000"/>
                </a:solidFill>
              </a:rPr>
              <a:t>Learn </a:t>
            </a:r>
            <a:r>
              <a:rPr lang="en-US" dirty="0" smtClean="0">
                <a:solidFill>
                  <a:srgbClr val="C00000"/>
                </a:solidFill>
              </a:rPr>
              <a:t>Job or Internship </a:t>
            </a:r>
            <a:r>
              <a:rPr lang="en-US" dirty="0">
                <a:solidFill>
                  <a:srgbClr val="C00000"/>
                </a:solidFill>
              </a:rPr>
              <a:t>titles and other keywords necessary to get good search </a:t>
            </a:r>
            <a:r>
              <a:rPr lang="en-US" dirty="0" smtClean="0">
                <a:solidFill>
                  <a:srgbClr val="C00000"/>
                </a:solidFill>
              </a:rPr>
              <a:t>results</a:t>
            </a:r>
          </a:p>
          <a:p>
            <a:r>
              <a:rPr lang="en-US" dirty="0" smtClean="0">
                <a:solidFill>
                  <a:srgbClr val="C00000"/>
                </a:solidFill>
              </a:rPr>
              <a:t>Use quotation marks around the terminology so you get specific Job or Internships (for example “Graphic Design</a:t>
            </a:r>
            <a:r>
              <a:rPr lang="en-US" dirty="0" smtClean="0"/>
              <a:t>”)</a:t>
            </a:r>
          </a:p>
          <a:p>
            <a:r>
              <a:rPr lang="en-US" dirty="0" smtClean="0"/>
              <a:t>Put in a location and include the distance you would be willing to commute or relocate to </a:t>
            </a:r>
            <a:endParaRPr lang="en-US" dirty="0"/>
          </a:p>
          <a:p>
            <a:r>
              <a:rPr lang="en-US" dirty="0" smtClean="0"/>
              <a:t>Set up Job or Internship search agents to save time</a:t>
            </a:r>
          </a:p>
          <a:p>
            <a:r>
              <a:rPr lang="en-US" dirty="0" smtClean="0"/>
              <a:t>Save your Resume as a PDF, leaving off your address before posting online</a:t>
            </a:r>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27</a:t>
            </a:fld>
            <a:endParaRPr lang="en-US"/>
          </a:p>
        </p:txBody>
      </p:sp>
    </p:spTree>
    <p:extLst>
      <p:ext uri="{BB962C8B-B14F-4D97-AF65-F5344CB8AC3E}">
        <p14:creationId xmlns:p14="http://schemas.microsoft.com/office/powerpoint/2010/main" val="48556683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yr1"/>
          <p:cNvSpPr>
            <a:spLocks noEditPoints="1" noChangeArrowheads="1"/>
          </p:cNvSpPr>
          <p:nvPr/>
        </p:nvSpPr>
        <p:spPr bwMode="auto">
          <a:xfrm rot="10800000">
            <a:off x="4583499" y="5145785"/>
            <a:ext cx="947902" cy="9035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noFill/>
          <a:ln w="9525">
            <a:noFill/>
            <a:miter lim="800000"/>
            <a:headEnd/>
            <a:tailEnd/>
          </a:ln>
        </p:spPr>
        <p:txBody>
          <a:bodyPr/>
          <a:lstStyle/>
          <a:p>
            <a:endParaRPr lang="en-US"/>
          </a:p>
        </p:txBody>
      </p:sp>
      <p:sp>
        <p:nvSpPr>
          <p:cNvPr id="16" name="Pyr2"/>
          <p:cNvSpPr>
            <a:spLocks noEditPoints="1" noChangeArrowheads="1"/>
          </p:cNvSpPr>
          <p:nvPr/>
        </p:nvSpPr>
        <p:spPr bwMode="auto">
          <a:xfrm rot="10800000">
            <a:off x="4039670" y="4085983"/>
            <a:ext cx="2040622" cy="10598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noFill/>
          <a:ln w="9525">
            <a:noFill/>
            <a:miter lim="800000"/>
            <a:headEnd/>
            <a:tailEnd/>
          </a:ln>
        </p:spPr>
        <p:txBody>
          <a:bodyPr/>
          <a:lstStyle/>
          <a:p>
            <a:endParaRPr lang="en-US"/>
          </a:p>
        </p:txBody>
      </p:sp>
      <p:sp>
        <p:nvSpPr>
          <p:cNvPr id="17" name="Pyr3"/>
          <p:cNvSpPr>
            <a:spLocks noEditPoints="1" noChangeArrowheads="1"/>
          </p:cNvSpPr>
          <p:nvPr/>
        </p:nvSpPr>
        <p:spPr bwMode="auto">
          <a:xfrm rot="10800000">
            <a:off x="3496855" y="3027313"/>
            <a:ext cx="3126253" cy="105867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8" name="Pyr4"/>
          <p:cNvSpPr>
            <a:spLocks noEditPoints="1" noChangeArrowheads="1"/>
          </p:cNvSpPr>
          <p:nvPr/>
        </p:nvSpPr>
        <p:spPr bwMode="auto">
          <a:xfrm rot="10800000">
            <a:off x="2947963" y="1973172"/>
            <a:ext cx="4229100" cy="10598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sp>
        <p:nvSpPr>
          <p:cNvPr id="19" name="Text Box 33"/>
          <p:cNvSpPr txBox="1">
            <a:spLocks noChangeArrowheads="1"/>
          </p:cNvSpPr>
          <p:nvPr/>
        </p:nvSpPr>
        <p:spPr bwMode="auto">
          <a:xfrm>
            <a:off x="3429088" y="3134195"/>
            <a:ext cx="3276600" cy="707886"/>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Other Job or Internship advertisements</a:t>
            </a:r>
            <a:endParaRPr lang="en-US" sz="2000" b="1" dirty="0">
              <a:solidFill>
                <a:srgbClr val="000000"/>
              </a:solidFill>
              <a:latin typeface="Times New Roman" pitchFamily="18" charset="0"/>
            </a:endParaRPr>
          </a:p>
        </p:txBody>
      </p:sp>
      <p:sp>
        <p:nvSpPr>
          <p:cNvPr id="20" name="Text Box 34"/>
          <p:cNvSpPr txBox="1">
            <a:spLocks noChangeArrowheads="1"/>
          </p:cNvSpPr>
          <p:nvPr/>
        </p:nvSpPr>
        <p:spPr bwMode="auto">
          <a:xfrm>
            <a:off x="3506793" y="2336932"/>
            <a:ext cx="3276600" cy="400110"/>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National Job Boards</a:t>
            </a:r>
            <a:endParaRPr lang="en-US" sz="2000" b="1" dirty="0">
              <a:solidFill>
                <a:srgbClr val="000000"/>
              </a:solidFill>
              <a:latin typeface="Times New Roman" pitchFamily="18" charset="0"/>
            </a:endParaRPr>
          </a:p>
        </p:txBody>
      </p:sp>
      <p:sp>
        <p:nvSpPr>
          <p:cNvPr id="29" name="Oval Callout 28"/>
          <p:cNvSpPr/>
          <p:nvPr/>
        </p:nvSpPr>
        <p:spPr>
          <a:xfrm>
            <a:off x="387626" y="1361661"/>
            <a:ext cx="2237599" cy="3022654"/>
          </a:xfrm>
          <a:prstGeom prst="wedgeEllipseCallout">
            <a:avLst>
              <a:gd name="adj1" fmla="val 100947"/>
              <a:gd name="adj2" fmla="val -127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Job or Internship seekers often spend too much time searching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boards such as Simply Hired or Indeed</a:t>
            </a:r>
            <a:endParaRPr lang="en-US" dirty="0">
              <a:latin typeface="Times New Roman" panose="02020603050405020304" pitchFamily="18" charset="0"/>
              <a:ea typeface="Times New Roman" panose="02020603050405020304" pitchFamily="18" charset="0"/>
            </a:endParaRPr>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28</a:t>
            </a:fld>
            <a:endParaRPr lang="en-US"/>
          </a:p>
        </p:txBody>
      </p:sp>
    </p:spTree>
    <p:extLst>
      <p:ext uri="{BB962C8B-B14F-4D97-AF65-F5344CB8AC3E}">
        <p14:creationId xmlns:p14="http://schemas.microsoft.com/office/powerpoint/2010/main" val="35167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47" y="258715"/>
            <a:ext cx="8229600" cy="1143000"/>
          </a:xfrm>
        </p:spPr>
        <p:txBody>
          <a:bodyPr>
            <a:normAutofit/>
          </a:bodyPr>
          <a:lstStyle/>
          <a:p>
            <a:r>
              <a:rPr lang="en-US" dirty="0" smtClean="0"/>
              <a:t>What is Wrong With This Picture?</a:t>
            </a:r>
            <a:endParaRPr lang="en-US" dirty="0"/>
          </a:p>
        </p:txBody>
      </p:sp>
      <p:grpSp>
        <p:nvGrpSpPr>
          <p:cNvPr id="4" name="Group 9"/>
          <p:cNvGrpSpPr>
            <a:grpSpLocks/>
          </p:cNvGrpSpPr>
          <p:nvPr/>
        </p:nvGrpSpPr>
        <p:grpSpPr bwMode="auto">
          <a:xfrm>
            <a:off x="207247" y="1453665"/>
            <a:ext cx="4229100" cy="3848100"/>
            <a:chOff x="1248" y="240"/>
            <a:chExt cx="4176" cy="3600"/>
          </a:xfrm>
        </p:grpSpPr>
        <p:sp>
          <p:nvSpPr>
            <p:cNvPr id="5"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6"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7"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a:r>
                <a:rPr lang="en-US" b="1" dirty="0" smtClean="0">
                  <a:solidFill>
                    <a:srgbClr val="000000"/>
                  </a:solidFill>
                  <a:latin typeface="Times New Roman" pitchFamily="18" charset="0"/>
                </a:rPr>
                <a:t>Network with professional contacts</a:t>
              </a:r>
              <a:endParaRPr lang="en-US" b="1" dirty="0">
                <a:solidFill>
                  <a:srgbClr val="000000"/>
                </a:solidFill>
                <a:latin typeface="Times New Roman" pitchFamily="18" charset="0"/>
              </a:endParaRPr>
            </a:p>
            <a:p>
              <a:endParaRPr lang="en-US" dirty="0"/>
            </a:p>
          </p:txBody>
        </p:sp>
        <p:sp>
          <p:nvSpPr>
            <p:cNvPr id="8"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9" name="Text Box 19"/>
          <p:cNvSpPr txBox="1">
            <a:spLocks noChangeArrowheads="1"/>
          </p:cNvSpPr>
          <p:nvPr/>
        </p:nvSpPr>
        <p:spPr bwMode="auto">
          <a:xfrm>
            <a:off x="3694105" y="1507271"/>
            <a:ext cx="4261757" cy="369332"/>
          </a:xfrm>
          <a:prstGeom prst="rect">
            <a:avLst/>
          </a:prstGeom>
          <a:solidFill>
            <a:schemeClr val="accent3">
              <a:lumMod val="40000"/>
              <a:lumOff val="60000"/>
            </a:schemeClr>
          </a:solidFill>
          <a:ln w="9525">
            <a:solidFill>
              <a:srgbClr val="00B0F0"/>
            </a:solidFill>
            <a:miter lim="800000"/>
            <a:headEnd/>
            <a:tailEnd/>
          </a:ln>
        </p:spPr>
        <p:txBody>
          <a:bodyPr wrap="square">
            <a:spAutoFit/>
          </a:bodyPr>
          <a:lstStyle/>
          <a:p>
            <a:pPr algn="ctr">
              <a:spcBef>
                <a:spcPct val="50000"/>
              </a:spcBef>
            </a:pPr>
            <a:r>
              <a:rPr lang="en-US" b="1" u="sng" dirty="0" smtClean="0">
                <a:solidFill>
                  <a:srgbClr val="000000"/>
                </a:solidFill>
                <a:latin typeface="Times New Roman" pitchFamily="18" charset="0"/>
              </a:rPr>
              <a:t>Job or Internship Seeker starts here:</a:t>
            </a:r>
            <a:endParaRPr lang="en-US" b="1" u="sng" dirty="0">
              <a:solidFill>
                <a:srgbClr val="000000"/>
              </a:solidFill>
              <a:latin typeface="Times New Roman" pitchFamily="18" charset="0"/>
            </a:endParaRPr>
          </a:p>
        </p:txBody>
      </p:sp>
      <p:sp>
        <p:nvSpPr>
          <p:cNvPr id="10" name="Text Box 22"/>
          <p:cNvSpPr txBox="1">
            <a:spLocks noChangeArrowheads="1"/>
          </p:cNvSpPr>
          <p:nvPr/>
        </p:nvSpPr>
        <p:spPr bwMode="auto">
          <a:xfrm>
            <a:off x="678903" y="1800991"/>
            <a:ext cx="3276600" cy="507831"/>
          </a:xfrm>
          <a:prstGeom prst="rect">
            <a:avLst/>
          </a:prstGeom>
          <a:noFill/>
          <a:ln w="9525">
            <a:noFill/>
            <a:miter lim="800000"/>
            <a:headEnd/>
            <a:tailEnd/>
          </a:ln>
        </p:spPr>
        <p:txBody>
          <a:bodyPr>
            <a:spAutoFit/>
          </a:bodyPr>
          <a:lstStyle/>
          <a:p>
            <a:pPr algn="ctr"/>
            <a:r>
              <a:rPr lang="en-US" sz="900" b="1" dirty="0" smtClean="0">
                <a:solidFill>
                  <a:srgbClr val="000000"/>
                </a:solidFill>
                <a:latin typeface="Times New Roman" pitchFamily="18" charset="0"/>
              </a:rPr>
              <a:t>Advertise </a:t>
            </a:r>
          </a:p>
          <a:p>
            <a:pPr algn="ctr"/>
            <a:r>
              <a:rPr lang="en-US" sz="900" b="1" dirty="0" smtClean="0">
                <a:solidFill>
                  <a:srgbClr val="000000"/>
                </a:solidFill>
                <a:latin typeface="Times New Roman" pitchFamily="18" charset="0"/>
              </a:rPr>
              <a:t>Job</a:t>
            </a:r>
          </a:p>
          <a:p>
            <a:pPr algn="ctr"/>
            <a:r>
              <a:rPr lang="en-US" sz="900" b="1" dirty="0" smtClean="0">
                <a:solidFill>
                  <a:srgbClr val="000000"/>
                </a:solidFill>
                <a:latin typeface="Times New Roman" pitchFamily="18" charset="0"/>
              </a:rPr>
              <a:t> or Internships</a:t>
            </a:r>
            <a:endParaRPr lang="en-US" sz="900" b="1" dirty="0">
              <a:solidFill>
                <a:srgbClr val="000000"/>
              </a:solidFill>
              <a:latin typeface="Times New Roman" pitchFamily="18" charset="0"/>
            </a:endParaRPr>
          </a:p>
        </p:txBody>
      </p:sp>
      <p:sp>
        <p:nvSpPr>
          <p:cNvPr id="11" name="Text Box 23"/>
          <p:cNvSpPr txBox="1">
            <a:spLocks noChangeArrowheads="1"/>
          </p:cNvSpPr>
          <p:nvPr/>
        </p:nvSpPr>
        <p:spPr bwMode="auto">
          <a:xfrm>
            <a:off x="747978" y="2627227"/>
            <a:ext cx="3276600" cy="400110"/>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Agencies</a:t>
            </a:r>
            <a:endParaRPr lang="en-US" sz="2000" b="1" dirty="0">
              <a:solidFill>
                <a:srgbClr val="000000"/>
              </a:solidFill>
              <a:latin typeface="Times New Roman" pitchFamily="18" charset="0"/>
            </a:endParaRPr>
          </a:p>
        </p:txBody>
      </p:sp>
      <p:sp>
        <p:nvSpPr>
          <p:cNvPr id="12" name="Text Box 25"/>
          <p:cNvSpPr txBox="1">
            <a:spLocks noChangeArrowheads="1"/>
          </p:cNvSpPr>
          <p:nvPr/>
        </p:nvSpPr>
        <p:spPr bwMode="auto">
          <a:xfrm>
            <a:off x="680213" y="4274238"/>
            <a:ext cx="3200400" cy="1015663"/>
          </a:xfrm>
          <a:prstGeom prst="rect">
            <a:avLst/>
          </a:prstGeom>
          <a:noFill/>
          <a:ln w="9525">
            <a:noFill/>
            <a:miter lim="800000"/>
            <a:headEnd/>
            <a:tailEnd/>
          </a:ln>
        </p:spPr>
        <p:txBody>
          <a:bodyPr>
            <a:spAutoFit/>
          </a:bodyPr>
          <a:lstStyle/>
          <a:p>
            <a:pPr algn="ctr">
              <a:spcBef>
                <a:spcPct val="50000"/>
              </a:spcBef>
            </a:pPr>
            <a:r>
              <a:rPr lang="en-US" sz="2000" b="1" dirty="0">
                <a:solidFill>
                  <a:srgbClr val="000000"/>
                </a:solidFill>
                <a:latin typeface="Times New Roman" pitchFamily="18" charset="0"/>
              </a:rPr>
              <a:t>Hire</a:t>
            </a:r>
            <a:r>
              <a:rPr lang="en-US" sz="2000" b="1" dirty="0">
                <a:latin typeface="Times New Roman" pitchFamily="18" charset="0"/>
              </a:rPr>
              <a:t> </a:t>
            </a:r>
            <a:r>
              <a:rPr lang="en-US" sz="2000" b="1" dirty="0">
                <a:solidFill>
                  <a:srgbClr val="000000"/>
                </a:solidFill>
                <a:latin typeface="Times New Roman" pitchFamily="18" charset="0"/>
              </a:rPr>
              <a:t>Known </a:t>
            </a:r>
            <a:r>
              <a:rPr lang="en-US" sz="2000" b="1" dirty="0" smtClean="0">
                <a:solidFill>
                  <a:srgbClr val="000000"/>
                </a:solidFill>
                <a:latin typeface="Times New Roman" pitchFamily="18" charset="0"/>
              </a:rPr>
              <a:t>Quantity*…internal and external postings</a:t>
            </a:r>
            <a:endParaRPr lang="en-US" sz="2000" b="1" dirty="0">
              <a:solidFill>
                <a:srgbClr val="000000"/>
              </a:solidFill>
              <a:latin typeface="Times New Roman" pitchFamily="18" charset="0"/>
            </a:endParaRPr>
          </a:p>
        </p:txBody>
      </p:sp>
      <p:grpSp>
        <p:nvGrpSpPr>
          <p:cNvPr id="14" name="Group 28"/>
          <p:cNvGrpSpPr>
            <a:grpSpLocks/>
          </p:cNvGrpSpPr>
          <p:nvPr/>
        </p:nvGrpSpPr>
        <p:grpSpPr bwMode="auto">
          <a:xfrm rot="10800000">
            <a:off x="3921997" y="2125855"/>
            <a:ext cx="4229100" cy="3848100"/>
            <a:chOff x="1248" y="240"/>
            <a:chExt cx="4176" cy="3600"/>
          </a:xfrm>
        </p:grpSpPr>
        <p:sp>
          <p:nvSpPr>
            <p:cNvPr id="15"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16"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17"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8"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19" name="Text Box 33"/>
          <p:cNvSpPr txBox="1">
            <a:spLocks noChangeArrowheads="1"/>
          </p:cNvSpPr>
          <p:nvPr/>
        </p:nvSpPr>
        <p:spPr bwMode="auto">
          <a:xfrm>
            <a:off x="4436347" y="3149027"/>
            <a:ext cx="3276600" cy="707886"/>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Job or Internship advertisements</a:t>
            </a:r>
            <a:endParaRPr lang="en-US" sz="2000" b="1" dirty="0">
              <a:solidFill>
                <a:srgbClr val="000000"/>
              </a:solidFill>
              <a:latin typeface="Times New Roman" pitchFamily="18" charset="0"/>
            </a:endParaRPr>
          </a:p>
        </p:txBody>
      </p:sp>
      <p:sp>
        <p:nvSpPr>
          <p:cNvPr id="20" name="Text Box 34"/>
          <p:cNvSpPr txBox="1">
            <a:spLocks noChangeArrowheads="1"/>
          </p:cNvSpPr>
          <p:nvPr/>
        </p:nvSpPr>
        <p:spPr bwMode="auto">
          <a:xfrm>
            <a:off x="4495800" y="2349301"/>
            <a:ext cx="3276600" cy="400110"/>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National Job Boards</a:t>
            </a:r>
            <a:endParaRPr lang="en-US" sz="2000" b="1" dirty="0">
              <a:solidFill>
                <a:srgbClr val="000000"/>
              </a:solidFill>
              <a:latin typeface="Times New Roman" pitchFamily="18" charset="0"/>
            </a:endParaRPr>
          </a:p>
        </p:txBody>
      </p:sp>
      <p:sp>
        <p:nvSpPr>
          <p:cNvPr id="21" name="Text Box 35"/>
          <p:cNvSpPr txBox="1">
            <a:spLocks noChangeArrowheads="1"/>
          </p:cNvSpPr>
          <p:nvPr/>
        </p:nvSpPr>
        <p:spPr bwMode="auto">
          <a:xfrm>
            <a:off x="4736083" y="4301259"/>
            <a:ext cx="2590800" cy="396875"/>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Times New Roman" pitchFamily="18" charset="0"/>
              </a:rPr>
              <a:t>Network</a:t>
            </a:r>
            <a:endParaRPr lang="en-US" sz="2000" b="1" dirty="0">
              <a:solidFill>
                <a:srgbClr val="000000"/>
              </a:solidFill>
              <a:latin typeface="Times New Roman" pitchFamily="18" charset="0"/>
            </a:endParaRPr>
          </a:p>
        </p:txBody>
      </p:sp>
      <p:sp>
        <p:nvSpPr>
          <p:cNvPr id="22" name="Text Box 36"/>
          <p:cNvSpPr txBox="1">
            <a:spLocks noChangeArrowheads="1"/>
          </p:cNvSpPr>
          <p:nvPr/>
        </p:nvSpPr>
        <p:spPr bwMode="auto">
          <a:xfrm>
            <a:off x="4457700" y="5051564"/>
            <a:ext cx="3200400" cy="553998"/>
          </a:xfrm>
          <a:prstGeom prst="rect">
            <a:avLst/>
          </a:prstGeom>
          <a:noFill/>
          <a:ln w="9525">
            <a:noFill/>
            <a:miter lim="800000"/>
            <a:headEnd/>
            <a:tailEnd/>
          </a:ln>
        </p:spPr>
        <p:txBody>
          <a:bodyPr>
            <a:spAutoFit/>
          </a:bodyPr>
          <a:lstStyle/>
          <a:p>
            <a:pPr algn="ctr"/>
            <a:r>
              <a:rPr lang="en-US" sz="1000" b="1" dirty="0" smtClean="0">
                <a:solidFill>
                  <a:srgbClr val="000000"/>
                </a:solidFill>
                <a:latin typeface="Times New Roman" pitchFamily="18" charset="0"/>
              </a:rPr>
              <a:t>Become</a:t>
            </a:r>
            <a:r>
              <a:rPr lang="en-US" sz="1000" b="1" dirty="0" smtClean="0">
                <a:latin typeface="Times New Roman" pitchFamily="18" charset="0"/>
              </a:rPr>
              <a:t> </a:t>
            </a:r>
          </a:p>
          <a:p>
            <a:pPr algn="ctr"/>
            <a:r>
              <a:rPr lang="en-US" sz="1000" b="1" dirty="0" smtClean="0">
                <a:solidFill>
                  <a:srgbClr val="000000"/>
                </a:solidFill>
                <a:latin typeface="Times New Roman" pitchFamily="18" charset="0"/>
              </a:rPr>
              <a:t>Known </a:t>
            </a:r>
          </a:p>
          <a:p>
            <a:pPr algn="ctr"/>
            <a:r>
              <a:rPr lang="en-US" sz="1000" b="1" dirty="0" smtClean="0">
                <a:solidFill>
                  <a:srgbClr val="000000"/>
                </a:solidFill>
                <a:latin typeface="Times New Roman" pitchFamily="18" charset="0"/>
              </a:rPr>
              <a:t>Quantity</a:t>
            </a:r>
            <a:endParaRPr lang="en-US" sz="1000" b="1" dirty="0">
              <a:solidFill>
                <a:srgbClr val="000000"/>
              </a:solidFill>
              <a:latin typeface="Times New Roman" pitchFamily="18" charset="0"/>
            </a:endParaRPr>
          </a:p>
        </p:txBody>
      </p:sp>
      <p:sp>
        <p:nvSpPr>
          <p:cNvPr id="23" name="Text Box 18"/>
          <p:cNvSpPr txBox="1">
            <a:spLocks noChangeArrowheads="1"/>
          </p:cNvSpPr>
          <p:nvPr/>
        </p:nvSpPr>
        <p:spPr bwMode="auto">
          <a:xfrm>
            <a:off x="533400" y="5963411"/>
            <a:ext cx="3962400" cy="646331"/>
          </a:xfrm>
          <a:prstGeom prst="rect">
            <a:avLst/>
          </a:prstGeom>
          <a:solidFill>
            <a:srgbClr val="FF6969"/>
          </a:solidFill>
          <a:ln w="9525">
            <a:solidFill>
              <a:srgbClr val="00B0F0"/>
            </a:solidFill>
            <a:miter lim="800000"/>
            <a:headEnd/>
            <a:tailEnd/>
          </a:ln>
        </p:spPr>
        <p:txBody>
          <a:bodyPr>
            <a:spAutoFit/>
          </a:bodyPr>
          <a:lstStyle/>
          <a:p>
            <a:pPr algn="ctr">
              <a:spcBef>
                <a:spcPct val="50000"/>
              </a:spcBef>
            </a:pPr>
            <a:r>
              <a:rPr lang="en-US" b="1" u="sng" dirty="0" smtClean="0">
                <a:solidFill>
                  <a:srgbClr val="000000"/>
                </a:solidFill>
                <a:latin typeface="Times New Roman" pitchFamily="18" charset="0"/>
              </a:rPr>
              <a:t>Employer (Hiring Manager/Human Resources) Search starts here</a:t>
            </a:r>
            <a:endParaRPr lang="en-US" b="1" u="sng" dirty="0">
              <a:solidFill>
                <a:srgbClr val="000000"/>
              </a:solidFill>
              <a:latin typeface="Times New Roman" pitchFamily="18" charset="0"/>
            </a:endParaRPr>
          </a:p>
        </p:txBody>
      </p:sp>
      <p:sp>
        <p:nvSpPr>
          <p:cNvPr id="3" name="Right Arrow 2"/>
          <p:cNvSpPr/>
          <p:nvPr/>
        </p:nvSpPr>
        <p:spPr>
          <a:xfrm rot="17789816">
            <a:off x="-408305" y="4231393"/>
            <a:ext cx="2108617" cy="503097"/>
          </a:xfrm>
          <a:prstGeom prst="rightArrow">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00403" y="5500853"/>
            <a:ext cx="4469493" cy="338554"/>
          </a:xfrm>
          <a:prstGeom prst="rect">
            <a:avLst/>
          </a:prstGeom>
        </p:spPr>
        <p:txBody>
          <a:bodyPr wrap="none">
            <a:spAutoFit/>
          </a:bodyPr>
          <a:lstStyle/>
          <a:p>
            <a:r>
              <a:rPr lang="en-US" sz="1600" b="1" dirty="0" smtClean="0">
                <a:solidFill>
                  <a:srgbClr val="000000"/>
                </a:solidFill>
                <a:latin typeface="Times New Roman" pitchFamily="18" charset="0"/>
              </a:rPr>
              <a:t>*</a:t>
            </a:r>
            <a:r>
              <a:rPr lang="en-US" sz="1600" b="1" i="1" dirty="0" smtClean="0">
                <a:solidFill>
                  <a:srgbClr val="000000"/>
                </a:solidFill>
                <a:latin typeface="Times New Roman" pitchFamily="18" charset="0"/>
              </a:rPr>
              <a:t>Following legal practices for selection and hiring</a:t>
            </a:r>
            <a:endParaRPr lang="en-US" sz="1600" i="1" dirty="0"/>
          </a:p>
        </p:txBody>
      </p:sp>
      <p:sp>
        <p:nvSpPr>
          <p:cNvPr id="31" name="Oval Callout 30"/>
          <p:cNvSpPr/>
          <p:nvPr/>
        </p:nvSpPr>
        <p:spPr>
          <a:xfrm>
            <a:off x="6601565" y="5315104"/>
            <a:ext cx="1931203" cy="1414575"/>
          </a:xfrm>
          <a:prstGeom prst="wedgeEllipseCallout">
            <a:avLst>
              <a:gd name="adj1" fmla="val -84651"/>
              <a:gd name="adj2" fmla="val -1127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Times New Roman" pitchFamily="18" charset="0"/>
              </a:rPr>
              <a:t>Through internship, volunteer work (non-profit), academic project, full or part-time </a:t>
            </a:r>
            <a:r>
              <a:rPr lang="en-US" sz="1100" b="1" dirty="0" smtClean="0">
                <a:solidFill>
                  <a:srgbClr val="000000"/>
                </a:solidFill>
                <a:latin typeface="Times New Roman" pitchFamily="18" charset="0"/>
              </a:rPr>
              <a:t>job</a:t>
            </a:r>
            <a:endParaRPr lang="en-US" sz="1100" b="1" dirty="0">
              <a:solidFill>
                <a:srgbClr val="000000"/>
              </a:solidFill>
              <a:latin typeface="Times New Roman" pitchFamily="18" charset="0"/>
            </a:endParaRPr>
          </a:p>
        </p:txBody>
      </p:sp>
      <p:sp>
        <p:nvSpPr>
          <p:cNvPr id="13" name="Date Placeholder 12"/>
          <p:cNvSpPr>
            <a:spLocks noGrp="1"/>
          </p:cNvSpPr>
          <p:nvPr>
            <p:ph type="dt" sz="half" idx="10"/>
          </p:nvPr>
        </p:nvSpPr>
        <p:spPr/>
        <p:txBody>
          <a:bodyPr/>
          <a:lstStyle/>
          <a:p>
            <a:r>
              <a:rPr lang="en-US" smtClean="0"/>
              <a:t>7/19/2017</a:t>
            </a:r>
            <a:endParaRPr lang="en-US"/>
          </a:p>
        </p:txBody>
      </p:sp>
      <p:sp>
        <p:nvSpPr>
          <p:cNvPr id="24" name="Footer Placeholder 23"/>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p>
            <a:fld id="{9D40567B-212A-4EE0-A087-C6899D195770}" type="slidenum">
              <a:rPr lang="en-US" smtClean="0"/>
              <a:t>29</a:t>
            </a:fld>
            <a:endParaRPr lang="en-US"/>
          </a:p>
        </p:txBody>
      </p:sp>
    </p:spTree>
    <p:extLst>
      <p:ext uri="{BB962C8B-B14F-4D97-AF65-F5344CB8AC3E}">
        <p14:creationId xmlns:p14="http://schemas.microsoft.com/office/powerpoint/2010/main" val="10183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autoUpdateAnimBg="0"/>
      <p:bldP spid="10" grpId="0" autoUpdateAnimBg="0"/>
      <p:bldP spid="11" grpId="0" autoUpdateAnimBg="0"/>
      <p:bldP spid="12" grpId="0" autoUpdateAnimBg="0"/>
      <p:bldP spid="19" grpId="0" autoUpdateAnimBg="0"/>
      <p:bldP spid="20" grpId="0" autoUpdateAnimBg="0"/>
      <p:bldP spid="21" grpId="0" autoUpdateAnimBg="0"/>
      <p:bldP spid="22" grpId="0" autoUpdateAnimBg="0"/>
      <p:bldP spid="2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Career Development Process</a:t>
            </a:r>
            <a:endParaRPr lang="en-US" dirty="0"/>
          </a:p>
        </p:txBody>
      </p:sp>
      <p:sp>
        <p:nvSpPr>
          <p:cNvPr id="4" name="Rectangle 3"/>
          <p:cNvSpPr/>
          <p:nvPr/>
        </p:nvSpPr>
        <p:spPr>
          <a:xfrm>
            <a:off x="90623" y="1546386"/>
            <a:ext cx="2133600" cy="40439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1</a:t>
            </a:r>
          </a:p>
          <a:p>
            <a:pPr algn="ctr"/>
            <a:r>
              <a:rPr lang="en-US" b="1" u="sng"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Assess </a:t>
            </a:r>
            <a:r>
              <a:rPr lang="en-US" b="1" u="sng"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y</a:t>
            </a:r>
            <a:r>
              <a:rPr lang="en-US" b="1" u="sng"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ourself </a:t>
            </a: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Skills &amp; abilities</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Motivations</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Interests</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Values</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Temperament</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Experience</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Accomplishments</a:t>
            </a:r>
          </a:p>
          <a:p>
            <a:pPr algn="ctr"/>
            <a:r>
              <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Strengths</a:t>
            </a:r>
          </a:p>
          <a:p>
            <a:pPr algn="ctr"/>
            <a:endParaRPr lang="en-US"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2774702" y="1546387"/>
            <a:ext cx="2286000" cy="35167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smtClean="0">
                <a:solidFill>
                  <a:schemeClr val="accent1">
                    <a:lumMod val="75000"/>
                  </a:schemeClr>
                </a:solidFill>
              </a:rPr>
              <a:t>2</a:t>
            </a:r>
          </a:p>
          <a:p>
            <a:pPr marL="0" indent="0" algn="ctr">
              <a:buNone/>
            </a:pPr>
            <a:r>
              <a:rPr lang="en-US" sz="1600" b="1" u="sng" dirty="0" smtClean="0">
                <a:solidFill>
                  <a:schemeClr val="accent1">
                    <a:lumMod val="75000"/>
                  </a:schemeClr>
                </a:solidFill>
              </a:rPr>
              <a:t>Explore Careers and the realities of the workforce </a:t>
            </a:r>
          </a:p>
          <a:p>
            <a:pPr marL="0" indent="0">
              <a:buNone/>
            </a:pPr>
            <a:r>
              <a:rPr lang="en-US" sz="1600" dirty="0" smtClean="0">
                <a:solidFill>
                  <a:schemeClr val="accent1">
                    <a:lumMod val="75000"/>
                  </a:schemeClr>
                </a:solidFill>
              </a:rPr>
              <a:t>Gather Information</a:t>
            </a:r>
          </a:p>
          <a:p>
            <a:pPr marL="0" indent="0">
              <a:buNone/>
            </a:pPr>
            <a:r>
              <a:rPr lang="en-US" sz="1600" dirty="0" smtClean="0">
                <a:solidFill>
                  <a:schemeClr val="accent1">
                    <a:lumMod val="75000"/>
                  </a:schemeClr>
                </a:solidFill>
              </a:rPr>
              <a:t>Formulate Objectives</a:t>
            </a:r>
          </a:p>
          <a:p>
            <a:pPr marL="0" indent="0">
              <a:buNone/>
            </a:pPr>
            <a:r>
              <a:rPr lang="en-US" sz="1600" dirty="0" smtClean="0">
                <a:solidFill>
                  <a:schemeClr val="accent1">
                    <a:lumMod val="75000"/>
                  </a:schemeClr>
                </a:solidFill>
              </a:rPr>
              <a:t>Identify Targets:</a:t>
            </a:r>
          </a:p>
          <a:p>
            <a:pPr marL="0" indent="0">
              <a:buNone/>
            </a:pPr>
            <a:r>
              <a:rPr lang="en-US" sz="1600" i="1" dirty="0" smtClean="0">
                <a:solidFill>
                  <a:schemeClr val="accent1">
                    <a:lumMod val="75000"/>
                  </a:schemeClr>
                </a:solidFill>
              </a:rPr>
              <a:t>       </a:t>
            </a:r>
            <a:r>
              <a:rPr lang="en-US" sz="1400" i="1" dirty="0" smtClean="0">
                <a:solidFill>
                  <a:schemeClr val="accent1">
                    <a:lumMod val="75000"/>
                  </a:schemeClr>
                </a:solidFill>
              </a:rPr>
              <a:t>Individuals</a:t>
            </a:r>
          </a:p>
          <a:p>
            <a:pPr marL="0" indent="0">
              <a:buNone/>
            </a:pPr>
            <a:r>
              <a:rPr lang="en-US" sz="1400" i="1" dirty="0" smtClean="0">
                <a:solidFill>
                  <a:schemeClr val="accent1">
                    <a:lumMod val="75000"/>
                  </a:schemeClr>
                </a:solidFill>
              </a:rPr>
              <a:t>       Organizations</a:t>
            </a:r>
          </a:p>
          <a:p>
            <a:pPr marL="0" indent="0">
              <a:buNone/>
            </a:pPr>
            <a:r>
              <a:rPr lang="en-US" sz="1400" i="1" dirty="0" smtClean="0">
                <a:solidFill>
                  <a:schemeClr val="accent1">
                    <a:lumMod val="75000"/>
                  </a:schemeClr>
                </a:solidFill>
              </a:rPr>
              <a:t>       Industries</a:t>
            </a:r>
            <a:endParaRPr lang="en-US" sz="1400" i="1" dirty="0">
              <a:solidFill>
                <a:schemeClr val="accent1">
                  <a:lumMod val="75000"/>
                </a:schemeClr>
              </a:solidFill>
            </a:endParaRPr>
          </a:p>
          <a:p>
            <a:pPr marL="0" indent="0" algn="ctr">
              <a:buNone/>
            </a:pPr>
            <a:r>
              <a:rPr lang="en-US" sz="1400" i="1" dirty="0" smtClean="0">
                <a:solidFill>
                  <a:schemeClr val="accent1">
                    <a:lumMod val="75000"/>
                  </a:schemeClr>
                </a:solidFill>
              </a:rPr>
              <a:t>Entry-level positions</a:t>
            </a:r>
          </a:p>
        </p:txBody>
      </p:sp>
      <p:sp>
        <p:nvSpPr>
          <p:cNvPr id="6" name="Content Placeholder 4"/>
          <p:cNvSpPr txBox="1">
            <a:spLocks/>
          </p:cNvSpPr>
          <p:nvPr/>
        </p:nvSpPr>
        <p:spPr>
          <a:xfrm>
            <a:off x="5517902" y="1557889"/>
            <a:ext cx="2571680" cy="3505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en-US" sz="240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3</a:t>
            </a:r>
            <a:endParaRPr lang="en-US" sz="24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Font typeface="Wingdings 2"/>
              <a:buNone/>
            </a:pPr>
            <a:r>
              <a:rPr lang="en-US" sz="1800" b="1" u="sng"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Conduct Job or Internship Search</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Research</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Write resumes &amp; letters</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Prospect</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Network</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Conduct informational interviews</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Interview</a:t>
            </a:r>
          </a:p>
          <a:p>
            <a:pPr marL="0" indent="0" algn="ctr">
              <a:buFont typeface="Wingdings 2"/>
              <a:buNone/>
            </a:pPr>
            <a:r>
              <a:rPr lang="en-US" sz="180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Negotiate Salary</a:t>
            </a:r>
          </a:p>
        </p:txBody>
      </p:sp>
      <p:sp>
        <p:nvSpPr>
          <p:cNvPr id="7" name="Right Arrow 6"/>
          <p:cNvSpPr/>
          <p:nvPr/>
        </p:nvSpPr>
        <p:spPr>
          <a:xfrm>
            <a:off x="2224223" y="3005689"/>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60702" y="3005689"/>
            <a:ext cx="457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52258" y="5431695"/>
            <a:ext cx="1967298" cy="1200329"/>
          </a:xfrm>
          <a:prstGeom prst="rect">
            <a:avLst/>
          </a:prstGeom>
          <a:solidFill>
            <a:srgbClr val="D13239"/>
          </a:solidFill>
        </p:spPr>
        <p:txBody>
          <a:bodyPr wrap="square" rtlCol="0">
            <a:spAutoFit/>
          </a:bodyPr>
          <a:lstStyle/>
          <a:p>
            <a:pPr algn="ctr"/>
            <a:r>
              <a:rPr lang="en-US" b="1" u="sng" dirty="0">
                <a:solidFill>
                  <a:srgbClr val="FFC000"/>
                </a:solidFill>
                <a:latin typeface="Segoe UI" panose="020B0502040204020203" pitchFamily="34" charset="0"/>
                <a:ea typeface="Segoe UI" panose="020B0502040204020203" pitchFamily="34" charset="0"/>
                <a:cs typeface="Segoe UI" panose="020B0502040204020203" pitchFamily="34" charset="0"/>
              </a:rPr>
              <a:t>Assess your MARKETABILITY</a:t>
            </a:r>
          </a:p>
          <a:p>
            <a:pPr algn="ctr"/>
            <a:r>
              <a:rPr lang="en-US"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Job or Internship </a:t>
            </a:r>
            <a:r>
              <a:rPr 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qualifications</a:t>
            </a:r>
          </a:p>
        </p:txBody>
      </p:sp>
      <p:sp>
        <p:nvSpPr>
          <p:cNvPr id="9" name="Right Arrow 8"/>
          <p:cNvSpPr/>
          <p:nvPr/>
        </p:nvSpPr>
        <p:spPr>
          <a:xfrm rot="2027723">
            <a:off x="4594882" y="4927178"/>
            <a:ext cx="835044" cy="609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1592" y="5127269"/>
            <a:ext cx="1967298" cy="1477328"/>
          </a:xfrm>
          <a:prstGeom prst="rect">
            <a:avLst/>
          </a:prstGeom>
          <a:noFill/>
        </p:spPr>
        <p:txBody>
          <a:bodyPr wrap="square" rtlCol="0">
            <a:spAutoFit/>
          </a:bodyPr>
          <a:lstStyle/>
          <a:p>
            <a:pPr algn="ctr"/>
            <a:r>
              <a:rPr lang="en-US" b="1" dirty="0">
                <a:solidFill>
                  <a:srgbClr val="FF0000"/>
                </a:solidFill>
                <a:latin typeface="Segoe UI" panose="020B0502040204020203" pitchFamily="34" charset="0"/>
                <a:ea typeface="Segoe UI" panose="020B0502040204020203" pitchFamily="34" charset="0"/>
                <a:cs typeface="Segoe UI" panose="020B0502040204020203" pitchFamily="34" charset="0"/>
              </a:rPr>
              <a:t>Assess </a:t>
            </a:r>
            <a:r>
              <a:rPr lang="en-US"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the best “fit” between you and possible occupations</a:t>
            </a:r>
            <a:endParaRPr lang="en-US"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ight Arrow 12"/>
          <p:cNvSpPr/>
          <p:nvPr/>
        </p:nvSpPr>
        <p:spPr>
          <a:xfrm rot="6482643">
            <a:off x="2579406" y="4777253"/>
            <a:ext cx="665304" cy="3201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Curved Up Arrow 13"/>
          <p:cNvSpPr/>
          <p:nvPr/>
        </p:nvSpPr>
        <p:spPr>
          <a:xfrm rot="12215864" flipV="1">
            <a:off x="574336" y="5598746"/>
            <a:ext cx="1632655" cy="747343"/>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10"/>
          <p:cNvSpPr>
            <a:spLocks noGrp="1"/>
          </p:cNvSpPr>
          <p:nvPr>
            <p:ph type="dt" sz="half" idx="10"/>
          </p:nvPr>
        </p:nvSpPr>
        <p:spPr/>
        <p:txBody>
          <a:bodyPr/>
          <a:lstStyle/>
          <a:p>
            <a:r>
              <a:rPr lang="en-US" smtClean="0"/>
              <a:t>7/19/2017</a:t>
            </a:r>
            <a:endParaRPr lang="en-US"/>
          </a:p>
        </p:txBody>
      </p:sp>
      <p:sp>
        <p:nvSpPr>
          <p:cNvPr id="12" name="Footer Placeholder 1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9D40567B-212A-4EE0-A087-C6899D195770}" type="slidenum">
              <a:rPr lang="en-US" smtClean="0"/>
              <a:t>3</a:t>
            </a:fld>
            <a:endParaRPr lang="en-US"/>
          </a:p>
        </p:txBody>
      </p:sp>
    </p:spTree>
    <p:extLst>
      <p:ext uri="{BB962C8B-B14F-4D97-AF65-F5344CB8AC3E}">
        <p14:creationId xmlns:p14="http://schemas.microsoft.com/office/powerpoint/2010/main" val="54832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68407" y="118278"/>
            <a:ext cx="7886700" cy="1325563"/>
          </a:xfrm>
        </p:spPr>
        <p:txBody>
          <a:bodyPr>
            <a:normAutofit fontScale="90000"/>
          </a:bodyPr>
          <a:lstStyle/>
          <a:p>
            <a:r>
              <a:rPr lang="en-US" b="1" dirty="0" smtClean="0"/>
              <a:t>The </a:t>
            </a:r>
            <a:r>
              <a:rPr lang="en-US" b="1" dirty="0"/>
              <a:t>hidden </a:t>
            </a:r>
            <a:r>
              <a:rPr lang="en-US" b="1" dirty="0" smtClean="0"/>
              <a:t>Job/Internship market</a:t>
            </a:r>
            <a:r>
              <a:rPr lang="en-US" dirty="0" smtClean="0"/>
              <a:t/>
            </a:r>
            <a:br>
              <a:rPr lang="en-US" dirty="0" smtClean="0"/>
            </a:br>
            <a:endParaRPr lang="en-US" dirty="0" smtClean="0"/>
          </a:p>
        </p:txBody>
      </p:sp>
      <p:sp>
        <p:nvSpPr>
          <p:cNvPr id="2" name="Rectangle 1"/>
          <p:cNvSpPr/>
          <p:nvPr/>
        </p:nvSpPr>
        <p:spPr>
          <a:xfrm>
            <a:off x="2209800" y="1443841"/>
            <a:ext cx="4572000" cy="923330"/>
          </a:xfrm>
          <a:prstGeom prst="rect">
            <a:avLst/>
          </a:prstGeom>
        </p:spPr>
        <p:txBody>
          <a:bodyPr>
            <a:spAutoFit/>
          </a:bodyPr>
          <a:lstStyle/>
          <a:p>
            <a:pPr algn="ctr"/>
            <a:r>
              <a:rPr lang="en-US" dirty="0"/>
              <a:t>Bureau of Labor Statistics </a:t>
            </a:r>
            <a:r>
              <a:rPr lang="en-US" dirty="0" smtClean="0"/>
              <a:t>says that over </a:t>
            </a:r>
            <a:r>
              <a:rPr lang="en-US" dirty="0"/>
              <a:t>half of the </a:t>
            </a:r>
            <a:r>
              <a:rPr lang="en-US" dirty="0" smtClean="0"/>
              <a:t>jobs available are </a:t>
            </a:r>
            <a:r>
              <a:rPr lang="en-US" i="1" dirty="0"/>
              <a:t>never</a:t>
            </a:r>
            <a:r>
              <a:rPr lang="en-US" dirty="0"/>
              <a:t> </a:t>
            </a:r>
            <a:r>
              <a:rPr lang="en-US" dirty="0" smtClean="0"/>
              <a:t>advertised.  The is true of internships.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133" y="3124200"/>
            <a:ext cx="4889333" cy="3143143"/>
          </a:xfrm>
          <a:prstGeom prst="rect">
            <a:avLst/>
          </a:prstGeom>
        </p:spPr>
      </p:pic>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30</a:t>
            </a:fld>
            <a:endParaRPr lang="en-US"/>
          </a:p>
        </p:txBody>
      </p:sp>
    </p:spTree>
    <p:extLst>
      <p:ext uri="{BB962C8B-B14F-4D97-AF65-F5344CB8AC3E}">
        <p14:creationId xmlns:p14="http://schemas.microsoft.com/office/powerpoint/2010/main" val="2742729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451757"/>
            <a:ext cx="8186057" cy="1143000"/>
          </a:xfrm>
          <a:solidFill>
            <a:schemeClr val="bg2"/>
          </a:solidFill>
        </p:spPr>
        <p:txBody>
          <a:bodyPr>
            <a:normAutofit fontScale="90000"/>
          </a:bodyPr>
          <a:lstStyle/>
          <a:p>
            <a:pPr algn="ctr">
              <a:defRPr/>
            </a:pPr>
            <a:r>
              <a:rPr lang="en-US" sz="4000" dirty="0" smtClean="0"/>
              <a:t>Your </a:t>
            </a:r>
            <a:r>
              <a:rPr lang="en-US" sz="4000" dirty="0"/>
              <a:t>network is not just the group of people you know but also </a:t>
            </a:r>
            <a:r>
              <a:rPr lang="en-US" sz="4000" b="1" dirty="0"/>
              <a:t>includes everyone they know…!</a:t>
            </a:r>
            <a:r>
              <a:rPr lang="en-US" sz="4000" dirty="0"/>
              <a:t/>
            </a:r>
            <a:br>
              <a:rPr lang="en-US" sz="4000" dirty="0"/>
            </a:br>
            <a:r>
              <a:rPr lang="en-US" dirty="0">
                <a:latin typeface="Calibri" pitchFamily="34" charset="0"/>
              </a:rPr>
              <a:t/>
            </a:r>
            <a:br>
              <a:rPr lang="en-US" dirty="0">
                <a:latin typeface="Calibri" pitchFamily="34" charset="0"/>
              </a:rPr>
            </a:br>
            <a:endParaRPr lang="en-US" dirty="0" smtClean="0"/>
          </a:p>
        </p:txBody>
      </p:sp>
      <p:sp>
        <p:nvSpPr>
          <p:cNvPr id="2" name="Rectangle 1"/>
          <p:cNvSpPr/>
          <p:nvPr/>
        </p:nvSpPr>
        <p:spPr>
          <a:xfrm>
            <a:off x="340659" y="4742088"/>
            <a:ext cx="7655859" cy="1754326"/>
          </a:xfrm>
          <a:prstGeom prst="rect">
            <a:avLst/>
          </a:prstGeom>
          <a:noFill/>
          <a:ln>
            <a:noFill/>
          </a:ln>
        </p:spPr>
        <p:txBody>
          <a:bodyPr wrap="square">
            <a:spAutoFit/>
          </a:bodyPr>
          <a:lstStyle/>
          <a:p>
            <a:pPr>
              <a:defRPr/>
            </a:pPr>
            <a:r>
              <a:rPr lang="en-US" b="1" dirty="0">
                <a:latin typeface="Segoe UI" panose="020B0502040204020203" pitchFamily="34" charset="0"/>
                <a:ea typeface="Segoe UI" panose="020B0502040204020203" pitchFamily="34" charset="0"/>
                <a:cs typeface="Segoe UI" panose="020B0502040204020203" pitchFamily="34" charset="0"/>
              </a:rPr>
              <a:t>Ask:</a:t>
            </a:r>
          </a:p>
          <a:p>
            <a:pPr marL="514350" indent="-514350">
              <a:buFont typeface="+mj-lt"/>
              <a:buAutoNum type="arabicPeriod"/>
              <a:defRPr/>
            </a:pPr>
            <a:r>
              <a:rPr lang="en-US" dirty="0">
                <a:latin typeface="Segoe UI" panose="020B0502040204020203" pitchFamily="34" charset="0"/>
                <a:ea typeface="Segoe UI" panose="020B0502040204020203" pitchFamily="34" charset="0"/>
                <a:cs typeface="Segoe UI" panose="020B0502040204020203" pitchFamily="34" charset="0"/>
              </a:rPr>
              <a:t>Do you know of anyone working professionally as ___________?  </a:t>
            </a:r>
            <a:r>
              <a:rPr lang="en-US" dirty="0" smtClean="0">
                <a:latin typeface="Segoe UI" panose="020B0502040204020203" pitchFamily="34" charset="0"/>
                <a:ea typeface="Segoe UI" panose="020B0502040204020203" pitchFamily="34" charset="0"/>
                <a:cs typeface="Segoe UI" panose="020B0502040204020203" pitchFamily="34" charset="0"/>
              </a:rPr>
              <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a:t>
            </a:r>
            <a:r>
              <a:rPr lang="en-US" dirty="0">
                <a:latin typeface="Segoe UI" panose="020B0502040204020203" pitchFamily="34" charset="0"/>
                <a:ea typeface="Segoe UI" panose="020B0502040204020203" pitchFamily="34" charset="0"/>
                <a:cs typeface="Segoe UI" panose="020B0502040204020203" pitchFamily="34" charset="0"/>
              </a:rPr>
              <a:t>if no, then…)</a:t>
            </a:r>
          </a:p>
          <a:p>
            <a:pPr marL="514350" indent="-514350">
              <a:buFont typeface="+mj-lt"/>
              <a:buAutoNum type="arabicPeriod"/>
              <a:defRPr/>
            </a:pPr>
            <a:r>
              <a:rPr lang="en-US" dirty="0">
                <a:latin typeface="Segoe UI" panose="020B0502040204020203" pitchFamily="34" charset="0"/>
                <a:ea typeface="Segoe UI" panose="020B0502040204020203" pitchFamily="34" charset="0"/>
                <a:cs typeface="Segoe UI" panose="020B0502040204020203" pitchFamily="34" charset="0"/>
              </a:rPr>
              <a:t>Do you know of anyone else who might know of someone in that field?  (if no, then…)</a:t>
            </a:r>
          </a:p>
          <a:p>
            <a:pPr marL="514350" indent="-514350">
              <a:buFont typeface="+mj-lt"/>
              <a:buAutoNum type="arabicPeriod"/>
              <a:defRPr/>
            </a:pPr>
            <a:r>
              <a:rPr lang="en-US" dirty="0">
                <a:latin typeface="Segoe UI" panose="020B0502040204020203" pitchFamily="34" charset="0"/>
                <a:ea typeface="Segoe UI" panose="020B0502040204020203" pitchFamily="34" charset="0"/>
                <a:cs typeface="Segoe UI" panose="020B0502040204020203" pitchFamily="34" charset="0"/>
              </a:rPr>
              <a:t>Do you know someone who knows lots of people?</a:t>
            </a:r>
          </a:p>
        </p:txBody>
      </p:sp>
      <p:pic>
        <p:nvPicPr>
          <p:cNvPr id="624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8941" y="2475779"/>
            <a:ext cx="3068171"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31</a:t>
            </a:fld>
            <a:endParaRPr lang="en-US"/>
          </a:p>
        </p:txBody>
      </p:sp>
    </p:spTree>
    <p:extLst>
      <p:ext uri="{BB962C8B-B14F-4D97-AF65-F5344CB8AC3E}">
        <p14:creationId xmlns:p14="http://schemas.microsoft.com/office/powerpoint/2010/main" val="678869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389" y="5363"/>
            <a:ext cx="8229600" cy="1143000"/>
          </a:xfrm>
        </p:spPr>
        <p:txBody>
          <a:bodyPr>
            <a:normAutofit/>
          </a:bodyPr>
          <a:lstStyle/>
          <a:p>
            <a:pPr eaLnBrk="1" hangingPunct="1"/>
            <a:r>
              <a:rPr lang="en-US" dirty="0" smtClean="0"/>
              <a:t>What is Career networking?</a:t>
            </a:r>
          </a:p>
        </p:txBody>
      </p:sp>
      <p:sp>
        <p:nvSpPr>
          <p:cNvPr id="62467" name="Rectangle 3"/>
          <p:cNvSpPr>
            <a:spLocks noGrp="1" noChangeArrowheads="1"/>
          </p:cNvSpPr>
          <p:nvPr>
            <p:ph idx="1"/>
          </p:nvPr>
        </p:nvSpPr>
        <p:spPr>
          <a:xfrm>
            <a:off x="410935" y="1573213"/>
            <a:ext cx="7696200" cy="1014712"/>
          </a:xfrm>
          <a:noFill/>
        </p:spPr>
        <p:txBody>
          <a:bodyPr>
            <a:normAutofit/>
          </a:bodyPr>
          <a:lstStyle/>
          <a:p>
            <a:pPr marL="0" indent="0" algn="ctr">
              <a:buNone/>
            </a:pPr>
            <a:r>
              <a:rPr lang="en-US" sz="2800" dirty="0"/>
              <a:t>Using personal and professional contacts to find </a:t>
            </a:r>
            <a:r>
              <a:rPr lang="en-US" sz="2800" i="1" dirty="0" smtClean="0"/>
              <a:t>information</a:t>
            </a:r>
            <a:r>
              <a:rPr lang="en-US" sz="2800" dirty="0" smtClean="0"/>
              <a:t> and positions</a:t>
            </a:r>
            <a:endParaRPr lang="en-US" sz="2800" dirty="0"/>
          </a:p>
        </p:txBody>
      </p:sp>
      <p:sp>
        <p:nvSpPr>
          <p:cNvPr id="6" name="TextBox 3"/>
          <p:cNvSpPr txBox="1">
            <a:spLocks noChangeArrowheads="1"/>
          </p:cNvSpPr>
          <p:nvPr/>
        </p:nvSpPr>
        <p:spPr bwMode="auto">
          <a:xfrm>
            <a:off x="769189" y="4155775"/>
            <a:ext cx="7543800" cy="1631216"/>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It’s not…  asking for a Job or Internship</a:t>
            </a:r>
          </a:p>
          <a:p>
            <a:pPr marL="285750" indent="-28575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It’s not…. </a:t>
            </a:r>
            <a:r>
              <a:rPr lang="en-US" sz="2000" dirty="0">
                <a:latin typeface="Segoe UI" panose="020B0502040204020203" pitchFamily="34" charset="0"/>
                <a:ea typeface="Segoe UI" panose="020B0502040204020203" pitchFamily="34" charset="0"/>
                <a:cs typeface="Segoe UI" panose="020B0502040204020203" pitchFamily="34" charset="0"/>
              </a:rPr>
              <a:t>a</a:t>
            </a:r>
            <a:r>
              <a:rPr lang="en-US" sz="2000" dirty="0" smtClean="0">
                <a:latin typeface="Segoe UI" panose="020B0502040204020203" pitchFamily="34" charset="0"/>
                <a:ea typeface="Segoe UI" panose="020B0502040204020203" pitchFamily="34" charset="0"/>
                <a:cs typeface="Segoe UI" panose="020B0502040204020203" pitchFamily="34" charset="0"/>
              </a:rPr>
              <a:t>n interview for employment </a:t>
            </a:r>
          </a:p>
          <a:p>
            <a:pPr marL="285750" lvl="0" indent="-28575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It’s not… a guarantee of employment or employability </a:t>
            </a:r>
          </a:p>
          <a:p>
            <a:pPr marL="285750" lvl="0" indent="-28575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It’s not… business card swapping at a meeting or conference </a:t>
            </a:r>
          </a:p>
          <a:p>
            <a:pPr marL="285750" lvl="0" indent="-28575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It’s not…   cold-calling people out of the phone book</a:t>
            </a:r>
            <a:endParaRPr lang="en-US" dirty="0" smtClean="0">
              <a:latin typeface="Calibri" pitchFamily="34" charset="0"/>
            </a:endParaRPr>
          </a:p>
        </p:txBody>
      </p:sp>
      <p:sp>
        <p:nvSpPr>
          <p:cNvPr id="7" name="Title 1"/>
          <p:cNvSpPr txBox="1">
            <a:spLocks/>
          </p:cNvSpPr>
          <p:nvPr/>
        </p:nvSpPr>
        <p:spPr>
          <a:xfrm>
            <a:off x="410936" y="2871107"/>
            <a:ext cx="7298712"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smtClean="0">
                <a:latin typeface="Segoe UI" panose="020B0502040204020203" pitchFamily="34" charset="0"/>
                <a:ea typeface="Segoe UI" panose="020B0502040204020203" pitchFamily="34" charset="0"/>
                <a:cs typeface="Segoe UI" panose="020B0502040204020203" pitchFamily="34" charset="0"/>
              </a:rPr>
              <a:t>   What </a:t>
            </a:r>
            <a:r>
              <a:rPr lang="en-US" dirty="0" smtClean="0">
                <a:latin typeface="Segoe UI" panose="020B0502040204020203" pitchFamily="34" charset="0"/>
                <a:ea typeface="Segoe UI" panose="020B0502040204020203" pitchFamily="34" charset="0"/>
                <a:cs typeface="Segoe UI" panose="020B0502040204020203" pitchFamily="34" charset="0"/>
              </a:rPr>
              <a:t>networking</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a:latin typeface="Segoe UI" panose="020B0502040204020203" pitchFamily="34" charset="0"/>
                <a:ea typeface="Segoe UI" panose="020B0502040204020203" pitchFamily="34" charset="0"/>
                <a:cs typeface="Segoe UI" panose="020B0502040204020203" pitchFamily="34" charset="0"/>
              </a:rPr>
              <a:t>i</a:t>
            </a:r>
            <a:r>
              <a:rPr lang="en-US" b="1" dirty="0" smtClean="0">
                <a:latin typeface="Segoe UI" panose="020B0502040204020203" pitchFamily="34" charset="0"/>
                <a:ea typeface="Segoe UI" panose="020B0502040204020203" pitchFamily="34" charset="0"/>
                <a:cs typeface="Segoe UI" panose="020B0502040204020203" pitchFamily="34" charset="0"/>
              </a:rPr>
              <a:t>s NOT?</a:t>
            </a:r>
            <a:r>
              <a:rPr lang="en-US" dirty="0" smtClean="0">
                <a:latin typeface="Segoe UI" panose="020B0502040204020203" pitchFamily="34" charset="0"/>
                <a:ea typeface="Segoe UI" panose="020B0502040204020203" pitchFamily="34" charset="0"/>
                <a:cs typeface="Segoe UI" panose="020B0502040204020203" pitchFamily="34" charset="0"/>
              </a:rPr>
              <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  </a:t>
            </a:r>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32</a:t>
            </a:fld>
            <a:endParaRPr lang="en-US"/>
          </a:p>
        </p:txBody>
      </p:sp>
    </p:spTree>
    <p:extLst>
      <p:ext uri="{BB962C8B-B14F-4D97-AF65-F5344CB8AC3E}">
        <p14:creationId xmlns:p14="http://schemas.microsoft.com/office/powerpoint/2010/main" val="40967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p:cTn id="13" dur="500" fill="hold"/>
                                        <p:tgtEl>
                                          <p:spTgt spid="62467">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62467">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62467">
                                            <p:txEl>
                                              <p:pRg st="0" end="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24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7971" y="166914"/>
            <a:ext cx="8009165" cy="1468346"/>
          </a:xfrm>
          <a:solidFill>
            <a:schemeClr val="accent3">
              <a:lumMod val="20000"/>
              <a:lumOff val="80000"/>
            </a:schemeClr>
          </a:solidFill>
        </p:spPr>
        <p:txBody>
          <a:bodyPr>
            <a:normAutofit fontScale="90000"/>
          </a:bodyPr>
          <a:lstStyle/>
          <a:p>
            <a:pPr algn="ctr">
              <a:defRPr/>
            </a:pPr>
            <a:r>
              <a:rPr lang="en-US" dirty="0" smtClean="0"/>
              <a:t>Informational interviewing </a:t>
            </a:r>
            <a:r>
              <a:rPr lang="en-US" dirty="0"/>
              <a:t/>
            </a:r>
            <a:br>
              <a:rPr lang="en-US" dirty="0"/>
            </a:br>
            <a:r>
              <a:rPr lang="en-US" sz="3100" i="1" dirty="0" smtClean="0"/>
              <a:t>One </a:t>
            </a:r>
            <a:r>
              <a:rPr lang="en-US" sz="3100" i="1" dirty="0"/>
              <a:t>of the most effective ways to expand your network</a:t>
            </a:r>
            <a:r>
              <a:rPr lang="en-US" sz="3100" dirty="0"/>
              <a:t/>
            </a:r>
            <a:br>
              <a:rPr lang="en-US" sz="3100" dirty="0"/>
            </a:br>
            <a:endParaRPr lang="en-US" sz="3100" dirty="0" smtClean="0"/>
          </a:p>
        </p:txBody>
      </p:sp>
      <p:sp>
        <p:nvSpPr>
          <p:cNvPr id="58371" name="Content Placeholder 2"/>
          <p:cNvSpPr>
            <a:spLocks noGrp="1"/>
          </p:cNvSpPr>
          <p:nvPr>
            <p:ph idx="1"/>
          </p:nvPr>
        </p:nvSpPr>
        <p:spPr>
          <a:xfrm>
            <a:off x="533400" y="4419600"/>
            <a:ext cx="8229600" cy="2286000"/>
          </a:xfrm>
        </p:spPr>
        <p:txBody>
          <a:bodyPr/>
          <a:lstStyle/>
          <a:p>
            <a:pPr lvl="1">
              <a:spcBef>
                <a:spcPct val="0"/>
              </a:spcBef>
            </a:pPr>
            <a:endParaRPr lang="en-US" altLang="en-US" dirty="0" smtClean="0"/>
          </a:p>
          <a:p>
            <a:pPr lvl="1">
              <a:spcBef>
                <a:spcPct val="0"/>
              </a:spcBef>
            </a:pPr>
            <a:endParaRPr lang="en-US" altLang="en-US" sz="2800" dirty="0" smtClean="0"/>
          </a:p>
        </p:txBody>
      </p:sp>
      <p:sp>
        <p:nvSpPr>
          <p:cNvPr id="8" name="Title 1"/>
          <p:cNvSpPr txBox="1">
            <a:spLocks/>
          </p:cNvSpPr>
          <p:nvPr/>
        </p:nvSpPr>
        <p:spPr>
          <a:xfrm>
            <a:off x="381000" y="5257800"/>
            <a:ext cx="8305800" cy="1143000"/>
          </a:xfrm>
          <a:prstGeom prst="rect">
            <a:avLst/>
          </a:prstGeom>
        </p:spPr>
        <p:txBody>
          <a:bodyPr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dirty="0" smtClean="0"/>
              <a:t/>
            </a:r>
            <a:br>
              <a:rPr lang="en-US" dirty="0" smtClean="0"/>
            </a:br>
            <a:endParaRPr lang="en-US" dirty="0" smtClean="0"/>
          </a:p>
        </p:txBody>
      </p:sp>
      <p:sp>
        <p:nvSpPr>
          <p:cNvPr id="58373" name="Content Placeholder 2"/>
          <p:cNvSpPr txBox="1">
            <a:spLocks/>
          </p:cNvSpPr>
          <p:nvPr/>
        </p:nvSpPr>
        <p:spPr bwMode="auto">
          <a:xfrm>
            <a:off x="685800" y="4572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Font typeface="Arial" panose="020B0604020202020204" pitchFamily="34" charset="0"/>
              <a:buChar char="•"/>
              <a:defRPr sz="2400">
                <a:solidFill>
                  <a:schemeClr val="tx2"/>
                </a:solidFill>
                <a:latin typeface="Lucida Sans Unicode" panose="020B0602030504020204" pitchFamily="34" charset="0"/>
              </a:defRPr>
            </a:lvl1pPr>
            <a:lvl2pPr marL="639763" indent="-246063">
              <a:spcBef>
                <a:spcPct val="20000"/>
              </a:spcBef>
              <a:buClr>
                <a:schemeClr val="accent1"/>
              </a:buClr>
              <a:buFont typeface="Arial" panose="020B0604020202020204" pitchFamily="34" charset="0"/>
              <a:buChar char="•"/>
              <a:defRPr sz="2200">
                <a:solidFill>
                  <a:schemeClr val="tx2"/>
                </a:solidFill>
                <a:latin typeface="Lucida Sans Unicode" panose="020B0602030504020204" pitchFamily="34" charset="0"/>
              </a:defRPr>
            </a:lvl2pPr>
            <a:lvl3pPr marL="868363" indent="-246063">
              <a:spcBef>
                <a:spcPct val="20000"/>
              </a:spcBef>
              <a:buClr>
                <a:schemeClr val="accent1"/>
              </a:buClr>
              <a:buFont typeface="Arial" panose="020B0604020202020204" pitchFamily="34" charset="0"/>
              <a:buChar char="•"/>
              <a:defRPr sz="2000">
                <a:solidFill>
                  <a:schemeClr val="tx2"/>
                </a:solidFill>
                <a:latin typeface="Lucida Sans Unicode" panose="020B0602030504020204" pitchFamily="34" charset="0"/>
              </a:defRPr>
            </a:lvl3pPr>
            <a:lvl4pPr marL="1187450" indent="-209550">
              <a:spcBef>
                <a:spcPct val="20000"/>
              </a:spcBef>
              <a:buClr>
                <a:schemeClr val="accent1"/>
              </a:buClr>
              <a:buFont typeface="Arial" panose="020B0604020202020204" pitchFamily="34" charset="0"/>
              <a:buChar char="•"/>
              <a:defRPr>
                <a:solidFill>
                  <a:schemeClr val="tx2"/>
                </a:solidFill>
                <a:latin typeface="Lucida Sans Unicode" panose="020B0602030504020204" pitchFamily="34" charset="0"/>
              </a:defRPr>
            </a:lvl4pPr>
            <a:lvl5pPr marL="1462088" indent="-209550">
              <a:spcBef>
                <a:spcPct val="20000"/>
              </a:spcBef>
              <a:buClr>
                <a:schemeClr val="accent1"/>
              </a:buClr>
              <a:buFont typeface="Arial" panose="020B0604020202020204" pitchFamily="34" charset="0"/>
              <a:buChar char="•"/>
              <a:defRPr>
                <a:solidFill>
                  <a:schemeClr val="tx2"/>
                </a:solidFill>
                <a:latin typeface="Lucida Sans Unicode" panose="020B0602030504020204" pitchFamily="34" charset="0"/>
              </a:defRPr>
            </a:lvl5pPr>
            <a:lvl6pPr marL="1919288" indent="-20955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Lucida Sans Unicode" panose="020B0602030504020204" pitchFamily="34" charset="0"/>
              </a:defRPr>
            </a:lvl6pPr>
            <a:lvl7pPr marL="2376488" indent="-20955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Lucida Sans Unicode" panose="020B0602030504020204" pitchFamily="34" charset="0"/>
              </a:defRPr>
            </a:lvl7pPr>
            <a:lvl8pPr marL="2833688" indent="-20955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Lucida Sans Unicode" panose="020B0602030504020204" pitchFamily="34" charset="0"/>
              </a:defRPr>
            </a:lvl8pPr>
            <a:lvl9pPr marL="3290888" indent="-20955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Lucida Sans Unicode" panose="020B0602030504020204" pitchFamily="34" charset="0"/>
              </a:defRPr>
            </a:lvl9pPr>
          </a:lstStyle>
          <a:p>
            <a:pPr lvl="1" eaLnBrk="1" hangingPunct="1">
              <a:spcBef>
                <a:spcPct val="0"/>
              </a:spcBef>
              <a:buSzPct val="85000"/>
              <a:buFont typeface="Wingdings 2" panose="05020102010507070707" pitchFamily="18" charset="2"/>
              <a:buChar char=""/>
            </a:pPr>
            <a:endParaRPr lang="en-US" altLang="en-US" sz="2400" dirty="0">
              <a:solidFill>
                <a:schemeClr val="tx1"/>
              </a:solidFill>
            </a:endParaRPr>
          </a:p>
          <a:p>
            <a:pPr lvl="1" eaLnBrk="1" hangingPunct="1">
              <a:spcBef>
                <a:spcPct val="0"/>
              </a:spcBef>
              <a:buSzPct val="85000"/>
              <a:buFont typeface="Wingdings 2" panose="05020102010507070707" pitchFamily="18" charset="2"/>
              <a:buChar char=""/>
            </a:pPr>
            <a:endParaRPr lang="en-US" altLang="en-US" sz="2800" dirty="0">
              <a:solidFill>
                <a:schemeClr val="tx1"/>
              </a:solidFill>
            </a:endParaRPr>
          </a:p>
        </p:txBody>
      </p:sp>
      <p:pic>
        <p:nvPicPr>
          <p:cNvPr id="583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5731" y="3906044"/>
            <a:ext cx="225583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74499" y="5541738"/>
            <a:ext cx="4572000" cy="646331"/>
          </a:xfrm>
          <a:prstGeom prst="rect">
            <a:avLst/>
          </a:prstGeom>
          <a:solidFill>
            <a:schemeClr val="accent5">
              <a:lumMod val="20000"/>
              <a:lumOff val="80000"/>
            </a:schemeClr>
          </a:solidFill>
        </p:spPr>
        <p:txBody>
          <a:bodyPr>
            <a:spAutoFit/>
          </a:bodyPr>
          <a:lstStyle/>
          <a:p>
            <a:pPr algn="ctr">
              <a:defRPr/>
            </a:pPr>
            <a:r>
              <a:rPr lang="en-US" dirty="0" smtClean="0">
                <a:latin typeface="Segoe UI" panose="020B0502040204020203" pitchFamily="34" charset="0"/>
                <a:ea typeface="Segoe UI" panose="020B0502040204020203" pitchFamily="34" charset="0"/>
                <a:cs typeface="Segoe UI" panose="020B0502040204020203" pitchFamily="34" charset="0"/>
              </a:rPr>
              <a:t>Develop skill in approaching various people for</a:t>
            </a:r>
            <a:r>
              <a:rPr lang="en-US" b="1" dirty="0" smtClean="0">
                <a:latin typeface="Segoe UI" panose="020B0502040204020203" pitchFamily="34" charset="0"/>
                <a:ea typeface="Segoe UI" panose="020B0502040204020203" pitchFamily="34" charset="0"/>
                <a:cs typeface="Segoe UI" panose="020B0502040204020203" pitchFamily="34" charset="0"/>
              </a:rPr>
              <a:t> information</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Content Placeholder 2"/>
          <p:cNvSpPr txBox="1">
            <a:spLocks/>
          </p:cNvSpPr>
          <p:nvPr/>
        </p:nvSpPr>
        <p:spPr>
          <a:xfrm>
            <a:off x="609600" y="1823470"/>
            <a:ext cx="7243482" cy="43891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smtClean="0"/>
              <a:t>Gain valuable insider information</a:t>
            </a:r>
          </a:p>
          <a:p>
            <a:pPr lvl="1"/>
            <a:r>
              <a:rPr lang="en-US" dirty="0" smtClean="0"/>
              <a:t>Realistic career/position perspective</a:t>
            </a:r>
          </a:p>
          <a:p>
            <a:pPr lvl="1"/>
            <a:r>
              <a:rPr lang="en-US" dirty="0"/>
              <a:t>Suggestions on your resume</a:t>
            </a:r>
          </a:p>
          <a:p>
            <a:pPr lvl="1"/>
            <a:r>
              <a:rPr lang="en-US" dirty="0"/>
              <a:t>Connections to other professionals</a:t>
            </a:r>
          </a:p>
          <a:p>
            <a:pPr lvl="1"/>
            <a:r>
              <a:rPr lang="en-US" dirty="0" smtClean="0"/>
              <a:t>Industry advice</a:t>
            </a:r>
          </a:p>
          <a:p>
            <a:endParaRPr lang="en-US" dirty="0"/>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33</a:t>
            </a:fld>
            <a:endParaRPr lang="en-US"/>
          </a:p>
        </p:txBody>
      </p:sp>
    </p:spTree>
    <p:extLst>
      <p:ext uri="{BB962C8B-B14F-4D97-AF65-F5344CB8AC3E}">
        <p14:creationId xmlns:p14="http://schemas.microsoft.com/office/powerpoint/2010/main" val="861693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circle(in)">
                                      <p:cBhvr>
                                        <p:cTn id="11" dur="2000"/>
                                        <p:tgtEl>
                                          <p:spTgt spid="13">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animEffect transition="in" filter="circle(in)">
                                      <p:cBhvr>
                                        <p:cTn id="14" dur="2000"/>
                                        <p:tgtEl>
                                          <p:spTgt spid="13">
                                            <p:txEl>
                                              <p:pRg st="4" end="4"/>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circle(in)">
                                      <p:cBhvr>
                                        <p:cTn id="17" dur="2000"/>
                                        <p:tgtEl>
                                          <p:spTgt spid="1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circle(in)">
                                      <p:cBhvr>
                                        <p:cTn id="20"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24544" y="5421406"/>
            <a:ext cx="7338892" cy="5842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Networking is intended to be mutually beneficial:  Think about what you could offer now and look for ways to give back along the way</a:t>
            </a:r>
          </a:p>
        </p:txBody>
      </p:sp>
      <p:sp>
        <p:nvSpPr>
          <p:cNvPr id="2" name="Title 1"/>
          <p:cNvSpPr>
            <a:spLocks noGrp="1"/>
          </p:cNvSpPr>
          <p:nvPr>
            <p:ph type="title"/>
          </p:nvPr>
        </p:nvSpPr>
        <p:spPr>
          <a:xfrm>
            <a:off x="424543" y="265957"/>
            <a:ext cx="7551964" cy="1600200"/>
          </a:xfrm>
          <a:solidFill>
            <a:schemeClr val="accent3">
              <a:lumMod val="20000"/>
              <a:lumOff val="80000"/>
            </a:schemeClr>
          </a:solidFill>
        </p:spPr>
        <p:txBody>
          <a:bodyPr/>
          <a:lstStyle/>
          <a:p>
            <a:pPr>
              <a:defRPr/>
            </a:pPr>
            <a:r>
              <a:rPr lang="en-US" sz="3200" dirty="0" smtClean="0"/>
              <a:t>Many professionals are willing to help because someone helped them when they were just starting out!</a:t>
            </a:r>
            <a:br>
              <a:rPr lang="en-US" sz="3200" dirty="0" smtClean="0"/>
            </a:br>
            <a:endParaRPr lang="en-US" sz="3200" dirty="0"/>
          </a:p>
        </p:txBody>
      </p:sp>
      <p:sp>
        <p:nvSpPr>
          <p:cNvPr id="7" name="Rectangle 6"/>
          <p:cNvSpPr/>
          <p:nvPr/>
        </p:nvSpPr>
        <p:spPr>
          <a:xfrm>
            <a:off x="1309255" y="2103015"/>
            <a:ext cx="5817026" cy="2831544"/>
          </a:xfrm>
          <a:prstGeom prst="rect">
            <a:avLst/>
          </a:prstGeom>
          <a:solidFill>
            <a:schemeClr val="accent1">
              <a:lumMod val="20000"/>
              <a:lumOff val="80000"/>
            </a:schemeClr>
          </a:solidFill>
        </p:spPr>
        <p:txBody>
          <a:bodyPr wrap="square">
            <a:spAutoFit/>
          </a:bodyPr>
          <a:lstStyle/>
          <a:p>
            <a:pPr>
              <a:defRPr/>
            </a:pPr>
            <a:r>
              <a:rPr lang="en-US" sz="2000" dirty="0">
                <a:latin typeface="Segoe UI" panose="020B0502040204020203" pitchFamily="34" charset="0"/>
                <a:ea typeface="Segoe UI" panose="020B0502040204020203" pitchFamily="34" charset="0"/>
                <a:cs typeface="Segoe UI" panose="020B0502040204020203" pitchFamily="34" charset="0"/>
              </a:rPr>
              <a:t>Ask:  </a:t>
            </a:r>
          </a:p>
          <a:p>
            <a:pPr marL="342900" indent="-342900">
              <a:buFont typeface="Arial"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What do you do?</a:t>
            </a:r>
          </a:p>
          <a:p>
            <a:pPr marL="342900" indent="-342900">
              <a:buFont typeface="Arial"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How did you get started in this field? </a:t>
            </a:r>
          </a:p>
          <a:p>
            <a:pPr marL="342900" indent="-342900">
              <a:buFont typeface="Arial"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What has your career path been?</a:t>
            </a:r>
          </a:p>
          <a:p>
            <a:pPr marL="342900" indent="-342900">
              <a:buFont typeface="Arial"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What are some issues or problems you deal with in your work?</a:t>
            </a:r>
          </a:p>
          <a:p>
            <a:pPr marL="342900" indent="-342900">
              <a:buFont typeface="Arial" pitchFamily="34" charset="0"/>
              <a:buChar char="•"/>
              <a:defRPr/>
            </a:pPr>
            <a:r>
              <a:rPr lang="en-US" sz="2000" dirty="0">
                <a:latin typeface="Segoe UI" panose="020B0502040204020203" pitchFamily="34" charset="0"/>
                <a:ea typeface="Segoe UI" panose="020B0502040204020203" pitchFamily="34" charset="0"/>
                <a:cs typeface="Segoe UI" panose="020B0502040204020203" pitchFamily="34" charset="0"/>
              </a:rPr>
              <a:t>What advice do you have for someone like me?</a:t>
            </a:r>
            <a:r>
              <a:rPr lang="en-US" dirty="0">
                <a:latin typeface="Segoe UI" panose="020B0502040204020203" pitchFamily="34" charset="0"/>
                <a:ea typeface="Segoe UI" panose="020B0502040204020203" pitchFamily="34" charset="0"/>
                <a:cs typeface="Segoe UI" panose="020B0502040204020203" pitchFamily="34" charset="0"/>
              </a:rPr>
              <a:t/>
            </a:r>
            <a:br>
              <a:rPr lang="en-US" dirty="0">
                <a:latin typeface="Segoe UI" panose="020B0502040204020203" pitchFamily="34" charset="0"/>
                <a:ea typeface="Segoe UI" panose="020B0502040204020203" pitchFamily="34" charset="0"/>
                <a:cs typeface="Segoe UI" panose="020B0502040204020203" pitchFamily="34" charset="0"/>
              </a:rPr>
            </a:b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34</a:t>
            </a:fld>
            <a:endParaRPr lang="en-US"/>
          </a:p>
        </p:txBody>
      </p:sp>
    </p:spTree>
    <p:extLst>
      <p:ext uri="{BB962C8B-B14F-4D97-AF65-F5344CB8AC3E}">
        <p14:creationId xmlns:p14="http://schemas.microsoft.com/office/powerpoint/2010/main" val="3937964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18268"/>
            <a:ext cx="7346048" cy="603250"/>
          </a:xfrm>
        </p:spPr>
        <p:txBody>
          <a:bodyPr/>
          <a:lstStyle/>
          <a:p>
            <a:r>
              <a:rPr lang="en-US" sz="3200" dirty="0"/>
              <a:t>Your goal when networking is to become an </a:t>
            </a:r>
            <a:r>
              <a:rPr lang="en-US" sz="3200" dirty="0" smtClean="0"/>
              <a:t>INSIDER…</a:t>
            </a:r>
            <a:r>
              <a:rPr lang="en-US" dirty="0"/>
              <a:t/>
            </a:r>
            <a:br>
              <a:rPr lang="en-US" dirty="0"/>
            </a:br>
            <a:endParaRPr lang="en-US" dirty="0"/>
          </a:p>
        </p:txBody>
      </p:sp>
      <p:sp>
        <p:nvSpPr>
          <p:cNvPr id="3" name="Content Placeholder 2"/>
          <p:cNvSpPr>
            <a:spLocks noGrp="1"/>
          </p:cNvSpPr>
          <p:nvPr>
            <p:ph idx="1"/>
          </p:nvPr>
        </p:nvSpPr>
        <p:spPr>
          <a:xfrm>
            <a:off x="466724" y="1325562"/>
            <a:ext cx="7839075" cy="5354637"/>
          </a:xfrm>
        </p:spPr>
        <p:txBody>
          <a:bodyPr>
            <a:normAutofit/>
          </a:bodyPr>
          <a:lstStyle/>
          <a:p>
            <a:pPr marL="0" indent="0">
              <a:buNone/>
            </a:pPr>
            <a:endParaRPr lang="en-US" dirty="0" smtClean="0"/>
          </a:p>
          <a:p>
            <a:pPr lvl="1"/>
            <a:r>
              <a:rPr lang="en-US" dirty="0"/>
              <a:t>Information</a:t>
            </a:r>
            <a:endParaRPr lang="en-US" sz="2000" dirty="0"/>
          </a:p>
          <a:p>
            <a:pPr lvl="1"/>
            <a:r>
              <a:rPr lang="en-US" dirty="0"/>
              <a:t>Names</a:t>
            </a:r>
            <a:endParaRPr lang="en-US" sz="2000" dirty="0"/>
          </a:p>
          <a:p>
            <a:pPr lvl="1"/>
            <a:r>
              <a:rPr lang="en-US" dirty="0"/>
              <a:t>Support</a:t>
            </a:r>
            <a:endParaRPr lang="en-US" sz="2000" dirty="0"/>
          </a:p>
          <a:p>
            <a:pPr lvl="1"/>
            <a:r>
              <a:rPr lang="en-US" dirty="0"/>
              <a:t>Ideas</a:t>
            </a:r>
            <a:endParaRPr lang="en-US" sz="2000" dirty="0"/>
          </a:p>
          <a:p>
            <a:pPr lvl="1"/>
            <a:r>
              <a:rPr lang="en-US" dirty="0"/>
              <a:t>Data</a:t>
            </a:r>
            <a:endParaRPr lang="en-US" sz="2000" dirty="0"/>
          </a:p>
          <a:p>
            <a:pPr lvl="1"/>
            <a:r>
              <a:rPr lang="en-US" dirty="0"/>
              <a:t>Energy</a:t>
            </a:r>
            <a:endParaRPr lang="en-US" sz="2000" dirty="0"/>
          </a:p>
          <a:p>
            <a:pPr lvl="1"/>
            <a:r>
              <a:rPr lang="en-US" dirty="0"/>
              <a:t>Relationships</a:t>
            </a:r>
            <a:endParaRPr lang="en-US" sz="2000" dirty="0"/>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sz="1400" dirty="0" smtClean="0"/>
          </a:p>
          <a:p>
            <a:pPr marL="342900" lvl="1" indent="0">
              <a:buNone/>
            </a:pPr>
            <a:endParaRPr lang="en-US" sz="1400" dirty="0"/>
          </a:p>
          <a:p>
            <a:pPr marL="342900" lvl="1" indent="0">
              <a:buNone/>
            </a:pPr>
            <a:r>
              <a:rPr lang="en-US" sz="1400" dirty="0" smtClean="0"/>
              <a:t>[</a:t>
            </a:r>
            <a:r>
              <a:rPr lang="en-US" sz="1400" dirty="0"/>
              <a:t>from </a:t>
            </a:r>
            <a:r>
              <a:rPr lang="en-US" sz="1400" b="1" dirty="0" smtClean="0"/>
              <a:t>Job or Internship </a:t>
            </a:r>
            <a:r>
              <a:rPr lang="en-US" sz="1400" b="1" dirty="0"/>
              <a:t>Search Magic</a:t>
            </a:r>
            <a:r>
              <a:rPr lang="en-US" sz="1400" dirty="0"/>
              <a:t>, By Susan B. Whitcomb]</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605" y="2607983"/>
            <a:ext cx="3462474" cy="2308860"/>
          </a:xfrm>
          <a:prstGeom prst="rect">
            <a:avLst/>
          </a:prstGeom>
        </p:spPr>
      </p:pic>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35</a:t>
            </a:fld>
            <a:endParaRPr lang="en-US"/>
          </a:p>
        </p:txBody>
      </p:sp>
    </p:spTree>
    <p:extLst>
      <p:ext uri="{BB962C8B-B14F-4D97-AF65-F5344CB8AC3E}">
        <p14:creationId xmlns:p14="http://schemas.microsoft.com/office/powerpoint/2010/main" val="344492237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6164" y="266516"/>
            <a:ext cx="7342094" cy="782356"/>
          </a:xfrm>
        </p:spPr>
        <p:txBody>
          <a:bodyPr>
            <a:normAutofit/>
          </a:bodyPr>
          <a:lstStyle/>
          <a:p>
            <a:pPr eaLnBrk="1" hangingPunct="1"/>
            <a:r>
              <a:rPr lang="en-US" dirty="0" smtClean="0"/>
              <a:t>Online Networking</a:t>
            </a:r>
          </a:p>
        </p:txBody>
      </p:sp>
      <p:sp>
        <p:nvSpPr>
          <p:cNvPr id="3075" name="TextBox 3"/>
          <p:cNvSpPr txBox="1">
            <a:spLocks noChangeArrowheads="1"/>
          </p:cNvSpPr>
          <p:nvPr/>
        </p:nvSpPr>
        <p:spPr bwMode="auto">
          <a:xfrm>
            <a:off x="466164" y="1390808"/>
            <a:ext cx="7543800" cy="5078313"/>
          </a:xfrm>
          <a:prstGeom prst="rect">
            <a:avLst/>
          </a:prstGeom>
          <a:noFill/>
          <a:ln w="9525">
            <a:noFill/>
            <a:miter lim="800000"/>
            <a:headEnd/>
            <a:tailEnd/>
          </a:ln>
        </p:spPr>
        <p:txBody>
          <a:bodyPr>
            <a:spAutoFit/>
          </a:bodyPr>
          <a:lstStyle/>
          <a:p>
            <a:r>
              <a:rPr lang="en-US" dirty="0" smtClean="0">
                <a:latin typeface="Calibri" pitchFamily="34" charset="0"/>
              </a:rPr>
              <a:t> </a:t>
            </a:r>
            <a:r>
              <a:rPr lang="en-US" sz="1800" b="1" u="sng" dirty="0">
                <a:latin typeface="Segoe UI" panose="020B0502040204020203" pitchFamily="34" charset="0"/>
                <a:ea typeface="Segoe UI" panose="020B0502040204020203" pitchFamily="34" charset="0"/>
                <a:cs typeface="Segoe UI" panose="020B0502040204020203" pitchFamily="34" charset="0"/>
              </a:rPr>
              <a:t>Do’s: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Notify current contacts of your </a:t>
            </a:r>
            <a:r>
              <a:rPr lang="en-US" sz="1800" dirty="0" smtClean="0">
                <a:latin typeface="Segoe UI" panose="020B0502040204020203" pitchFamily="34" charset="0"/>
                <a:ea typeface="Segoe UI" panose="020B0502040204020203" pitchFamily="34" charset="0"/>
                <a:cs typeface="Segoe UI" panose="020B0502040204020203" pitchFamily="34" charset="0"/>
              </a:rPr>
              <a:t>Job or Internship </a:t>
            </a:r>
            <a:r>
              <a:rPr lang="en-US" sz="1800" dirty="0">
                <a:latin typeface="Segoe UI" panose="020B0502040204020203" pitchFamily="34" charset="0"/>
                <a:ea typeface="Segoe UI" panose="020B0502040204020203" pitchFamily="34" charset="0"/>
                <a:cs typeface="Segoe UI" panose="020B0502040204020203" pitchFamily="34" charset="0"/>
              </a:rPr>
              <a:t>search</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Join relevant </a:t>
            </a:r>
            <a:r>
              <a:rPr lang="en-US" sz="1800" dirty="0" smtClean="0">
                <a:latin typeface="Segoe UI" panose="020B0502040204020203" pitchFamily="34" charset="0"/>
                <a:ea typeface="Segoe UI" panose="020B0502040204020203" pitchFamily="34" charset="0"/>
                <a:cs typeface="Segoe UI" panose="020B0502040204020203" pitchFamily="34" charset="0"/>
              </a:rPr>
              <a:t>groups and make </a:t>
            </a:r>
            <a:r>
              <a:rPr lang="en-US" sz="1800" dirty="0">
                <a:latin typeface="Segoe UI" panose="020B0502040204020203" pitchFamily="34" charset="0"/>
                <a:ea typeface="Segoe UI" panose="020B0502040204020203" pitchFamily="34" charset="0"/>
                <a:cs typeface="Segoe UI" panose="020B0502040204020203" pitchFamily="34" charset="0"/>
              </a:rPr>
              <a:t>time to contribute – give </a:t>
            </a:r>
            <a:r>
              <a:rPr lang="en-US" sz="1800" dirty="0" smtClean="0">
                <a:latin typeface="Segoe UI" panose="020B0502040204020203" pitchFamily="34" charset="0"/>
                <a:ea typeface="Segoe UI" panose="020B0502040204020203" pitchFamily="34" charset="0"/>
                <a:cs typeface="Segoe UI" panose="020B0502040204020203" pitchFamily="34" charset="0"/>
              </a:rPr>
              <a:t>back.  Look for opportunities to be helpful.  On </a:t>
            </a:r>
            <a:r>
              <a:rPr lang="en-US" sz="1800" i="1" dirty="0" smtClean="0">
                <a:latin typeface="Segoe UI" panose="020B0502040204020203" pitchFamily="34" charset="0"/>
                <a:ea typeface="Segoe UI" panose="020B0502040204020203" pitchFamily="34" charset="0"/>
                <a:cs typeface="Segoe UI" panose="020B0502040204020203" pitchFamily="34" charset="0"/>
              </a:rPr>
              <a:t>LinkedIn</a:t>
            </a:r>
            <a:r>
              <a:rPr lang="en-US" sz="1800" dirty="0" smtClean="0">
                <a:latin typeface="Segoe UI" panose="020B0502040204020203" pitchFamily="34" charset="0"/>
                <a:ea typeface="Segoe UI" panose="020B0502040204020203" pitchFamily="34" charset="0"/>
                <a:cs typeface="Segoe UI" panose="020B0502040204020203" pitchFamily="34" charset="0"/>
              </a:rPr>
              <a:t> you can easily provide recommendations which is not only a nice thing to do, it keeps both profiles “current”</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Search for </a:t>
            </a:r>
            <a:r>
              <a:rPr lang="en-US" sz="1800" dirty="0" smtClean="0">
                <a:latin typeface="Segoe UI" panose="020B0502040204020203" pitchFamily="34" charset="0"/>
                <a:ea typeface="Segoe UI" panose="020B0502040204020203" pitchFamily="34" charset="0"/>
                <a:cs typeface="Segoe UI" panose="020B0502040204020203" pitchFamily="34" charset="0"/>
              </a:rPr>
              <a:t>Job or Internships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Create and use an appropriate email address</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Utilize privacy settings</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Google yourself to ensure you have a “professional” online presence</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Request introductions to your contact’s </a:t>
            </a:r>
            <a:r>
              <a:rPr lang="en-US" sz="1800" dirty="0" smtClean="0">
                <a:latin typeface="Segoe UI" panose="020B0502040204020203" pitchFamily="34" charset="0"/>
                <a:ea typeface="Segoe UI" panose="020B0502040204020203" pitchFamily="34" charset="0"/>
                <a:cs typeface="Segoe UI" panose="020B0502040204020203" pitchFamily="34" charset="0"/>
              </a:rPr>
              <a:t>connections</a:t>
            </a:r>
          </a:p>
          <a:p>
            <a:pPr marL="285750" lvl="0" indent="-285750">
              <a:buFont typeface="Arial" pitchFamily="34" charset="0"/>
              <a:buChar char="•"/>
            </a:pPr>
            <a:endParaRPr lang="en-US" sz="1800" dirty="0">
              <a:latin typeface="Segoe UI" panose="020B0502040204020203" pitchFamily="34" charset="0"/>
              <a:ea typeface="Segoe UI" panose="020B0502040204020203" pitchFamily="34" charset="0"/>
              <a:cs typeface="Segoe UI" panose="020B0502040204020203" pitchFamily="34" charset="0"/>
            </a:endParaRPr>
          </a:p>
          <a:p>
            <a:r>
              <a:rPr lang="en-US" sz="1800" dirty="0">
                <a:latin typeface="Segoe UI" panose="020B0502040204020203" pitchFamily="34" charset="0"/>
                <a:ea typeface="Segoe UI" panose="020B0502040204020203" pitchFamily="34" charset="0"/>
                <a:cs typeface="Segoe UI" panose="020B0502040204020203" pitchFamily="34" charset="0"/>
              </a:rPr>
              <a:t> </a:t>
            </a:r>
            <a:r>
              <a:rPr lang="en-US" sz="1800" b="1" u="sng" dirty="0" smtClean="0">
                <a:latin typeface="Segoe UI" panose="020B0502040204020203" pitchFamily="34" charset="0"/>
                <a:ea typeface="Segoe UI" panose="020B0502040204020203" pitchFamily="34" charset="0"/>
                <a:cs typeface="Segoe UI" panose="020B0502040204020203" pitchFamily="34" charset="0"/>
              </a:rPr>
              <a:t>Don’ts</a:t>
            </a:r>
            <a:r>
              <a:rPr lang="en-US" sz="1800" b="1" u="sng" dirty="0">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Accept people in your network who are strangers or if you have no connection</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Broadcast </a:t>
            </a:r>
            <a:r>
              <a:rPr lang="en-US" sz="1800" dirty="0" smtClean="0">
                <a:latin typeface="Segoe UI" panose="020B0502040204020203" pitchFamily="34" charset="0"/>
                <a:ea typeface="Segoe UI" panose="020B0502040204020203" pitchFamily="34" charset="0"/>
                <a:cs typeface="Segoe UI" panose="020B0502040204020203" pitchFamily="34" charset="0"/>
              </a:rPr>
              <a:t>your </a:t>
            </a:r>
            <a:r>
              <a:rPr lang="en-US" sz="1800" dirty="0">
                <a:latin typeface="Segoe UI" panose="020B0502040204020203" pitchFamily="34" charset="0"/>
                <a:ea typeface="Segoe UI" panose="020B0502040204020203" pitchFamily="34" charset="0"/>
                <a:cs typeface="Segoe UI" panose="020B0502040204020203" pitchFamily="34" charset="0"/>
              </a:rPr>
              <a:t>membership in potentially controversial online groups</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Publicize your phone number and home address</a:t>
            </a:r>
          </a:p>
          <a:p>
            <a:pPr marL="285750" lvl="0" indent="-285750">
              <a:buFont typeface="Arial"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Post unprofessional status changes</a:t>
            </a:r>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36</a:t>
            </a:fld>
            <a:endParaRPr lang="en-US"/>
          </a:p>
        </p:txBody>
      </p:sp>
    </p:spTree>
    <p:extLst>
      <p:ext uri="{BB962C8B-B14F-4D97-AF65-F5344CB8AC3E}">
        <p14:creationId xmlns:p14="http://schemas.microsoft.com/office/powerpoint/2010/main" val="1546270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Portfolium</a:t>
            </a:r>
            <a:endParaRPr lang="en-US" dirty="0"/>
          </a:p>
        </p:txBody>
      </p:sp>
      <p:sp>
        <p:nvSpPr>
          <p:cNvPr id="5" name="Text Box 2"/>
          <p:cNvSpPr txBox="1">
            <a:spLocks noChangeArrowheads="1"/>
          </p:cNvSpPr>
          <p:nvPr/>
        </p:nvSpPr>
        <p:spPr bwMode="auto">
          <a:xfrm>
            <a:off x="543610" y="1558358"/>
            <a:ext cx="7269163" cy="2225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rgbClr val="C00000"/>
                </a:solidFill>
                <a:effectLst/>
                <a:latin typeface="Segoe UI Semibold" panose="020B0702040204020203" pitchFamily="34" charset="0"/>
              </a:rPr>
              <a:t>DOCUMENT</a:t>
            </a:r>
            <a:r>
              <a:rPr kumimoji="0" lang="en-US" altLang="en-US" sz="1800" b="1" i="0" u="none" strike="noStrike" cap="none" normalizeH="0" baseline="0" dirty="0" smtClean="0">
                <a:ln>
                  <a:noFill/>
                </a:ln>
                <a:solidFill>
                  <a:srgbClr val="C00000"/>
                </a:solidFill>
                <a:effectLst/>
                <a:latin typeface="Segoe UI Semibold" panose="020B0702040204020203" pitchFamily="34" charset="0"/>
              </a:rPr>
              <a:t> your experiences &amp; involvement outside the classroom with a Co-Curricular Transcript (through STAN Sync)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rgbClr val="C00000"/>
                </a:solidFill>
                <a:effectLst/>
                <a:latin typeface="Segoe UI Semibold" panose="020B0702040204020203" pitchFamily="34" charset="0"/>
              </a:rPr>
              <a:t>SHOWCASE</a:t>
            </a:r>
            <a:r>
              <a:rPr kumimoji="0" lang="en-US" altLang="en-US" sz="1800" b="1" i="0" u="none" strike="noStrike" cap="none" normalizeH="0" baseline="0" dirty="0" smtClean="0">
                <a:ln>
                  <a:noFill/>
                </a:ln>
                <a:solidFill>
                  <a:srgbClr val="C00000"/>
                </a:solidFill>
                <a:effectLst/>
                <a:latin typeface="Segoe UI Semibold" panose="020B0702040204020203" pitchFamily="34" charset="0"/>
              </a:rPr>
              <a:t> </a:t>
            </a:r>
            <a:r>
              <a:rPr kumimoji="0" lang="en-US" altLang="en-US" sz="1800" b="1" i="1" u="none" strike="noStrike" cap="none" normalizeH="0" baseline="0" dirty="0" smtClean="0">
                <a:ln>
                  <a:noFill/>
                </a:ln>
                <a:solidFill>
                  <a:srgbClr val="C00000"/>
                </a:solidFill>
                <a:effectLst/>
                <a:latin typeface="Segoe UI Semibold" panose="020B0702040204020203" pitchFamily="34" charset="0"/>
              </a:rPr>
              <a:t>all </a:t>
            </a:r>
            <a:r>
              <a:rPr kumimoji="0" lang="en-US" altLang="en-US" sz="1800" b="1" i="0" u="none" strike="noStrike" cap="none" normalizeH="0" baseline="0" dirty="0" smtClean="0">
                <a:ln>
                  <a:noFill/>
                </a:ln>
                <a:solidFill>
                  <a:srgbClr val="C00000"/>
                </a:solidFill>
                <a:effectLst/>
                <a:latin typeface="Segoe UI Semibold" panose="020B0702040204020203" pitchFamily="34" charset="0"/>
              </a:rPr>
              <a:t>of your best work by creating a digital portfolio (through </a:t>
            </a:r>
            <a:r>
              <a:rPr kumimoji="0" lang="en-US" altLang="en-US" sz="1800" b="1" i="0" u="none" strike="noStrike" cap="none" normalizeH="0" baseline="0" dirty="0" err="1" smtClean="0">
                <a:ln>
                  <a:noFill/>
                </a:ln>
                <a:solidFill>
                  <a:srgbClr val="C00000"/>
                </a:solidFill>
                <a:effectLst/>
                <a:latin typeface="Segoe UI Semibold" panose="020B0702040204020203" pitchFamily="34" charset="0"/>
              </a:rPr>
              <a:t>Portfolium</a:t>
            </a:r>
            <a:r>
              <a:rPr kumimoji="0" lang="en-US" altLang="en-US" sz="1800" b="1" i="0" u="none" strike="noStrike" cap="none" normalizeH="0" baseline="0" dirty="0" smtClean="0">
                <a:ln>
                  <a:noFill/>
                </a:ln>
                <a:solidFill>
                  <a:srgbClr val="C00000"/>
                </a:solidFill>
                <a:effectLst/>
                <a:latin typeface="Segoe UI Semibold" panose="020B0702040204020203"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rgbClr val="C00000"/>
                </a:solidFill>
                <a:effectLst/>
                <a:latin typeface="Segoe UI Semibold" panose="020B0702040204020203" pitchFamily="34" charset="0"/>
              </a:rPr>
              <a:t>NETWORK</a:t>
            </a:r>
            <a:r>
              <a:rPr kumimoji="0" lang="en-US" altLang="en-US" sz="1800" b="1" i="0" u="none" strike="noStrike" cap="none" normalizeH="0" baseline="0" dirty="0" smtClean="0">
                <a:ln>
                  <a:noFill/>
                </a:ln>
                <a:solidFill>
                  <a:srgbClr val="C00000"/>
                </a:solidFill>
                <a:effectLst/>
                <a:latin typeface="Segoe UI Semibold" panose="020B0702040204020203" pitchFamily="34" charset="0"/>
              </a:rPr>
              <a:t> with classmates, faculty, alumni &amp; employers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775" y="4509551"/>
            <a:ext cx="2931948" cy="2157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8" name="Group 5"/>
          <p:cNvGrpSpPr>
            <a:grpSpLocks/>
          </p:cNvGrpSpPr>
          <p:nvPr/>
        </p:nvGrpSpPr>
        <p:grpSpPr bwMode="auto">
          <a:xfrm>
            <a:off x="703947" y="3278131"/>
            <a:ext cx="6948487" cy="1698625"/>
            <a:chOff x="106702547" y="109677764"/>
            <a:chExt cx="6948436" cy="1697327"/>
          </a:xfrm>
        </p:grpSpPr>
        <p:pic>
          <p:nvPicPr>
            <p:cNvPr id="1030" name="Picture 6" descr="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2547" y="109786615"/>
              <a:ext cx="813169" cy="8131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experi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57507" y="109765471"/>
              <a:ext cx="914400"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trop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95198" y="109677764"/>
              <a:ext cx="922020" cy="9220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9"/>
            <p:cNvSpPr txBox="1">
              <a:spLocks noChangeArrowheads="1"/>
            </p:cNvSpPr>
            <p:nvPr/>
          </p:nvSpPr>
          <p:spPr bwMode="auto">
            <a:xfrm>
              <a:off x="106723386" y="110679871"/>
              <a:ext cx="620424" cy="3235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PROJECTS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a:off x="107343810" y="110480035"/>
              <a:ext cx="1649856" cy="895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CLUBS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EXTRA-CURRICULAR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ACTIVITIES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11"/>
            <p:cNvSpPr txBox="1">
              <a:spLocks noChangeArrowheads="1"/>
            </p:cNvSpPr>
            <p:nvPr/>
          </p:nvSpPr>
          <p:spPr bwMode="auto">
            <a:xfrm>
              <a:off x="110869173" y="110679871"/>
              <a:ext cx="1937746" cy="4314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LABS &amp; EXPERIMENTS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12"/>
            <p:cNvSpPr txBox="1">
              <a:spLocks noChangeArrowheads="1"/>
            </p:cNvSpPr>
            <p:nvPr/>
          </p:nvSpPr>
          <p:spPr bwMode="auto">
            <a:xfrm>
              <a:off x="110161930" y="110494549"/>
              <a:ext cx="1002701" cy="2808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PRESENTATIONS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7" name="Picture 13" descr="INTERNSH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21929" y="109816681"/>
              <a:ext cx="929054" cy="929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writing pap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8898359" y="109856954"/>
              <a:ext cx="740019" cy="7400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 Box 15"/>
            <p:cNvSpPr txBox="1">
              <a:spLocks noChangeArrowheads="1"/>
            </p:cNvSpPr>
            <p:nvPr/>
          </p:nvSpPr>
          <p:spPr bwMode="auto">
            <a:xfrm>
              <a:off x="108993666" y="110596973"/>
              <a:ext cx="1002701" cy="2808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PAPERS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0" name="Picture 16" descr="PRESENTING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25144" y="109786615"/>
              <a:ext cx="693420" cy="6934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4" name="Text Box 17"/>
          <p:cNvSpPr txBox="1">
            <a:spLocks noChangeArrowheads="1"/>
          </p:cNvSpPr>
          <p:nvPr/>
        </p:nvSpPr>
        <p:spPr bwMode="auto">
          <a:xfrm>
            <a:off x="6423393" y="4442927"/>
            <a:ext cx="1762125" cy="571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INTERNSHIPS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rPr>
              <a:t>VOLUNTEER WORK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37</a:t>
            </a:fld>
            <a:endParaRPr lang="en-US"/>
          </a:p>
        </p:txBody>
      </p:sp>
    </p:spTree>
    <p:extLst>
      <p:ext uri="{BB962C8B-B14F-4D97-AF65-F5344CB8AC3E}">
        <p14:creationId xmlns:p14="http://schemas.microsoft.com/office/powerpoint/2010/main" val="84010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action…</a:t>
            </a:r>
            <a:endParaRPr lang="en-US" dirty="0"/>
          </a:p>
        </p:txBody>
      </p:sp>
      <p:sp>
        <p:nvSpPr>
          <p:cNvPr id="3" name="Content Placeholder 2"/>
          <p:cNvSpPr>
            <a:spLocks noGrp="1"/>
          </p:cNvSpPr>
          <p:nvPr>
            <p:ph idx="1"/>
          </p:nvPr>
        </p:nvSpPr>
        <p:spPr/>
        <p:txBody>
          <a:bodyPr/>
          <a:lstStyle/>
          <a:p>
            <a:pPr marL="233363" indent="-233363"/>
            <a:r>
              <a:rPr lang="en-US" sz="2800" dirty="0"/>
              <a:t>Set small goals and </a:t>
            </a:r>
            <a:r>
              <a:rPr lang="en-US" sz="2800" dirty="0" smtClean="0"/>
              <a:t>break them down into even smaller steps… </a:t>
            </a:r>
          </a:p>
          <a:p>
            <a:pPr marL="233363" indent="-233363"/>
            <a:r>
              <a:rPr lang="en-US" sz="2800" dirty="0" smtClean="0"/>
              <a:t>Ask yourself </a:t>
            </a:r>
            <a:r>
              <a:rPr lang="en-US" sz="2800" dirty="0"/>
              <a:t> </a:t>
            </a:r>
            <a:r>
              <a:rPr lang="en-US" sz="2800" dirty="0" smtClean="0"/>
              <a:t>“What </a:t>
            </a:r>
            <a:r>
              <a:rPr lang="en-US" sz="2800" dirty="0"/>
              <a:t>have I done </a:t>
            </a:r>
            <a:r>
              <a:rPr lang="en-US" sz="2800" i="1" dirty="0"/>
              <a:t>today</a:t>
            </a:r>
            <a:r>
              <a:rPr lang="en-US" sz="2800" dirty="0"/>
              <a:t> to access the hidden </a:t>
            </a:r>
            <a:r>
              <a:rPr lang="en-US" sz="2800" dirty="0" smtClean="0"/>
              <a:t>Job or Internship </a:t>
            </a:r>
            <a:r>
              <a:rPr lang="en-US" sz="2800" dirty="0"/>
              <a:t>market</a:t>
            </a:r>
            <a:r>
              <a:rPr lang="en-US" sz="2800" dirty="0" smtClean="0"/>
              <a:t>?”  </a:t>
            </a:r>
          </a:p>
          <a:p>
            <a:pPr marL="233363" indent="-233363"/>
            <a:r>
              <a:rPr lang="en-US" sz="2800" dirty="0" smtClean="0"/>
              <a:t>Congratulate </a:t>
            </a:r>
            <a:r>
              <a:rPr lang="en-US" sz="2800" dirty="0"/>
              <a:t>yourself on the small steps you are taking.  Small steps get you where you’re going just as well as large steps.  </a:t>
            </a:r>
            <a:r>
              <a:rPr lang="en-US" dirty="0"/>
              <a:t/>
            </a:r>
            <a:br>
              <a:rPr lang="en-US" dirty="0"/>
            </a:br>
            <a:endParaRPr lang="en-US" dirty="0"/>
          </a:p>
          <a:p>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38</a:t>
            </a:fld>
            <a:endParaRPr lang="en-US"/>
          </a:p>
        </p:txBody>
      </p:sp>
    </p:spTree>
    <p:extLst>
      <p:ext uri="{BB962C8B-B14F-4D97-AF65-F5344CB8AC3E}">
        <p14:creationId xmlns:p14="http://schemas.microsoft.com/office/powerpoint/2010/main" val="1203934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Interview?</a:t>
            </a:r>
            <a:endParaRPr lang="en-US" dirty="0"/>
          </a:p>
        </p:txBody>
      </p:sp>
      <p:sp>
        <p:nvSpPr>
          <p:cNvPr id="3" name="Content Placeholder 2"/>
          <p:cNvSpPr>
            <a:spLocks noGrp="1"/>
          </p:cNvSpPr>
          <p:nvPr>
            <p:ph sz="quarter" idx="1"/>
          </p:nvPr>
        </p:nvSpPr>
        <p:spPr>
          <a:xfrm>
            <a:off x="859207" y="2429309"/>
            <a:ext cx="7346048" cy="4351338"/>
          </a:xfrm>
        </p:spPr>
        <p:txBody>
          <a:bodyPr>
            <a:normAutofit lnSpcReduction="10000"/>
          </a:bodyPr>
          <a:lstStyle/>
          <a:p>
            <a:r>
              <a:rPr lang="en-US" dirty="0" smtClean="0"/>
              <a:t>Successful candidates </a:t>
            </a:r>
            <a:r>
              <a:rPr lang="en-US" i="1" dirty="0" smtClean="0"/>
              <a:t>prepare and practice </a:t>
            </a:r>
            <a:r>
              <a:rPr lang="en-US" dirty="0" smtClean="0"/>
              <a:t>to effectively communicate abilities, interests, background, work experience, education, and motivation for a</a:t>
            </a:r>
            <a:r>
              <a:rPr lang="en-US" i="1" dirty="0" smtClean="0"/>
              <a:t> specific Job or Internship</a:t>
            </a:r>
          </a:p>
          <a:p>
            <a:r>
              <a:rPr lang="en-US" dirty="0"/>
              <a:t>A planned </a:t>
            </a:r>
            <a:r>
              <a:rPr lang="en-US" i="1" dirty="0"/>
              <a:t>exchange</a:t>
            </a:r>
            <a:r>
              <a:rPr lang="en-US" dirty="0"/>
              <a:t> of information</a:t>
            </a:r>
          </a:p>
          <a:p>
            <a:r>
              <a:rPr lang="en-US" dirty="0" smtClean="0"/>
              <a:t>You are also interviewing the company…</a:t>
            </a:r>
          </a:p>
          <a:p>
            <a:pPr marL="274320" lvl="1" indent="0">
              <a:buNone/>
            </a:pPr>
            <a:r>
              <a:rPr lang="en-US" i="1" dirty="0" smtClean="0"/>
              <a:t>Is this the right company for me?</a:t>
            </a:r>
          </a:p>
          <a:p>
            <a:pPr lvl="2"/>
            <a:r>
              <a:rPr lang="en-US" dirty="0" smtClean="0"/>
              <a:t>What kinds of people work here?  </a:t>
            </a:r>
          </a:p>
          <a:p>
            <a:pPr lvl="2"/>
            <a:r>
              <a:rPr lang="en-US" dirty="0" smtClean="0"/>
              <a:t>What will it be like to work here?</a:t>
            </a:r>
          </a:p>
          <a:p>
            <a:pPr lvl="2"/>
            <a:r>
              <a:rPr lang="en-US" dirty="0" smtClean="0"/>
              <a:t>Who will I report to?</a:t>
            </a:r>
          </a:p>
          <a:p>
            <a:pPr lvl="2">
              <a:buNone/>
            </a:pPr>
            <a:endParaRPr lang="en-US" dirty="0" smtClean="0"/>
          </a:p>
          <a:p>
            <a:pPr>
              <a:buNone/>
            </a:pPr>
            <a:r>
              <a:rPr lang="en-US" dirty="0" smtClean="0"/>
              <a:t> </a:t>
            </a:r>
            <a:endParaRPr lang="en-US" dirty="0"/>
          </a:p>
        </p:txBody>
      </p:sp>
      <p:sp>
        <p:nvSpPr>
          <p:cNvPr id="5" name="TextBox 4"/>
          <p:cNvSpPr txBox="1"/>
          <p:nvPr/>
        </p:nvSpPr>
        <p:spPr>
          <a:xfrm>
            <a:off x="466725" y="1365403"/>
            <a:ext cx="7897034" cy="461665"/>
          </a:xfrm>
          <a:prstGeom prst="rect">
            <a:avLst/>
          </a:prstGeom>
          <a:solidFill>
            <a:schemeClr val="accent5">
              <a:lumMod val="20000"/>
              <a:lumOff val="80000"/>
            </a:schemeClr>
          </a:solidFill>
          <a:ln>
            <a:solidFill>
              <a:srgbClr val="00B0F0"/>
            </a:solidFill>
          </a:ln>
        </p:spPr>
        <p:txBody>
          <a:bodyPr wrap="none" rtlCol="0">
            <a:spAutoFit/>
          </a:bodyPr>
          <a:lstStyle/>
          <a:p>
            <a:r>
              <a:rPr lang="en-US" sz="24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 $30,000* meeting… (*insert amount of money at stake)</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Date Placeholder 3"/>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39</a:t>
            </a:fld>
            <a:endParaRPr lang="en-US"/>
          </a:p>
        </p:txBody>
      </p:sp>
    </p:spTree>
    <p:extLst>
      <p:ext uri="{BB962C8B-B14F-4D97-AF65-F5344CB8AC3E}">
        <p14:creationId xmlns:p14="http://schemas.microsoft.com/office/powerpoint/2010/main" val="182056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98"/>
            <a:ext cx="8468591" cy="603250"/>
          </a:xfrm>
        </p:spPr>
        <p:txBody>
          <a:bodyPr/>
          <a:lstStyle/>
          <a:p>
            <a:r>
              <a:rPr lang="en-US" sz="2800" b="1" dirty="0" smtClean="0">
                <a:latin typeface="Segoe UI" panose="020B0502040204020203" pitchFamily="34" charset="0"/>
                <a:ea typeface="Segoe UI" panose="020B0502040204020203" pitchFamily="34" charset="0"/>
                <a:cs typeface="Segoe UI" panose="020B0502040204020203" pitchFamily="34" charset="0"/>
              </a:rPr>
              <a:t>Job or Internship search </a:t>
            </a:r>
            <a:r>
              <a:rPr lang="en-US" sz="2800" b="1" dirty="0">
                <a:latin typeface="Segoe UI" panose="020B0502040204020203" pitchFamily="34" charset="0"/>
                <a:ea typeface="Segoe UI" panose="020B0502040204020203" pitchFamily="34" charset="0"/>
                <a:cs typeface="Segoe UI" panose="020B0502040204020203" pitchFamily="34" charset="0"/>
              </a:rPr>
              <a:t>– Conduct an effective marketing campaign</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smtClean="0"/>
              <a:t>Understand </a:t>
            </a:r>
            <a:r>
              <a:rPr lang="en-US" dirty="0"/>
              <a:t>your value in the marketplace and devise a campaign to market yourself</a:t>
            </a:r>
          </a:p>
          <a:p>
            <a:r>
              <a:rPr lang="en-US" dirty="0"/>
              <a:t>Utilize multiple </a:t>
            </a:r>
            <a:r>
              <a:rPr lang="en-US" dirty="0" smtClean="0"/>
              <a:t>Job or Internship </a:t>
            </a:r>
            <a:r>
              <a:rPr lang="en-US" dirty="0"/>
              <a:t>search strategies to maximize your efforts.  </a:t>
            </a:r>
          </a:p>
          <a:p>
            <a:r>
              <a:rPr lang="en-US" dirty="0"/>
              <a:t>Gather </a:t>
            </a:r>
            <a:r>
              <a:rPr lang="en-US" dirty="0" smtClean="0"/>
              <a:t>Job or Internship </a:t>
            </a:r>
            <a:r>
              <a:rPr lang="en-US" dirty="0"/>
              <a:t>information, find </a:t>
            </a:r>
            <a:r>
              <a:rPr lang="en-US" dirty="0" smtClean="0"/>
              <a:t>Job or Internship </a:t>
            </a:r>
            <a:r>
              <a:rPr lang="en-US" dirty="0"/>
              <a:t>leads, and expand your network of contacts</a:t>
            </a:r>
          </a:p>
          <a:p>
            <a:r>
              <a:rPr lang="en-US" dirty="0"/>
              <a:t>Learn about </a:t>
            </a:r>
            <a:r>
              <a:rPr lang="en-US" dirty="0" smtClean="0"/>
              <a:t>Job or Internship </a:t>
            </a:r>
            <a:r>
              <a:rPr lang="en-US" dirty="0"/>
              <a:t>opportunities and connect with employers and recruiters on </a:t>
            </a:r>
            <a:r>
              <a:rPr lang="en-US" dirty="0" smtClean="0"/>
              <a:t>campus whenever possible</a:t>
            </a:r>
            <a:endParaRPr lang="en-US" dirty="0"/>
          </a:p>
          <a:p>
            <a:pPr marL="0" indent="0">
              <a:buNone/>
            </a:pPr>
            <a:r>
              <a:rPr lang="en-US" b="1" dirty="0"/>
              <a:t> </a:t>
            </a:r>
            <a:endParaRPr lang="en-US" dirty="0"/>
          </a:p>
          <a:p>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a:t>
            </a:fld>
            <a:endParaRPr lang="en-US"/>
          </a:p>
        </p:txBody>
      </p:sp>
    </p:spTree>
    <p:extLst>
      <p:ext uri="{BB962C8B-B14F-4D97-AF65-F5344CB8AC3E}">
        <p14:creationId xmlns:p14="http://schemas.microsoft.com/office/powerpoint/2010/main" val="4017805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try to “wing” it</a:t>
            </a:r>
            <a:endParaRPr lang="en-US" dirty="0"/>
          </a:p>
        </p:txBody>
      </p:sp>
      <p:sp>
        <p:nvSpPr>
          <p:cNvPr id="3" name="Content Placeholder 2"/>
          <p:cNvSpPr>
            <a:spLocks noGrp="1"/>
          </p:cNvSpPr>
          <p:nvPr>
            <p:ph sz="quarter" idx="1"/>
          </p:nvPr>
        </p:nvSpPr>
        <p:spPr>
          <a:xfrm>
            <a:off x="466724" y="1345987"/>
            <a:ext cx="7346049" cy="5189284"/>
          </a:xfrm>
        </p:spPr>
        <p:txBody>
          <a:bodyPr>
            <a:noAutofit/>
          </a:bodyPr>
          <a:lstStyle/>
          <a:p>
            <a:pPr marL="0" indent="0">
              <a:buNone/>
            </a:pPr>
            <a:r>
              <a:rPr lang="en-US" sz="2000" dirty="0" smtClean="0"/>
              <a:t>Preparation allows you to effectively communicate </a:t>
            </a:r>
          </a:p>
          <a:p>
            <a:pPr lvl="1"/>
            <a:r>
              <a:rPr lang="en-US" sz="2000" dirty="0" smtClean="0"/>
              <a:t>Your abilities, interests, background, work experience, education, and motivation </a:t>
            </a:r>
          </a:p>
          <a:p>
            <a:pPr lvl="1"/>
            <a:r>
              <a:rPr lang="en-US" sz="2000" dirty="0" smtClean="0"/>
              <a:t>Collect important information for your own decision-making process</a:t>
            </a:r>
          </a:p>
          <a:p>
            <a:pPr lvl="1"/>
            <a:r>
              <a:rPr lang="en-US" sz="2000" dirty="0" smtClean="0"/>
              <a:t>Handle a high pressure situation</a:t>
            </a:r>
          </a:p>
          <a:p>
            <a:pPr marL="342900" lvl="1" indent="0">
              <a:buNone/>
            </a:pPr>
            <a:endParaRPr lang="en-US" sz="2000" dirty="0"/>
          </a:p>
          <a:p>
            <a:pPr marL="0" lvl="1" indent="0">
              <a:buNone/>
            </a:pPr>
            <a:r>
              <a:rPr lang="en-US" sz="2000" b="1" dirty="0" smtClean="0"/>
              <a:t>Research</a:t>
            </a:r>
            <a:endParaRPr lang="en-US" sz="2000" b="1" dirty="0"/>
          </a:p>
          <a:p>
            <a:pPr marL="0" lvl="1" indent="0">
              <a:buNone/>
            </a:pPr>
            <a:r>
              <a:rPr lang="en-US" sz="2000" dirty="0"/>
              <a:t>	Prepare for Interview Type</a:t>
            </a:r>
          </a:p>
          <a:p>
            <a:pPr marL="0" lvl="0" indent="0">
              <a:buClr>
                <a:srgbClr val="D16349"/>
              </a:buClr>
              <a:buNone/>
            </a:pPr>
            <a:r>
              <a:rPr lang="en-US" sz="2000" dirty="0">
                <a:solidFill>
                  <a:prstClr val="black"/>
                </a:solidFill>
              </a:rPr>
              <a:t>	Use the </a:t>
            </a:r>
            <a:r>
              <a:rPr lang="en-US" sz="2000" b="1" dirty="0">
                <a:solidFill>
                  <a:prstClr val="black"/>
                </a:solidFill>
              </a:rPr>
              <a:t>Star Method </a:t>
            </a:r>
            <a:r>
              <a:rPr lang="en-US" sz="2000" dirty="0">
                <a:solidFill>
                  <a:prstClr val="black"/>
                </a:solidFill>
              </a:rPr>
              <a:t>to prepare for common interview 	questions </a:t>
            </a:r>
            <a:endParaRPr lang="en-US" sz="2000" dirty="0" smtClean="0">
              <a:solidFill>
                <a:prstClr val="black"/>
              </a:solidFill>
            </a:endParaRPr>
          </a:p>
          <a:p>
            <a:pPr marL="0" lvl="0" indent="0">
              <a:buClr>
                <a:srgbClr val="D16349"/>
              </a:buClr>
              <a:buNone/>
            </a:pPr>
            <a:r>
              <a:rPr lang="en-US" sz="2000" b="1" dirty="0" smtClean="0"/>
              <a:t>Rehearse</a:t>
            </a:r>
            <a:endParaRPr lang="en-US" sz="2000" b="1" dirty="0"/>
          </a:p>
          <a:p>
            <a:pPr marL="0" lvl="1" indent="0">
              <a:buNone/>
            </a:pPr>
            <a:r>
              <a:rPr lang="en-US" sz="2000" dirty="0"/>
              <a:t>	Career Services offers Interview </a:t>
            </a:r>
            <a:r>
              <a:rPr lang="en-US" sz="2000" dirty="0" smtClean="0"/>
              <a:t/>
            </a:r>
            <a:br>
              <a:rPr lang="en-US" sz="2000" dirty="0" smtClean="0"/>
            </a:br>
            <a:r>
              <a:rPr lang="en-US" sz="2000" dirty="0" smtClean="0"/>
              <a:t>	Coaching</a:t>
            </a:r>
            <a:endParaRPr lang="en-US" sz="2000" dirty="0"/>
          </a:p>
          <a:p>
            <a:pPr marL="0" indent="0">
              <a:buNone/>
            </a:pPr>
            <a:r>
              <a:rPr lang="en-US" sz="2000" b="1" dirty="0" smtClean="0"/>
              <a:t>Dress </a:t>
            </a:r>
            <a:r>
              <a:rPr lang="en-US" sz="2000" b="1" dirty="0"/>
              <a:t>for </a:t>
            </a:r>
            <a:r>
              <a:rPr lang="en-US" sz="2000" b="1" dirty="0" smtClean="0"/>
              <a:t>Success</a:t>
            </a:r>
            <a:endParaRPr lang="en-US" sz="20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408" y="4867835"/>
            <a:ext cx="2985892" cy="186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40</a:t>
            </a:fld>
            <a:endParaRPr lang="en-US"/>
          </a:p>
        </p:txBody>
      </p:sp>
    </p:spTree>
    <p:extLst>
      <p:ext uri="{BB962C8B-B14F-4D97-AF65-F5344CB8AC3E}">
        <p14:creationId xmlns:p14="http://schemas.microsoft.com/office/powerpoint/2010/main" val="3530988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531" y="2118519"/>
            <a:ext cx="3333750" cy="2790825"/>
          </a:xfrm>
        </p:spPr>
      </p:pic>
      <p:sp>
        <p:nvSpPr>
          <p:cNvPr id="5" name="Title 4"/>
          <p:cNvSpPr txBox="1">
            <a:spLocks noGrp="1"/>
          </p:cNvSpPr>
          <p:nvPr>
            <p:ph type="title"/>
          </p:nvPr>
        </p:nvSpPr>
        <p:spPr>
          <a:xfrm>
            <a:off x="466725" y="268288"/>
            <a:ext cx="7346048" cy="535531"/>
          </a:xfrm>
          <a:prstGeom prst="rect">
            <a:avLst/>
          </a:prstGeom>
          <a:noFill/>
        </p:spPr>
        <p:txBody>
          <a:bodyPr wrap="square" rtlCol="0">
            <a:spAutoFit/>
          </a:bodyPr>
          <a:lstStyle/>
          <a:p>
            <a:r>
              <a:rPr lang="en-US" sz="3200" dirty="0" smtClean="0">
                <a:latin typeface="Segoe UI" panose="020B0502040204020203" pitchFamily="34" charset="0"/>
                <a:ea typeface="Segoe UI" panose="020B0502040204020203" pitchFamily="34" charset="0"/>
                <a:cs typeface="Segoe UI" panose="020B0502040204020203" pitchFamily="34" charset="0"/>
              </a:rPr>
              <a:t>Men:  dress for success</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41</a:t>
            </a:fld>
            <a:endParaRPr lang="en-US"/>
          </a:p>
        </p:txBody>
      </p:sp>
    </p:spTree>
    <p:extLst>
      <p:ext uri="{BB962C8B-B14F-4D97-AF65-F5344CB8AC3E}">
        <p14:creationId xmlns:p14="http://schemas.microsoft.com/office/powerpoint/2010/main" val="3996686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881187"/>
            <a:ext cx="2857500" cy="3095625"/>
          </a:xfrm>
          <a:prstGeom prst="rect">
            <a:avLst/>
          </a:prstGeom>
        </p:spPr>
      </p:pic>
      <p:sp>
        <p:nvSpPr>
          <p:cNvPr id="3" name="TextBox 2"/>
          <p:cNvSpPr txBox="1"/>
          <p:nvPr/>
        </p:nvSpPr>
        <p:spPr>
          <a:xfrm>
            <a:off x="1766454" y="238991"/>
            <a:ext cx="4998027" cy="584775"/>
          </a:xfrm>
          <a:prstGeom prst="rect">
            <a:avLst/>
          </a:prstGeom>
          <a:noFill/>
        </p:spPr>
        <p:txBody>
          <a:bodyPr wrap="square" rtlCol="0">
            <a:spAutoFit/>
          </a:bodyPr>
          <a:lstStyle/>
          <a:p>
            <a:r>
              <a:rPr lang="en-US" sz="3200" dirty="0" smtClean="0">
                <a:latin typeface="Segoe UI" panose="020B0502040204020203" pitchFamily="34" charset="0"/>
                <a:ea typeface="Segoe UI" panose="020B0502040204020203" pitchFamily="34" charset="0"/>
                <a:cs typeface="Segoe UI" panose="020B0502040204020203" pitchFamily="34" charset="0"/>
              </a:rPr>
              <a:t>Women:  dress for success</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42</a:t>
            </a:fld>
            <a:endParaRPr lang="en-US"/>
          </a:p>
        </p:txBody>
      </p:sp>
    </p:spTree>
    <p:extLst>
      <p:ext uri="{BB962C8B-B14F-4D97-AF65-F5344CB8AC3E}">
        <p14:creationId xmlns:p14="http://schemas.microsoft.com/office/powerpoint/2010/main" val="4006664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Types</a:t>
            </a:r>
            <a:endParaRPr lang="en-US" dirty="0"/>
          </a:p>
        </p:txBody>
      </p:sp>
      <p:sp>
        <p:nvSpPr>
          <p:cNvPr id="3" name="Content Placeholder 2"/>
          <p:cNvSpPr>
            <a:spLocks noGrp="1"/>
          </p:cNvSpPr>
          <p:nvPr>
            <p:ph sz="quarter" idx="1"/>
          </p:nvPr>
        </p:nvSpPr>
        <p:spPr>
          <a:xfrm>
            <a:off x="287430" y="1266545"/>
            <a:ext cx="3540499" cy="5313549"/>
          </a:xfrm>
          <a:solidFill>
            <a:schemeClr val="accent4">
              <a:lumMod val="20000"/>
              <a:lumOff val="80000"/>
            </a:schemeClr>
          </a:solidFill>
        </p:spPr>
        <p:txBody>
          <a:bodyPr>
            <a:normAutofit lnSpcReduction="10000"/>
          </a:bodyPr>
          <a:lstStyle/>
          <a:p>
            <a:pPr>
              <a:buNone/>
            </a:pPr>
            <a:r>
              <a:rPr lang="en-US" sz="2100" u="sng" dirty="0" smtClean="0"/>
              <a:t>Employer’s PURPOSE</a:t>
            </a:r>
          </a:p>
          <a:p>
            <a:r>
              <a:rPr lang="en-US" sz="2100" i="1" dirty="0" smtClean="0">
                <a:solidFill>
                  <a:srgbClr val="C00000"/>
                </a:solidFill>
              </a:rPr>
              <a:t>Recruiting:  </a:t>
            </a:r>
            <a:r>
              <a:rPr lang="en-US" sz="2100" dirty="0" smtClean="0"/>
              <a:t>attracting possible candidates</a:t>
            </a:r>
          </a:p>
          <a:p>
            <a:r>
              <a:rPr lang="en-US" sz="2100" i="1" dirty="0" smtClean="0">
                <a:solidFill>
                  <a:srgbClr val="C00000"/>
                </a:solidFill>
              </a:rPr>
              <a:t>Screening:  </a:t>
            </a:r>
            <a:r>
              <a:rPr lang="en-US" sz="2100" dirty="0" smtClean="0"/>
              <a:t>looking to eliminate , a hurdle to pass to go onto to further interviews</a:t>
            </a:r>
          </a:p>
          <a:p>
            <a:r>
              <a:rPr lang="en-US" sz="2100" i="1" dirty="0" smtClean="0">
                <a:solidFill>
                  <a:srgbClr val="C00000"/>
                </a:solidFill>
              </a:rPr>
              <a:t>Selection:  </a:t>
            </a:r>
            <a:r>
              <a:rPr lang="en-US" sz="2100" dirty="0" smtClean="0"/>
              <a:t>talking with hiring manager;  typically the traditional Job or Internship interview</a:t>
            </a:r>
          </a:p>
          <a:p>
            <a:r>
              <a:rPr lang="en-US" sz="2100" dirty="0" smtClean="0"/>
              <a:t>2</a:t>
            </a:r>
            <a:r>
              <a:rPr lang="en-US" sz="2100" baseline="30000" dirty="0" smtClean="0"/>
              <a:t>nd</a:t>
            </a:r>
            <a:r>
              <a:rPr lang="en-US" sz="2100" dirty="0" smtClean="0"/>
              <a:t> or 3</a:t>
            </a:r>
            <a:r>
              <a:rPr lang="en-US" sz="2100" baseline="30000" dirty="0" smtClean="0"/>
              <a:t>rd</a:t>
            </a:r>
            <a:r>
              <a:rPr lang="en-US" sz="2100" dirty="0" smtClean="0"/>
              <a:t> interview:  by this time it’s less about skill sets and more about </a:t>
            </a:r>
            <a:r>
              <a:rPr lang="en-US" sz="2100" b="1" i="1" dirty="0" smtClean="0"/>
              <a:t>fit</a:t>
            </a:r>
          </a:p>
          <a:p>
            <a:r>
              <a:rPr lang="en-US" sz="2100" i="1" dirty="0" smtClean="0">
                <a:solidFill>
                  <a:srgbClr val="C00000"/>
                </a:solidFill>
              </a:rPr>
              <a:t>Hiring interview:  </a:t>
            </a:r>
            <a:r>
              <a:rPr lang="en-US" sz="2100" dirty="0" smtClean="0"/>
              <a:t>make Job or Internship offer and negotiate terms</a:t>
            </a:r>
          </a:p>
        </p:txBody>
      </p:sp>
      <p:sp>
        <p:nvSpPr>
          <p:cNvPr id="4" name="Content Placeholder 2"/>
          <p:cNvSpPr txBox="1">
            <a:spLocks/>
          </p:cNvSpPr>
          <p:nvPr/>
        </p:nvSpPr>
        <p:spPr>
          <a:xfrm>
            <a:off x="4294094" y="1283213"/>
            <a:ext cx="3756212" cy="5280211"/>
          </a:xfrm>
          <a:prstGeom prst="rect">
            <a:avLst/>
          </a:prstGeom>
          <a:solidFill>
            <a:schemeClr val="accent4">
              <a:lumMod val="20000"/>
              <a:lumOff val="80000"/>
            </a:schemeClr>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r>
              <a:rPr lang="en-US" sz="2100" u="sng" dirty="0" smtClean="0"/>
              <a:t>FORMATS</a:t>
            </a:r>
            <a:r>
              <a:rPr lang="en-US" sz="2100" dirty="0" smtClean="0"/>
              <a:t>:</a:t>
            </a:r>
          </a:p>
          <a:p>
            <a:r>
              <a:rPr lang="en-US" sz="2100" i="1" dirty="0" smtClean="0">
                <a:solidFill>
                  <a:srgbClr val="C00000"/>
                </a:solidFill>
              </a:rPr>
              <a:t>Face-to-face</a:t>
            </a:r>
          </a:p>
          <a:p>
            <a:r>
              <a:rPr lang="en-US" sz="2100" i="1" dirty="0" smtClean="0">
                <a:solidFill>
                  <a:srgbClr val="C00000"/>
                </a:solidFill>
              </a:rPr>
              <a:t>Remote:  </a:t>
            </a:r>
            <a:r>
              <a:rPr lang="en-US" sz="2100" dirty="0" smtClean="0"/>
              <a:t>Telephone, videoconferencing (SKYPE)</a:t>
            </a:r>
          </a:p>
          <a:p>
            <a:r>
              <a:rPr lang="en-US" sz="2100" i="1" dirty="0" smtClean="0">
                <a:solidFill>
                  <a:srgbClr val="C00000"/>
                </a:solidFill>
              </a:rPr>
              <a:t>Panel:   </a:t>
            </a:r>
            <a:r>
              <a:rPr lang="en-US" sz="2100" dirty="0" smtClean="0"/>
              <a:t>several interviewers ask you questions  </a:t>
            </a:r>
          </a:p>
          <a:p>
            <a:r>
              <a:rPr lang="en-US" sz="2100" i="1" dirty="0" smtClean="0">
                <a:solidFill>
                  <a:srgbClr val="C00000"/>
                </a:solidFill>
              </a:rPr>
              <a:t>Group: </a:t>
            </a:r>
            <a:r>
              <a:rPr lang="en-US" sz="2100" dirty="0" smtClean="0"/>
              <a:t>interviewed with other candidates</a:t>
            </a:r>
          </a:p>
        </p:txBody>
      </p:sp>
      <p:sp>
        <p:nvSpPr>
          <p:cNvPr id="5" name="Date Placeholder 4"/>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43</a:t>
            </a:fld>
            <a:endParaRPr lang="en-US"/>
          </a:p>
        </p:txBody>
      </p:sp>
    </p:spTree>
    <p:extLst>
      <p:ext uri="{BB962C8B-B14F-4D97-AF65-F5344CB8AC3E}">
        <p14:creationId xmlns:p14="http://schemas.microsoft.com/office/powerpoint/2010/main" val="2460199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30189"/>
            <a:ext cx="7346048" cy="603250"/>
          </a:xfrm>
        </p:spPr>
        <p:txBody>
          <a:bodyPr/>
          <a:lstStyle/>
          <a:p>
            <a:r>
              <a:rPr lang="en-US" dirty="0" smtClean="0"/>
              <a:t>Things Interviewers Look For…</a:t>
            </a:r>
            <a:endParaRPr lang="en-US" dirty="0"/>
          </a:p>
        </p:txBody>
      </p:sp>
      <p:sp>
        <p:nvSpPr>
          <p:cNvPr id="3" name="Content Placeholder 2"/>
          <p:cNvSpPr>
            <a:spLocks noGrp="1"/>
          </p:cNvSpPr>
          <p:nvPr>
            <p:ph sz="quarter" idx="1"/>
          </p:nvPr>
        </p:nvSpPr>
        <p:spPr>
          <a:xfrm>
            <a:off x="466725" y="1338263"/>
            <a:ext cx="7346048" cy="5304584"/>
          </a:xfrm>
        </p:spPr>
        <p:txBody>
          <a:bodyPr>
            <a:normAutofit lnSpcReduction="10000"/>
          </a:bodyPr>
          <a:lstStyle/>
          <a:p>
            <a:pPr lvl="0"/>
            <a:r>
              <a:rPr lang="en-US" dirty="0" smtClean="0">
                <a:solidFill>
                  <a:srgbClr val="C00000"/>
                </a:solidFill>
              </a:rPr>
              <a:t>Can do </a:t>
            </a:r>
            <a:r>
              <a:rPr lang="en-US" dirty="0" smtClean="0"/>
              <a:t>– proof that you can perform</a:t>
            </a:r>
          </a:p>
          <a:p>
            <a:pPr lvl="0"/>
            <a:r>
              <a:rPr lang="en-US" dirty="0" smtClean="0">
                <a:solidFill>
                  <a:srgbClr val="C00000"/>
                </a:solidFill>
              </a:rPr>
              <a:t>Will do </a:t>
            </a:r>
            <a:r>
              <a:rPr lang="en-US" dirty="0" smtClean="0"/>
              <a:t>– passion, motivation, energy, goal oriented</a:t>
            </a:r>
          </a:p>
          <a:p>
            <a:pPr lvl="0"/>
            <a:r>
              <a:rPr lang="en-US" dirty="0" smtClean="0">
                <a:solidFill>
                  <a:srgbClr val="C00000"/>
                </a:solidFill>
              </a:rPr>
              <a:t>Fit</a:t>
            </a:r>
            <a:r>
              <a:rPr lang="en-US" dirty="0" smtClean="0"/>
              <a:t> – will you fit  in with the team?</a:t>
            </a:r>
          </a:p>
          <a:p>
            <a:pPr marL="0" indent="0">
              <a:buNone/>
            </a:pPr>
            <a:endParaRPr lang="en-US" dirty="0" smtClean="0"/>
          </a:p>
          <a:p>
            <a:pPr marL="0" indent="0">
              <a:buNone/>
            </a:pPr>
            <a:r>
              <a:rPr lang="en-US" dirty="0">
                <a:latin typeface="Georgia" panose="02040502050405020303" pitchFamily="18" charset="0"/>
              </a:rPr>
              <a:t>Remember, it’s not only about your major</a:t>
            </a:r>
            <a:r>
              <a:rPr lang="en-US" dirty="0" smtClean="0">
                <a:latin typeface="Georgia" panose="02040502050405020303" pitchFamily="18" charset="0"/>
              </a:rPr>
              <a:t>…</a:t>
            </a:r>
          </a:p>
          <a:p>
            <a:pPr marL="0" indent="0">
              <a:buNone/>
            </a:pPr>
            <a:endParaRPr lang="en-US" i="1" dirty="0" smtClean="0"/>
          </a:p>
          <a:p>
            <a:pPr marL="0" indent="0">
              <a:buNone/>
            </a:pPr>
            <a:r>
              <a:rPr lang="en-US" i="1" dirty="0" smtClean="0"/>
              <a:t>In </a:t>
            </a:r>
            <a:r>
              <a:rPr lang="en-US" i="1" dirty="0"/>
              <a:t>addition to your major and your coursework, </a:t>
            </a:r>
            <a:r>
              <a:rPr lang="en-US" i="1" dirty="0">
                <a:solidFill>
                  <a:srgbClr val="C00000"/>
                </a:solidFill>
              </a:rPr>
              <a:t>employers</a:t>
            </a:r>
            <a:r>
              <a:rPr lang="en-US" i="1" dirty="0"/>
              <a:t> want to know:</a:t>
            </a:r>
          </a:p>
          <a:p>
            <a:pPr lvl="1"/>
            <a:r>
              <a:rPr lang="en-US" dirty="0"/>
              <a:t>Do you have reading, writing and math skills?</a:t>
            </a:r>
          </a:p>
          <a:p>
            <a:pPr lvl="1"/>
            <a:r>
              <a:rPr lang="en-US" dirty="0"/>
              <a:t>Do you have a positive attitude about your </a:t>
            </a:r>
            <a:r>
              <a:rPr lang="en-US" dirty="0" smtClean="0"/>
              <a:t>Job or Internship?</a:t>
            </a:r>
            <a:endParaRPr lang="en-US" dirty="0"/>
          </a:p>
          <a:p>
            <a:pPr lvl="1"/>
            <a:r>
              <a:rPr lang="en-US" dirty="0"/>
              <a:t>Can you learn? </a:t>
            </a:r>
          </a:p>
          <a:p>
            <a:pPr lvl="1"/>
            <a:r>
              <a:rPr lang="en-US" dirty="0"/>
              <a:t>Can problem solve?</a:t>
            </a:r>
          </a:p>
          <a:p>
            <a:pPr lvl="1"/>
            <a:r>
              <a:rPr lang="en-US" dirty="0"/>
              <a:t>Do you get along with people?</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44</a:t>
            </a:fld>
            <a:endParaRPr lang="en-US"/>
          </a:p>
        </p:txBody>
      </p:sp>
    </p:spTree>
    <p:extLst>
      <p:ext uri="{BB962C8B-B14F-4D97-AF65-F5344CB8AC3E}">
        <p14:creationId xmlns:p14="http://schemas.microsoft.com/office/powerpoint/2010/main" val="3899566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296635"/>
            <a:ext cx="8229600" cy="1143000"/>
          </a:xfrm>
        </p:spPr>
        <p:txBody>
          <a:bodyPr>
            <a:normAutofit/>
          </a:bodyPr>
          <a:lstStyle/>
          <a:p>
            <a:r>
              <a:rPr lang="en-US" dirty="0" smtClean="0"/>
              <a:t>Your References</a:t>
            </a:r>
            <a:endParaRPr lang="en-US" dirty="0"/>
          </a:p>
        </p:txBody>
      </p:sp>
      <p:sp>
        <p:nvSpPr>
          <p:cNvPr id="3" name="Content Placeholder 2"/>
          <p:cNvSpPr>
            <a:spLocks noGrp="1"/>
          </p:cNvSpPr>
          <p:nvPr>
            <p:ph idx="1"/>
          </p:nvPr>
        </p:nvSpPr>
        <p:spPr>
          <a:xfrm>
            <a:off x="430306" y="1439635"/>
            <a:ext cx="7404847" cy="4389120"/>
          </a:xfrm>
        </p:spPr>
        <p:txBody>
          <a:bodyPr/>
          <a:lstStyle/>
          <a:p>
            <a:r>
              <a:rPr lang="en-US" dirty="0" smtClean="0"/>
              <a:t>A list of 3 former supervisors, co-workers, professors, classmates, etc.</a:t>
            </a:r>
          </a:p>
          <a:p>
            <a:r>
              <a:rPr lang="en-US" dirty="0" smtClean="0"/>
              <a:t>Must be positive supporters</a:t>
            </a:r>
          </a:p>
          <a:p>
            <a:r>
              <a:rPr lang="en-US" dirty="0" smtClean="0"/>
              <a:t>Ask for permission to list them!</a:t>
            </a:r>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45</a:t>
            </a:fld>
            <a:endParaRPr lang="en-US"/>
          </a:p>
        </p:txBody>
      </p:sp>
    </p:spTree>
    <p:extLst>
      <p:ext uri="{BB962C8B-B14F-4D97-AF65-F5344CB8AC3E}">
        <p14:creationId xmlns:p14="http://schemas.microsoft.com/office/powerpoint/2010/main" val="1724757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end with impact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a:t>
            </a:r>
            <a:endParaRPr lang="en-US" i="1" dirty="0" smtClean="0"/>
          </a:p>
          <a:p>
            <a:r>
              <a:rPr lang="en-US" dirty="0" smtClean="0"/>
              <a:t>Make a strong finish – ask for the Job or Internship!  </a:t>
            </a:r>
          </a:p>
          <a:p>
            <a:pPr lvl="1"/>
            <a:r>
              <a:rPr lang="en-US" i="1" dirty="0" smtClean="0"/>
              <a:t>Communicate enthusiasm and appreciation</a:t>
            </a:r>
          </a:p>
          <a:p>
            <a:r>
              <a:rPr lang="en-US" dirty="0"/>
              <a:t>Say “Thank you</a:t>
            </a:r>
            <a:r>
              <a:rPr lang="en-US" dirty="0" smtClean="0"/>
              <a:t>!”  (ask for their card…)</a:t>
            </a:r>
            <a:endParaRPr lang="en-US" dirty="0"/>
          </a:p>
          <a:p>
            <a:r>
              <a:rPr lang="en-US" dirty="0" smtClean="0"/>
              <a:t>Understand the next steps</a:t>
            </a:r>
          </a:p>
          <a:p>
            <a:pPr lvl="1"/>
            <a:r>
              <a:rPr lang="en-US" dirty="0" smtClean="0"/>
              <a:t>May I call you in two weeks to check on the status of my candidacy?</a:t>
            </a:r>
          </a:p>
          <a:p>
            <a:pPr lvl="1"/>
            <a:r>
              <a:rPr lang="en-US" dirty="0" smtClean="0"/>
              <a:t>When would you like the position to be filled?</a:t>
            </a:r>
          </a:p>
          <a:p>
            <a:pPr lvl="1"/>
            <a:r>
              <a:rPr lang="en-US" dirty="0" smtClean="0">
                <a:solidFill>
                  <a:srgbClr val="C00000"/>
                </a:solidFill>
              </a:rPr>
              <a:t>Send a Thank you card or email within 24 hours.</a:t>
            </a:r>
          </a:p>
          <a:p>
            <a:pPr marL="342900" lvl="1"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46</a:t>
            </a:fld>
            <a:endParaRPr lang="en-US"/>
          </a:p>
        </p:txBody>
      </p:sp>
    </p:spTree>
    <p:extLst>
      <p:ext uri="{BB962C8B-B14F-4D97-AF65-F5344CB8AC3E}">
        <p14:creationId xmlns:p14="http://schemas.microsoft.com/office/powerpoint/2010/main" val="1013118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Negotiation</a:t>
            </a:r>
            <a:endParaRPr lang="en-US" dirty="0"/>
          </a:p>
        </p:txBody>
      </p:sp>
      <p:sp>
        <p:nvSpPr>
          <p:cNvPr id="3" name="Content Placeholder 2"/>
          <p:cNvSpPr>
            <a:spLocks noGrp="1"/>
          </p:cNvSpPr>
          <p:nvPr>
            <p:ph idx="1"/>
          </p:nvPr>
        </p:nvSpPr>
        <p:spPr/>
        <p:txBody>
          <a:bodyPr>
            <a:normAutofit lnSpcReduction="10000"/>
          </a:bodyPr>
          <a:lstStyle/>
          <a:p>
            <a:r>
              <a:rPr lang="en-US" dirty="0" smtClean="0"/>
              <a:t>Avoid discussing salary until you have received a Job or Internship offer.</a:t>
            </a:r>
          </a:p>
          <a:p>
            <a:r>
              <a:rPr lang="en-US" dirty="0" smtClean="0"/>
              <a:t>Research and find the correct Job or Internship title (www.salary.com)</a:t>
            </a:r>
          </a:p>
          <a:p>
            <a:r>
              <a:rPr lang="en-US" dirty="0" smtClean="0"/>
              <a:t>Find the salary range and establish your target salary</a:t>
            </a:r>
          </a:p>
          <a:p>
            <a:r>
              <a:rPr lang="en-US" dirty="0" smtClean="0"/>
              <a:t>Put the minimum you would accept at the bottom of the range and stretch upwards to a reasonable amount</a:t>
            </a:r>
          </a:p>
          <a:p>
            <a:r>
              <a:rPr lang="en-US" dirty="0" smtClean="0"/>
              <a:t>Understand how benefits will contribute to the offer as well as other important factors (growth, commuting)</a:t>
            </a:r>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47</a:t>
            </a:fld>
            <a:endParaRPr lang="en-US"/>
          </a:p>
        </p:txBody>
      </p:sp>
    </p:spTree>
    <p:extLst>
      <p:ext uri="{BB962C8B-B14F-4D97-AF65-F5344CB8AC3E}">
        <p14:creationId xmlns:p14="http://schemas.microsoft.com/office/powerpoint/2010/main" val="3736041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609" y="1169895"/>
            <a:ext cx="4395354" cy="5688105"/>
          </a:xfrm>
          <a:prstGeom prst="rect">
            <a:avLst/>
          </a:prstGeom>
        </p:spPr>
      </p:pic>
      <p:sp>
        <p:nvSpPr>
          <p:cNvPr id="5" name="Title 4"/>
          <p:cNvSpPr txBox="1">
            <a:spLocks/>
          </p:cNvSpPr>
          <p:nvPr/>
        </p:nvSpPr>
        <p:spPr>
          <a:xfrm>
            <a:off x="187036" y="207818"/>
            <a:ext cx="8956964" cy="642938"/>
          </a:xfrm>
          <a:prstGeom prst="rect">
            <a:avLst/>
          </a:prstGeom>
        </p:spPr>
        <p:txBody>
          <a:bodyPr/>
          <a:lstStyle>
            <a:lvl1pPr algn="ctr" defTabSz="685800" rtl="0" eaLnBrk="1" latinLnBrk="0" hangingPunct="1">
              <a:lnSpc>
                <a:spcPct val="90000"/>
              </a:lnSpc>
              <a:spcBef>
                <a:spcPct val="0"/>
              </a:spcBef>
              <a:buNone/>
              <a:defRPr sz="4000" kern="1200">
                <a:solidFill>
                  <a:schemeClr val="tx1"/>
                </a:solidFill>
                <a:latin typeface="Georgia" panose="02040502050405020303" pitchFamily="18" charset="0"/>
                <a:ea typeface="+mj-ea"/>
                <a:cs typeface="+mj-cs"/>
              </a:defRPr>
            </a:lvl1pPr>
          </a:lstStyle>
          <a:p>
            <a:pPr algn="l"/>
            <a:r>
              <a:rPr lang="en-US" sz="3600" dirty="0" smtClean="0"/>
              <a:t>Attend a Salary Negotiation workshop</a:t>
            </a:r>
            <a:endParaRPr lang="en-US" sz="3600" dirty="0"/>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67B-212A-4EE0-A087-C6899D195770}" type="slidenum">
              <a:rPr lang="en-US" smtClean="0"/>
              <a:t>48</a:t>
            </a:fld>
            <a:endParaRPr lang="en-US"/>
          </a:p>
        </p:txBody>
      </p:sp>
    </p:spTree>
    <p:extLst>
      <p:ext uri="{BB962C8B-B14F-4D97-AF65-F5344CB8AC3E}">
        <p14:creationId xmlns:p14="http://schemas.microsoft.com/office/powerpoint/2010/main" val="3450273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1879" y="2807834"/>
            <a:ext cx="7346048" cy="4351338"/>
          </a:xfrm>
        </p:spPr>
        <p:txBody>
          <a:bodyPr/>
          <a:lstStyle/>
          <a:p>
            <a:pPr marL="0" indent="0">
              <a:buNone/>
            </a:pPr>
            <a:endParaRPr lang="en-US" dirty="0" smtClean="0"/>
          </a:p>
          <a:p>
            <a:endParaRPr lang="en-US" dirty="0" smtClean="0"/>
          </a:p>
          <a:p>
            <a:pPr marL="0" indent="0">
              <a:buNone/>
            </a:pPr>
            <a:endParaRPr lang="en-US" dirty="0"/>
          </a:p>
        </p:txBody>
      </p:sp>
      <p:sp>
        <p:nvSpPr>
          <p:cNvPr id="4" name="Text Box 3"/>
          <p:cNvSpPr txBox="1">
            <a:spLocks noChangeArrowheads="1"/>
          </p:cNvSpPr>
          <p:nvPr/>
        </p:nvSpPr>
        <p:spPr bwMode="auto">
          <a:xfrm>
            <a:off x="561879" y="1970081"/>
            <a:ext cx="7250894" cy="3077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07000"/>
              </a:lnSpc>
            </a:pPr>
            <a:r>
              <a:rPr lang="en-US" sz="2700" b="1" dirty="0">
                <a:solidFill>
                  <a:srgbClr val="C00000"/>
                </a:solidFill>
                <a:latin typeface="Segoe UI Semibold" panose="020B0702040204020203" pitchFamily="34" charset="0"/>
                <a:ea typeface="Calibri" panose="020F0502020204030204" pitchFamily="34" charset="0"/>
                <a:cs typeface="Times New Roman" panose="02020603050405020304" pitchFamily="18" charset="0"/>
              </a:rPr>
              <a:t>CAREER SERVICES </a:t>
            </a:r>
          </a:p>
          <a:p>
            <a:pPr algn="ctr">
              <a:lnSpc>
                <a:spcPct val="107000"/>
              </a:lnSpc>
            </a:pPr>
            <a:r>
              <a:rPr lang="en-US" sz="2700" b="1" dirty="0">
                <a:solidFill>
                  <a:srgbClr val="C00000"/>
                </a:solidFill>
                <a:latin typeface="Segoe UI Semibold" panose="020B0702040204020203" pitchFamily="34" charset="0"/>
                <a:ea typeface="Calibri" panose="020F0502020204030204" pitchFamily="34" charset="0"/>
                <a:cs typeface="Times New Roman" panose="02020603050405020304" pitchFamily="18" charset="0"/>
              </a:rPr>
              <a:t>Academic Success Center</a:t>
            </a:r>
            <a:endParaRPr lang="en-US" sz="27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(209) 667-3661</a:t>
            </a:r>
          </a:p>
          <a:p>
            <a:pPr algn="ctr">
              <a:lnSpc>
                <a:spcPct val="107000"/>
              </a:lnSpc>
            </a:pP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MSR 210  </a:t>
            </a:r>
          </a:p>
          <a:p>
            <a:pPr algn="ctr">
              <a:lnSpc>
                <a:spcPct val="107000"/>
              </a:lnSpc>
            </a:pP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www.csustan.edu/career  </a:t>
            </a:r>
            <a:r>
              <a:rPr lang="en-US" sz="2700" b="1" dirty="0"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rPr>
              <a:t/>
            </a:r>
            <a:br>
              <a:rPr lang="en-US" sz="2700" b="1" dirty="0"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rPr>
            </a:b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Find us </a:t>
            </a:r>
            <a:r>
              <a:rPr lang="en-US" sz="2700" b="1" dirty="0"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rPr>
              <a:t>on FB</a:t>
            </a: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 </a:t>
            </a:r>
            <a:r>
              <a:rPr lang="en-US" sz="2700" b="1" dirty="0" err="1">
                <a:solidFill>
                  <a:srgbClr val="C00000"/>
                </a:solidFill>
                <a:latin typeface="Segoe UI Light" panose="020B0502040204020203" pitchFamily="34" charset="0"/>
                <a:ea typeface="Calibri" panose="020F0502020204030204" pitchFamily="34" charset="0"/>
                <a:cs typeface="Times New Roman" panose="02020603050405020304" pitchFamily="18" charset="0"/>
              </a:rPr>
              <a:t>Portfolium</a:t>
            </a: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 Twitter</a:t>
            </a:r>
            <a:endParaRPr lang="en-US" sz="27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700" b="1" dirty="0"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rPr>
              <a:t>career@csustan.edu  </a:t>
            </a:r>
            <a:r>
              <a:rPr lang="en-US" sz="2700" b="1" dirty="0">
                <a:solidFill>
                  <a:srgbClr val="C00000"/>
                </a:solidFill>
                <a:latin typeface="Segoe UI Light" panose="020B0502040204020203" pitchFamily="34" charset="0"/>
                <a:ea typeface="Calibri" panose="020F0502020204030204" pitchFamily="34" charset="0"/>
                <a:cs typeface="Times New Roman" panose="02020603050405020304" pitchFamily="18" charset="0"/>
              </a:rPr>
              <a:t>@</a:t>
            </a:r>
            <a:r>
              <a:rPr lang="en-US" sz="2700" b="1" dirty="0" err="1"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rPr>
              <a:t>stanstatecareer</a:t>
            </a:r>
            <a:endParaRPr lang="en-US" sz="2700" b="1" dirty="0" smtClean="0">
              <a:solidFill>
                <a:srgbClr val="C00000"/>
              </a:solidFill>
              <a:latin typeface="Segoe UI Light" panose="020B0502040204020203"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lstStyle/>
          <a:p>
            <a:r>
              <a:rPr lang="en-US" dirty="0" smtClean="0"/>
              <a:t>Questions?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80109409"/>
              </p:ext>
            </p:extLst>
          </p:nvPr>
        </p:nvGraphicFramePr>
        <p:xfrm>
          <a:off x="2088460" y="5468178"/>
          <a:ext cx="514350" cy="533400"/>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4" imgW="513720" imgH="532800" progId="Package">
                  <p:embed/>
                </p:oleObj>
              </mc:Choice>
              <mc:Fallback>
                <p:oleObj name="Packager Shell Object" showAsIcon="1" r:id="rId4" imgW="513720" imgH="532800" progId="Package">
                  <p:embed/>
                  <p:pic>
                    <p:nvPicPr>
                      <p:cNvPr id="0" name=""/>
                      <p:cNvPicPr/>
                      <p:nvPr/>
                    </p:nvPicPr>
                    <p:blipFill>
                      <a:blip r:embed="rId5"/>
                      <a:stretch>
                        <a:fillRect/>
                      </a:stretch>
                    </p:blipFill>
                    <p:spPr>
                      <a:xfrm>
                        <a:off x="2088460" y="5468178"/>
                        <a:ext cx="514350" cy="533400"/>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155" y="5468178"/>
            <a:ext cx="361950" cy="361950"/>
          </a:xfrm>
          <a:prstGeom prst="rect">
            <a:avLst/>
          </a:prstGeom>
        </p:spPr>
      </p:pic>
      <p:sp>
        <p:nvSpPr>
          <p:cNvPr id="7" name="Date Placeholder 6"/>
          <p:cNvSpPr>
            <a:spLocks noGrp="1"/>
          </p:cNvSpPr>
          <p:nvPr>
            <p:ph type="dt" sz="half" idx="10"/>
          </p:nvPr>
        </p:nvSpPr>
        <p:spPr/>
        <p:txBody>
          <a:bodyPr/>
          <a:lstStyle/>
          <a:p>
            <a:r>
              <a:rPr lang="en-US" smtClean="0"/>
              <a:t>7/19/2017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0567B-212A-4EE0-A087-C6899D195770}" type="slidenum">
              <a:rPr lang="en-US" smtClean="0"/>
              <a:t>49</a:t>
            </a:fld>
            <a:endParaRPr lang="en-US"/>
          </a:p>
        </p:txBody>
      </p:sp>
    </p:spTree>
    <p:extLst>
      <p:ext uri="{BB962C8B-B14F-4D97-AF65-F5344CB8AC3E}">
        <p14:creationId xmlns:p14="http://schemas.microsoft.com/office/powerpoint/2010/main" val="133728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83303"/>
            <a:ext cx="7346048" cy="5189537"/>
          </a:xfrm>
        </p:spPr>
        <p:txBody>
          <a:bodyPr>
            <a:normAutofit/>
          </a:bodyPr>
          <a:lstStyle/>
          <a:p>
            <a:pPr lvl="1">
              <a:lnSpc>
                <a:spcPct val="150000"/>
              </a:lnSpc>
            </a:pPr>
            <a:r>
              <a:rPr lang="en-US" dirty="0" smtClean="0"/>
              <a:t>What Job or Internships </a:t>
            </a:r>
            <a:r>
              <a:rPr lang="en-US" dirty="0"/>
              <a:t>do I want?</a:t>
            </a:r>
          </a:p>
          <a:p>
            <a:pPr lvl="1">
              <a:lnSpc>
                <a:spcPct val="150000"/>
              </a:lnSpc>
            </a:pPr>
            <a:r>
              <a:rPr lang="en-US" dirty="0" smtClean="0"/>
              <a:t>What Job or Internships am I qualified for?</a:t>
            </a:r>
          </a:p>
          <a:p>
            <a:pPr lvl="1">
              <a:lnSpc>
                <a:spcPct val="150000"/>
              </a:lnSpc>
            </a:pPr>
            <a:r>
              <a:rPr lang="en-US" dirty="0" smtClean="0"/>
              <a:t>What do I have to offer employers?</a:t>
            </a:r>
          </a:p>
          <a:p>
            <a:pPr lvl="1">
              <a:lnSpc>
                <a:spcPct val="150000"/>
              </a:lnSpc>
            </a:pPr>
            <a:r>
              <a:rPr lang="en-US" dirty="0" smtClean="0"/>
              <a:t>Do I have the skills?</a:t>
            </a:r>
          </a:p>
          <a:p>
            <a:pPr lvl="1">
              <a:lnSpc>
                <a:spcPct val="150000"/>
              </a:lnSpc>
            </a:pPr>
            <a:r>
              <a:rPr lang="en-US" dirty="0" smtClean="0"/>
              <a:t>How do I get the Job or Internship I want?</a:t>
            </a:r>
          </a:p>
          <a:p>
            <a:pPr lvl="1">
              <a:lnSpc>
                <a:spcPct val="150000"/>
              </a:lnSpc>
            </a:pPr>
            <a:r>
              <a:rPr lang="en-US" dirty="0" smtClean="0"/>
              <a:t>How </a:t>
            </a:r>
            <a:r>
              <a:rPr lang="en-US" dirty="0"/>
              <a:t>can I gain experience and position myself? </a:t>
            </a: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631" y="1525298"/>
            <a:ext cx="2587085" cy="1951661"/>
          </a:xfrm>
          <a:prstGeom prst="rect">
            <a:avLst/>
          </a:prstGeom>
        </p:spPr>
      </p:pic>
      <p:sp>
        <p:nvSpPr>
          <p:cNvPr id="5" name="Rectangle 4"/>
          <p:cNvSpPr/>
          <p:nvPr/>
        </p:nvSpPr>
        <p:spPr>
          <a:xfrm>
            <a:off x="372883" y="203137"/>
            <a:ext cx="7439890" cy="954107"/>
          </a:xfrm>
          <a:prstGeom prst="rect">
            <a:avLst/>
          </a:prstGeom>
        </p:spPr>
        <p:txBody>
          <a:bodyPr wrap="square">
            <a:spAutoFit/>
          </a:bodyPr>
          <a:lstStyle/>
          <a:p>
            <a:pPr algn="ctr"/>
            <a:r>
              <a:rPr lang="en-US" sz="2800" dirty="0" smtClean="0">
                <a:latin typeface="Segoe UI" panose="020B0502040204020203" pitchFamily="34" charset="0"/>
                <a:ea typeface="Segoe UI" panose="020B0502040204020203" pitchFamily="34" charset="0"/>
                <a:cs typeface="Segoe UI" panose="020B0502040204020203" pitchFamily="34" charset="0"/>
              </a:rPr>
              <a:t>Research provides the answers to the questions you have </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Date Placeholder 1"/>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5</a:t>
            </a:fld>
            <a:endParaRPr lang="en-US"/>
          </a:p>
        </p:txBody>
      </p:sp>
    </p:spTree>
    <p:extLst>
      <p:ext uri="{BB962C8B-B14F-4D97-AF65-F5344CB8AC3E}">
        <p14:creationId xmlns:p14="http://schemas.microsoft.com/office/powerpoint/2010/main" val="2110307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and Assess 	</a:t>
            </a:r>
            <a:endParaRPr lang="en-US"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612" y="1338262"/>
            <a:ext cx="2587085" cy="1951661"/>
          </a:xfrm>
          <a:prstGeom prst="rect">
            <a:avLst/>
          </a:prstGeom>
        </p:spPr>
      </p:pic>
      <p:grpSp>
        <p:nvGrpSpPr>
          <p:cNvPr id="5" name="Group 4"/>
          <p:cNvGrpSpPr/>
          <p:nvPr/>
        </p:nvGrpSpPr>
        <p:grpSpPr>
          <a:xfrm>
            <a:off x="62293" y="4068674"/>
            <a:ext cx="8154912" cy="1542409"/>
            <a:chOff x="20792" y="3091929"/>
            <a:chExt cx="8154912" cy="1542409"/>
          </a:xfrm>
        </p:grpSpPr>
        <p:grpSp>
          <p:nvGrpSpPr>
            <p:cNvPr id="6" name="Group 5"/>
            <p:cNvGrpSpPr/>
            <p:nvPr/>
          </p:nvGrpSpPr>
          <p:grpSpPr>
            <a:xfrm>
              <a:off x="1754937" y="3120265"/>
              <a:ext cx="6420767" cy="1514073"/>
              <a:chOff x="1754938" y="3091929"/>
              <a:chExt cx="6420767" cy="1514073"/>
            </a:xfrm>
          </p:grpSpPr>
          <p:sp>
            <p:nvSpPr>
              <p:cNvPr id="10" name="Freeform 9"/>
              <p:cNvSpPr/>
              <p:nvPr/>
            </p:nvSpPr>
            <p:spPr>
              <a:xfrm>
                <a:off x="6581954" y="3225742"/>
                <a:ext cx="1593751" cy="1336816"/>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914" tIns="317219" rIns="282915" bIns="317218" numCol="1" spcCol="1270" anchor="ctr" anchorCtr="0">
                <a:noAutofit/>
              </a:bodyPr>
              <a:lstStyle/>
              <a:p>
                <a:pPr lvl="0" algn="ctr"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Volunteer experiences</a:t>
                </a:r>
                <a:endParaRPr lang="en-US" sz="1400"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Freeform 10"/>
              <p:cNvSpPr/>
              <p:nvPr/>
            </p:nvSpPr>
            <p:spPr>
              <a:xfrm>
                <a:off x="3537152" y="3199634"/>
                <a:ext cx="1530263" cy="1375961"/>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622300">
                  <a:lnSpc>
                    <a:spcPct val="90000"/>
                  </a:lnSpc>
                  <a:spcBef>
                    <a:spcPct val="0"/>
                  </a:spcBef>
                  <a:spcAft>
                    <a:spcPct val="35000"/>
                  </a:spcAft>
                </a:pPr>
                <a:r>
                  <a:rPr lang="en-US" sz="1600" kern="1200" dirty="0" smtClean="0">
                    <a:latin typeface="Segoe UI" panose="020B0502040204020203" pitchFamily="34" charset="0"/>
                    <a:ea typeface="Segoe UI" panose="020B0502040204020203" pitchFamily="34" charset="0"/>
                    <a:cs typeface="Segoe UI" panose="020B0502040204020203" pitchFamily="34" charset="0"/>
                  </a:rPr>
                  <a:t>Campus activities</a:t>
                </a:r>
                <a:endParaRPr lang="en-US" sz="1600"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Hexagon 11"/>
              <p:cNvSpPr/>
              <p:nvPr/>
            </p:nvSpPr>
            <p:spPr>
              <a:xfrm rot="5400000">
                <a:off x="5090661" y="3110044"/>
                <a:ext cx="1456988" cy="153492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Hexagon 4"/>
              <p:cNvSpPr/>
              <p:nvPr/>
            </p:nvSpPr>
            <p:spPr>
              <a:xfrm>
                <a:off x="4892867" y="3323677"/>
                <a:ext cx="1868301" cy="1107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Accomplishments</a:t>
                </a:r>
                <a:endParaRPr lang="en-US" sz="1400"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4" name="Group 13"/>
              <p:cNvGrpSpPr/>
              <p:nvPr/>
            </p:nvGrpSpPr>
            <p:grpSpPr>
              <a:xfrm>
                <a:off x="1754938" y="3091929"/>
                <a:ext cx="1900853" cy="1470628"/>
                <a:chOff x="2150500" y="974188"/>
                <a:chExt cx="1191985" cy="1165566"/>
              </a:xfrm>
            </p:grpSpPr>
            <p:sp>
              <p:nvSpPr>
                <p:cNvPr id="15" name="Hexagon 14"/>
                <p:cNvSpPr/>
                <p:nvPr/>
              </p:nvSpPr>
              <p:spPr>
                <a:xfrm rot="5400000">
                  <a:off x="2127170" y="1006080"/>
                  <a:ext cx="1165566" cy="1101782"/>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agon 4"/>
                <p:cNvSpPr/>
                <p:nvPr/>
              </p:nvSpPr>
              <p:spPr>
                <a:xfrm>
                  <a:off x="2150500" y="1152512"/>
                  <a:ext cx="1191985" cy="787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Experience</a:t>
                  </a:r>
                  <a:r>
                    <a:rPr lang="en-US" dirty="0" smtClean="0">
                      <a:solidFill>
                        <a:schemeClr val="tx1"/>
                      </a:solidFill>
                    </a:rPr>
                    <a:t> </a:t>
                  </a:r>
                  <a:endParaRPr lang="en-US" kern="1200" dirty="0">
                    <a:solidFill>
                      <a:schemeClr val="tx1"/>
                    </a:solidFill>
                  </a:endParaRPr>
                </a:p>
              </p:txBody>
            </p:sp>
          </p:grpSp>
        </p:grpSp>
        <p:grpSp>
          <p:nvGrpSpPr>
            <p:cNvPr id="7" name="Group 6"/>
            <p:cNvGrpSpPr/>
            <p:nvPr/>
          </p:nvGrpSpPr>
          <p:grpSpPr>
            <a:xfrm>
              <a:off x="20792" y="3091929"/>
              <a:ext cx="1734145" cy="1483667"/>
              <a:chOff x="0" y="5177859"/>
              <a:chExt cx="1754938" cy="1496706"/>
            </a:xfrm>
          </p:grpSpPr>
          <p:sp>
            <p:nvSpPr>
              <p:cNvPr id="8" name="Hexagon 7"/>
              <p:cNvSpPr/>
              <p:nvPr/>
            </p:nvSpPr>
            <p:spPr>
              <a:xfrm rot="5400000">
                <a:off x="129116" y="5048743"/>
                <a:ext cx="1496706" cy="175493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366475" y="5723907"/>
                <a:ext cx="1165815" cy="369332"/>
              </a:xfrm>
              <a:prstGeom prst="rect">
                <a:avLst/>
              </a:prstGeom>
              <a:noFill/>
            </p:spPr>
            <p:txBody>
              <a:bodyPr wrap="square" rtlCol="0">
                <a:spAutoFit/>
              </a:bodyPr>
              <a:lstStyle/>
              <a:p>
                <a:r>
                  <a:rPr lang="en-US" dirty="0" smtClean="0">
                    <a:solidFill>
                      <a:schemeClr val="bg1"/>
                    </a:solidFill>
                  </a:rPr>
                  <a:t>Education</a:t>
                </a:r>
                <a:endParaRPr lang="en-US" dirty="0">
                  <a:solidFill>
                    <a:schemeClr val="bg1"/>
                  </a:solidFill>
                </a:endParaRPr>
              </a:p>
            </p:txBody>
          </p:sp>
        </p:grpSp>
      </p:grpSp>
      <p:sp>
        <p:nvSpPr>
          <p:cNvPr id="17" name="Rectangle 16"/>
          <p:cNvSpPr/>
          <p:nvPr/>
        </p:nvSpPr>
        <p:spPr>
          <a:xfrm>
            <a:off x="3326498" y="3006668"/>
            <a:ext cx="4572000" cy="461665"/>
          </a:xfrm>
          <a:prstGeom prst="rect">
            <a:avLst/>
          </a:prstGeom>
        </p:spPr>
        <p:txBody>
          <a:bodyPr>
            <a:spAutoFit/>
          </a:bodyPr>
          <a:lstStyle/>
          <a:p>
            <a:r>
              <a:rPr lang="en-US" sz="2400" b="1" dirty="0">
                <a:solidFill>
                  <a:srgbClr val="FF0000"/>
                </a:solidFill>
                <a:latin typeface="Arial" panose="020B0604020202020204" pitchFamily="34" charset="0"/>
              </a:rPr>
              <a:t>Values</a:t>
            </a:r>
            <a:r>
              <a:rPr lang="en-US" sz="2400" b="1" dirty="0">
                <a:solidFill>
                  <a:srgbClr val="5D5D5D"/>
                </a:solidFill>
                <a:latin typeface="Arial" panose="020B0604020202020204" pitchFamily="34" charset="0"/>
              </a:rPr>
              <a:t>:</a:t>
            </a:r>
            <a:r>
              <a:rPr lang="en-US" dirty="0">
                <a:solidFill>
                  <a:srgbClr val="5D5D5D"/>
                </a:solidFill>
                <a:latin typeface="Arial" panose="020B0604020202020204" pitchFamily="34" charset="0"/>
              </a:rPr>
              <a:t> </a:t>
            </a:r>
            <a:r>
              <a:rPr lang="en-US" i="1" dirty="0" smtClean="0">
                <a:solidFill>
                  <a:srgbClr val="FF0000"/>
                </a:solidFill>
                <a:latin typeface="Arial" panose="020B0604020202020204" pitchFamily="34" charset="0"/>
              </a:rPr>
              <a:t>What </a:t>
            </a:r>
            <a:r>
              <a:rPr lang="en-US" i="1" dirty="0">
                <a:solidFill>
                  <a:srgbClr val="FF0000"/>
                </a:solidFill>
                <a:latin typeface="Arial" panose="020B0604020202020204" pitchFamily="34" charset="0"/>
              </a:rPr>
              <a:t>do you care about?</a:t>
            </a:r>
            <a:endParaRPr lang="en-US" dirty="0">
              <a:solidFill>
                <a:srgbClr val="FF0000"/>
              </a:solidFill>
            </a:endParaRPr>
          </a:p>
        </p:txBody>
      </p:sp>
      <p:sp>
        <p:nvSpPr>
          <p:cNvPr id="18" name="Rectangle 17"/>
          <p:cNvSpPr/>
          <p:nvPr/>
        </p:nvSpPr>
        <p:spPr>
          <a:xfrm>
            <a:off x="618574" y="3349549"/>
            <a:ext cx="6244017" cy="461665"/>
          </a:xfrm>
          <a:prstGeom prst="rect">
            <a:avLst/>
          </a:prstGeom>
        </p:spPr>
        <p:txBody>
          <a:bodyPr wrap="none">
            <a:spAutoFit/>
          </a:bodyPr>
          <a:lstStyle/>
          <a:p>
            <a:r>
              <a:rPr lang="en-US" sz="2400" b="1" dirty="0" smtClean="0">
                <a:solidFill>
                  <a:srgbClr val="FF0000"/>
                </a:solidFill>
                <a:latin typeface="Arial" panose="020B0604020202020204" pitchFamily="34" charset="0"/>
              </a:rPr>
              <a:t>Abilities:</a:t>
            </a:r>
            <a:r>
              <a:rPr lang="en-US" sz="2400" b="1" dirty="0" smtClean="0">
                <a:solidFill>
                  <a:srgbClr val="5D5D5D"/>
                </a:solidFill>
                <a:latin typeface="Arial" panose="020B0604020202020204" pitchFamily="34" charset="0"/>
              </a:rPr>
              <a:t>  </a:t>
            </a:r>
            <a:r>
              <a:rPr lang="en-US" i="1" dirty="0" smtClean="0">
                <a:solidFill>
                  <a:srgbClr val="FF0000"/>
                </a:solidFill>
                <a:latin typeface="Arial" panose="020B0604020202020204" pitchFamily="34" charset="0"/>
              </a:rPr>
              <a:t>What helps you do a good Job or Internship?</a:t>
            </a:r>
            <a:endParaRPr lang="en-US" dirty="0">
              <a:solidFill>
                <a:srgbClr val="FF0000"/>
              </a:solidFill>
            </a:endParaRPr>
          </a:p>
        </p:txBody>
      </p:sp>
      <p:sp>
        <p:nvSpPr>
          <p:cNvPr id="19" name="TextBox 18"/>
          <p:cNvSpPr txBox="1"/>
          <p:nvPr/>
        </p:nvSpPr>
        <p:spPr>
          <a:xfrm>
            <a:off x="3295834" y="1953882"/>
            <a:ext cx="4312228" cy="738664"/>
          </a:xfrm>
          <a:prstGeom prst="rect">
            <a:avLst/>
          </a:prstGeom>
          <a:noFill/>
        </p:spPr>
        <p:txBody>
          <a:bodyPr wrap="square" rtlCol="0">
            <a:spAutoFit/>
          </a:bodyPr>
          <a:lstStyle/>
          <a:p>
            <a:r>
              <a:rPr lang="en-US" sz="2400" b="1" dirty="0">
                <a:solidFill>
                  <a:srgbClr val="FF0000"/>
                </a:solidFill>
              </a:rPr>
              <a:t>Interests:</a:t>
            </a:r>
            <a:r>
              <a:rPr lang="en-US" dirty="0"/>
              <a:t> </a:t>
            </a:r>
            <a:r>
              <a:rPr lang="en-US" i="1" dirty="0" smtClean="0">
                <a:solidFill>
                  <a:srgbClr val="FF0000"/>
                </a:solidFill>
              </a:rPr>
              <a:t>What </a:t>
            </a:r>
            <a:r>
              <a:rPr lang="en-US" i="1" dirty="0">
                <a:solidFill>
                  <a:srgbClr val="FF0000"/>
                </a:solidFill>
              </a:rPr>
              <a:t>grabs your attention?</a:t>
            </a:r>
            <a:endParaRPr lang="en-US" dirty="0">
              <a:solidFill>
                <a:srgbClr val="FF0000"/>
              </a:solidFill>
            </a:endParaRPr>
          </a:p>
          <a:p>
            <a:endParaRPr lang="en-US" dirty="0"/>
          </a:p>
        </p:txBody>
      </p:sp>
      <p:sp>
        <p:nvSpPr>
          <p:cNvPr id="20" name="Rectangle 19"/>
          <p:cNvSpPr/>
          <p:nvPr/>
        </p:nvSpPr>
        <p:spPr>
          <a:xfrm>
            <a:off x="949695" y="2402179"/>
            <a:ext cx="4350871" cy="461665"/>
          </a:xfrm>
          <a:prstGeom prst="rect">
            <a:avLst/>
          </a:prstGeom>
        </p:spPr>
        <p:txBody>
          <a:bodyPr wrap="none">
            <a:spAutoFit/>
          </a:bodyPr>
          <a:lstStyle/>
          <a:p>
            <a:r>
              <a:rPr lang="en-US" sz="2400" b="1" dirty="0" smtClean="0">
                <a:solidFill>
                  <a:srgbClr val="FF0000"/>
                </a:solidFill>
                <a:latin typeface="Arial" panose="020B0604020202020204" pitchFamily="34" charset="0"/>
              </a:rPr>
              <a:t>Skills</a:t>
            </a:r>
            <a:r>
              <a:rPr lang="en-US" sz="2400" b="1" dirty="0" smtClean="0">
                <a:solidFill>
                  <a:srgbClr val="5D5D5D"/>
                </a:solidFill>
                <a:latin typeface="Arial" panose="020B0604020202020204" pitchFamily="34" charset="0"/>
              </a:rPr>
              <a:t>:  </a:t>
            </a:r>
            <a:r>
              <a:rPr lang="en-US" i="1" dirty="0" smtClean="0">
                <a:solidFill>
                  <a:srgbClr val="FF0000"/>
                </a:solidFill>
                <a:latin typeface="Arial" panose="020B0604020202020204" pitchFamily="34" charset="0"/>
              </a:rPr>
              <a:t>What skills do you enjoy using</a:t>
            </a:r>
          </a:p>
        </p:txBody>
      </p:sp>
      <p:sp>
        <p:nvSpPr>
          <p:cNvPr id="21" name="Rectangle 20"/>
          <p:cNvSpPr/>
          <p:nvPr/>
        </p:nvSpPr>
        <p:spPr>
          <a:xfrm>
            <a:off x="1000427" y="1363487"/>
            <a:ext cx="5424883" cy="461665"/>
          </a:xfrm>
          <a:prstGeom prst="rect">
            <a:avLst/>
          </a:prstGeom>
        </p:spPr>
        <p:txBody>
          <a:bodyPr wrap="none">
            <a:spAutoFit/>
          </a:bodyPr>
          <a:lstStyle/>
          <a:p>
            <a:r>
              <a:rPr lang="en-US" sz="2400" b="1" dirty="0" smtClean="0">
                <a:solidFill>
                  <a:srgbClr val="FF0000"/>
                </a:solidFill>
                <a:latin typeface="Arial" panose="020B0604020202020204" pitchFamily="34" charset="0"/>
              </a:rPr>
              <a:t>Personality</a:t>
            </a:r>
            <a:r>
              <a:rPr lang="en-US" sz="2400" b="1" dirty="0" smtClean="0">
                <a:solidFill>
                  <a:srgbClr val="5D5D5D"/>
                </a:solidFill>
                <a:latin typeface="Arial" panose="020B0604020202020204" pitchFamily="34" charset="0"/>
              </a:rPr>
              <a:t>:  </a:t>
            </a:r>
            <a:r>
              <a:rPr lang="en-US" i="1" dirty="0" smtClean="0">
                <a:solidFill>
                  <a:srgbClr val="FF0000"/>
                </a:solidFill>
                <a:latin typeface="Arial" panose="020B0604020202020204" pitchFamily="34" charset="0"/>
              </a:rPr>
              <a:t>What </a:t>
            </a:r>
            <a:r>
              <a:rPr lang="en-US" i="1" dirty="0">
                <a:solidFill>
                  <a:srgbClr val="FF0000"/>
                </a:solidFill>
                <a:latin typeface="Arial" panose="020B0604020202020204" pitchFamily="34" charset="0"/>
              </a:rPr>
              <a:t>brings out the best in you?</a:t>
            </a:r>
            <a:endParaRPr lang="en-US" dirty="0">
              <a:solidFill>
                <a:srgbClr val="FF0000"/>
              </a:solidFill>
            </a:endParaRPr>
          </a:p>
        </p:txBody>
      </p:sp>
      <p:sp>
        <p:nvSpPr>
          <p:cNvPr id="3" name="Date Placeholder 2"/>
          <p:cNvSpPr>
            <a:spLocks noGrp="1"/>
          </p:cNvSpPr>
          <p:nvPr>
            <p:ph type="dt" sz="half" idx="10"/>
          </p:nvPr>
        </p:nvSpPr>
        <p:spPr/>
        <p:txBody>
          <a:bodyPr/>
          <a:lstStyle/>
          <a:p>
            <a:r>
              <a:rPr lang="en-US" smtClean="0"/>
              <a:t>7/19/2017</a:t>
            </a:r>
            <a:endParaRPr lang="en-US"/>
          </a:p>
        </p:txBody>
      </p:sp>
      <p:sp>
        <p:nvSpPr>
          <p:cNvPr id="22" name="Footer Placeholder 21"/>
          <p:cNvSpPr>
            <a:spLocks noGrp="1"/>
          </p:cNvSpPr>
          <p:nvPr>
            <p:ph type="ftr" sz="quarter" idx="11"/>
          </p:nvPr>
        </p:nvSpPr>
        <p:spPr/>
        <p:txBody>
          <a:bodyPr/>
          <a:lstStyle/>
          <a:p>
            <a:endParaRPr lang="en-US"/>
          </a:p>
        </p:txBody>
      </p:sp>
      <p:sp>
        <p:nvSpPr>
          <p:cNvPr id="23" name="Slide Number Placeholder 22"/>
          <p:cNvSpPr>
            <a:spLocks noGrp="1"/>
          </p:cNvSpPr>
          <p:nvPr>
            <p:ph type="sldNum" sz="quarter" idx="12"/>
          </p:nvPr>
        </p:nvSpPr>
        <p:spPr/>
        <p:txBody>
          <a:bodyPr/>
          <a:lstStyle/>
          <a:p>
            <a:fld id="{9D40567B-212A-4EE0-A087-C6899D195770}" type="slidenum">
              <a:rPr lang="en-US" smtClean="0"/>
              <a:t>6</a:t>
            </a:fld>
            <a:endParaRPr lang="en-US"/>
          </a:p>
        </p:txBody>
      </p:sp>
    </p:spTree>
    <p:extLst>
      <p:ext uri="{BB962C8B-B14F-4D97-AF65-F5344CB8AC3E}">
        <p14:creationId xmlns:p14="http://schemas.microsoft.com/office/powerpoint/2010/main" val="42850588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68288"/>
            <a:ext cx="7814830" cy="603250"/>
          </a:xfrm>
        </p:spPr>
        <p:txBody>
          <a:bodyPr/>
          <a:lstStyle/>
          <a:p>
            <a:r>
              <a:rPr lang="en-US" dirty="0" smtClean="0"/>
              <a:t>What Can I Do With A Major In?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419" y="2067792"/>
            <a:ext cx="1272036" cy="1187233"/>
          </a:xfrm>
        </p:spPr>
      </p:pic>
      <p:sp>
        <p:nvSpPr>
          <p:cNvPr id="9" name="Rectangle 8"/>
          <p:cNvSpPr/>
          <p:nvPr/>
        </p:nvSpPr>
        <p:spPr>
          <a:xfrm>
            <a:off x="2514600" y="1777697"/>
            <a:ext cx="4572000" cy="4031873"/>
          </a:xfrm>
          <a:prstGeom prst="rect">
            <a:avLst/>
          </a:prstGeom>
        </p:spPr>
        <p:txBody>
          <a:bodyPr>
            <a:spAutoFit/>
          </a:bodyPr>
          <a:lstStyle/>
          <a:p>
            <a:r>
              <a:rPr lang="en-US" sz="3200" dirty="0" smtClean="0"/>
              <a:t>Discover </a:t>
            </a:r>
            <a:r>
              <a:rPr lang="en-US" sz="3200" dirty="0"/>
              <a:t>the industries and type of employers for 80+ </a:t>
            </a:r>
            <a:r>
              <a:rPr lang="en-US" sz="3200" dirty="0" smtClean="0"/>
              <a:t>majors</a:t>
            </a:r>
          </a:p>
          <a:p>
            <a:endParaRPr lang="en-US" sz="3200" dirty="0"/>
          </a:p>
          <a:p>
            <a:r>
              <a:rPr lang="en-US" sz="3200" dirty="0" smtClean="0"/>
              <a:t>Learn </a:t>
            </a:r>
            <a:r>
              <a:rPr lang="en-US" sz="3200" dirty="0"/>
              <a:t>strategies to effectively prepare for careers in the major of your choice.</a:t>
            </a:r>
          </a:p>
        </p:txBody>
      </p:sp>
      <p:sp>
        <p:nvSpPr>
          <p:cNvPr id="3" name="Date Placeholder 2"/>
          <p:cNvSpPr>
            <a:spLocks noGrp="1"/>
          </p:cNvSpPr>
          <p:nvPr>
            <p:ph type="dt" sz="half" idx="10"/>
          </p:nvPr>
        </p:nvSpPr>
        <p:spPr/>
        <p:txBody>
          <a:bodyPr/>
          <a:lstStyle/>
          <a:p>
            <a:r>
              <a:rPr lang="en-US" smtClean="0"/>
              <a:t>7/19/2017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67B-212A-4EE0-A087-C6899D195770}" type="slidenum">
              <a:rPr lang="en-US" smtClean="0"/>
              <a:t>7</a:t>
            </a:fld>
            <a:endParaRPr lang="en-US"/>
          </a:p>
        </p:txBody>
      </p:sp>
    </p:spTree>
    <p:extLst>
      <p:ext uri="{BB962C8B-B14F-4D97-AF65-F5344CB8AC3E}">
        <p14:creationId xmlns:p14="http://schemas.microsoft.com/office/powerpoint/2010/main" val="234429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027" y="768927"/>
            <a:ext cx="7532219" cy="810491"/>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26027" y="570922"/>
            <a:ext cx="7346048" cy="603250"/>
          </a:xfrm>
        </p:spPr>
        <p:txBody>
          <a:bodyPr/>
          <a:lstStyle/>
          <a:p>
            <a:r>
              <a:rPr lang="en-US" dirty="0" smtClean="0"/>
              <a:t>Research the work force and employer expectations</a:t>
            </a:r>
            <a:endParaRPr lang="en-US" dirty="0"/>
          </a:p>
        </p:txBody>
      </p:sp>
      <p:sp>
        <p:nvSpPr>
          <p:cNvPr id="3" name="Content Placeholder 2"/>
          <p:cNvSpPr>
            <a:spLocks noGrp="1"/>
          </p:cNvSpPr>
          <p:nvPr>
            <p:ph idx="1"/>
          </p:nvPr>
        </p:nvSpPr>
        <p:spPr>
          <a:xfrm>
            <a:off x="612198" y="1930545"/>
            <a:ext cx="7346048" cy="4351338"/>
          </a:xfrm>
        </p:spPr>
        <p:txBody>
          <a:bodyPr/>
          <a:lstStyle/>
          <a:p>
            <a:r>
              <a:rPr lang="en-US" dirty="0" smtClean="0"/>
              <a:t>Industries</a:t>
            </a:r>
          </a:p>
          <a:p>
            <a:pPr marL="0" marR="0">
              <a:spcBef>
                <a:spcPts val="0"/>
              </a:spcBef>
              <a:spcAft>
                <a:spcPts val="0"/>
              </a:spcAft>
            </a:pP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Career </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Clusters </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are groups of </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occupations in the same field of work that require similar </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skills, interests, aptitudes, temperament, and abilities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smtClean="0"/>
              <a:t>O*Net Online</a:t>
            </a:r>
            <a:endParaRPr lang="en-US" dirty="0"/>
          </a:p>
          <a:p>
            <a:pPr marL="0" indent="0">
              <a:buNone/>
            </a:pPr>
            <a:r>
              <a:rPr lang="en-US" dirty="0"/>
              <a:t>https://www.onetonline.org/</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en-US" smtClean="0"/>
              <a:t>7/19/2017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67B-212A-4EE0-A087-C6899D195770}" type="slidenum">
              <a:rPr lang="en-US" smtClean="0"/>
              <a:t>8</a:t>
            </a:fld>
            <a:endParaRPr lang="en-US"/>
          </a:p>
        </p:txBody>
      </p:sp>
    </p:spTree>
    <p:extLst>
      <p:ext uri="{BB962C8B-B14F-4D97-AF65-F5344CB8AC3E}">
        <p14:creationId xmlns:p14="http://schemas.microsoft.com/office/powerpoint/2010/main" val="26693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42900" y="410186"/>
            <a:ext cx="7574973" cy="863157"/>
          </a:xfrm>
          <a:prstGeom prst="rect">
            <a:avLst/>
          </a:prstGeom>
          <a:solidFill>
            <a:schemeClr val="bg2"/>
          </a:solidFill>
        </p:spPr>
        <p:txBody>
          <a:bodyPr wrap="square" rtlCol="0">
            <a:spAutoFit/>
          </a:bodyPr>
          <a:lstStyle/>
          <a:p>
            <a:endParaRPr lang="en-US" dirty="0"/>
          </a:p>
        </p:txBody>
      </p:sp>
      <p:sp>
        <p:nvSpPr>
          <p:cNvPr id="6" name="Rectangle 5"/>
          <p:cNvSpPr/>
          <p:nvPr/>
        </p:nvSpPr>
        <p:spPr>
          <a:xfrm>
            <a:off x="2561359" y="296063"/>
            <a:ext cx="5164282" cy="1231106"/>
          </a:xfrm>
          <a:prstGeom prst="rect">
            <a:avLst/>
          </a:prstGeom>
        </p:spPr>
        <p:txBody>
          <a:bodyPr wrap="square">
            <a:spAutoFit/>
          </a:bodyPr>
          <a:lstStyle/>
          <a:p>
            <a:pPr algn="just"/>
            <a:r>
              <a:rPr lang="en-US" b="1" dirty="0">
                <a:solidFill>
                  <a:srgbClr val="000000"/>
                </a:solidFill>
                <a:latin typeface="Arial" panose="020B0604020202020204" pitchFamily="34" charset="0"/>
              </a:rPr>
              <a:t>Agriculture, Food &amp; Natural Resources</a:t>
            </a:r>
            <a:r>
              <a:rPr lang="en-US" sz="1400" b="1" dirty="0">
                <a:solidFill>
                  <a:srgbClr val="000000"/>
                </a:solidFill>
                <a:latin typeface="Arial" panose="020B0604020202020204" pitchFamily="34" charset="0"/>
              </a:rPr>
              <a:t> </a:t>
            </a:r>
            <a:endParaRPr lang="en-US" sz="1400" dirty="0">
              <a:solidFill>
                <a:srgbClr val="000000"/>
              </a:solidFill>
              <a:latin typeface="Arial" panose="020B0604020202020204" pitchFamily="34" charset="0"/>
            </a:endParaRPr>
          </a:p>
          <a:p>
            <a:pPr algn="just"/>
            <a:r>
              <a:rPr lang="en-US" sz="1400" dirty="0">
                <a:solidFill>
                  <a:srgbClr val="000000"/>
                </a:solidFill>
                <a:latin typeface="Arial" panose="020B0604020202020204" pitchFamily="34" charset="0"/>
              </a:rPr>
              <a:t>The production, processing, marketing, distribution, financing, and development of agricultural commodities and resources including food, fiber, wood products, natural resources, horticulture, and other plant and animal products/resources</a:t>
            </a:r>
            <a:r>
              <a:rPr lang="en-US" sz="1000"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415863"/>
            <a:ext cx="1873170" cy="649365"/>
          </a:xfrm>
          <a:prstGeom prst="rect">
            <a:avLst/>
          </a:prstGeom>
        </p:spPr>
      </p:pic>
      <p:sp>
        <p:nvSpPr>
          <p:cNvPr id="11" name="Rectangle 10"/>
          <p:cNvSpPr/>
          <p:nvPr/>
        </p:nvSpPr>
        <p:spPr>
          <a:xfrm>
            <a:off x="2665268" y="3070448"/>
            <a:ext cx="4572000" cy="1231106"/>
          </a:xfrm>
          <a:prstGeom prst="rect">
            <a:avLst/>
          </a:prstGeom>
        </p:spPr>
        <p:txBody>
          <a:bodyPr>
            <a:spAutoFit/>
          </a:bodyPr>
          <a:lstStyle/>
          <a:p>
            <a:pPr algn="just"/>
            <a:r>
              <a:rPr lang="en-US" b="1" dirty="0" err="1" smtClean="0">
                <a:solidFill>
                  <a:srgbClr val="000000"/>
                </a:solidFill>
                <a:latin typeface="Arial" panose="020B0604020202020204" pitchFamily="34" charset="0"/>
              </a:rPr>
              <a:t>Arts,A</a:t>
            </a:r>
            <a:r>
              <a:rPr lang="en-US" b="1" dirty="0" smtClean="0">
                <a:solidFill>
                  <a:srgbClr val="000000"/>
                </a:solidFill>
                <a:latin typeface="Arial" panose="020B0604020202020204" pitchFamily="34" charset="0"/>
              </a:rPr>
              <a:t>/V </a:t>
            </a:r>
            <a:r>
              <a:rPr lang="en-US" b="1" dirty="0">
                <a:solidFill>
                  <a:srgbClr val="000000"/>
                </a:solidFill>
                <a:latin typeface="Arial" panose="020B0604020202020204" pitchFamily="34" charset="0"/>
              </a:rPr>
              <a:t>Technology &amp; Communications</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Designing, producing, exhibiting, performing, writing, and publishing multimedia content including visual and </a:t>
            </a:r>
            <a:r>
              <a:rPr lang="en-US" sz="1400" dirty="0" smtClean="0">
                <a:solidFill>
                  <a:srgbClr val="000000"/>
                </a:solidFill>
                <a:latin typeface="Arial" panose="020B0604020202020204" pitchFamily="34" charset="0"/>
              </a:rPr>
              <a:t>performing </a:t>
            </a:r>
            <a:r>
              <a:rPr lang="en-US" sz="1400" dirty="0">
                <a:solidFill>
                  <a:srgbClr val="000000"/>
                </a:solidFill>
                <a:latin typeface="Arial" panose="020B0604020202020204" pitchFamily="34" charset="0"/>
              </a:rPr>
              <a:t>arts and design, journalism, and entertainment services.</a:t>
            </a:r>
            <a:endParaRPr lang="en-US" sz="1400" b="0" i="0" dirty="0">
              <a:solidFill>
                <a:srgbClr val="000000"/>
              </a:solidFill>
              <a:effectLst/>
              <a:latin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3" y="1876161"/>
            <a:ext cx="1741777" cy="708323"/>
          </a:xfrm>
          <a:prstGeom prst="rect">
            <a:avLst/>
          </a:prstGeom>
        </p:spPr>
      </p:pic>
      <p:sp>
        <p:nvSpPr>
          <p:cNvPr id="13" name="Rectangle 12"/>
          <p:cNvSpPr/>
          <p:nvPr/>
        </p:nvSpPr>
        <p:spPr>
          <a:xfrm>
            <a:off x="2665268" y="1876417"/>
            <a:ext cx="4572000" cy="800219"/>
          </a:xfrm>
          <a:prstGeom prst="rect">
            <a:avLst/>
          </a:prstGeom>
        </p:spPr>
        <p:txBody>
          <a:bodyPr>
            <a:spAutoFit/>
          </a:bodyPr>
          <a:lstStyle/>
          <a:p>
            <a:pPr algn="just"/>
            <a:r>
              <a:rPr lang="en-US" b="1" dirty="0">
                <a:solidFill>
                  <a:srgbClr val="000000"/>
                </a:solidFill>
                <a:latin typeface="Arial" panose="020B0604020202020204" pitchFamily="34" charset="0"/>
              </a:rPr>
              <a:t>Architecture &amp; Construction </a:t>
            </a:r>
            <a:r>
              <a:rPr lang="en-US" dirty="0">
                <a:solidFill>
                  <a:srgbClr val="000000"/>
                </a:solidFill>
                <a:latin typeface="Arial" panose="020B0604020202020204" pitchFamily="34" charset="0"/>
              </a:rPr>
              <a:t> </a:t>
            </a:r>
          </a:p>
          <a:p>
            <a:r>
              <a:rPr lang="en-US" sz="1400" dirty="0">
                <a:solidFill>
                  <a:srgbClr val="000000"/>
                </a:solidFill>
                <a:latin typeface="Arial" panose="020B0604020202020204" pitchFamily="34" charset="0"/>
              </a:rPr>
              <a:t>Careers in designing, planning, managing, building and maintaining the built environment.</a:t>
            </a:r>
            <a:endParaRPr lang="en-US" sz="1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35" y="3135374"/>
            <a:ext cx="1579420" cy="610709"/>
          </a:xfrm>
          <a:prstGeom prst="rect">
            <a:avLst/>
          </a:prstGeom>
        </p:spPr>
      </p:pic>
      <p:sp>
        <p:nvSpPr>
          <p:cNvPr id="16" name="Rectangle 15"/>
          <p:cNvSpPr/>
          <p:nvPr/>
        </p:nvSpPr>
        <p:spPr>
          <a:xfrm>
            <a:off x="2665268" y="4473741"/>
            <a:ext cx="5486400" cy="800219"/>
          </a:xfrm>
          <a:prstGeom prst="rect">
            <a:avLst/>
          </a:prstGeom>
        </p:spPr>
        <p:txBody>
          <a:bodyPr wrap="square">
            <a:spAutoFit/>
          </a:bodyPr>
          <a:lstStyle/>
          <a:p>
            <a:pPr algn="just"/>
            <a:r>
              <a:rPr lang="en-US" b="1" dirty="0">
                <a:solidFill>
                  <a:srgbClr val="000000"/>
                </a:solidFill>
                <a:latin typeface="Arial" panose="020B0604020202020204" pitchFamily="34" charset="0"/>
              </a:rPr>
              <a:t>Business Management &amp; Administration</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Careers in planning, organizing, directing and evaluating business functions essential to efficient and productive business operations.</a:t>
            </a:r>
            <a:endParaRPr lang="en-US" sz="1400" b="0" i="0" dirty="0">
              <a:solidFill>
                <a:srgbClr val="000000"/>
              </a:solidFill>
              <a:effectLst/>
              <a:latin typeface="Arial" panose="020B0604020202020204"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93" y="4473741"/>
            <a:ext cx="1828275" cy="6094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04" y="5756439"/>
            <a:ext cx="1428750" cy="685800"/>
          </a:xfrm>
          <a:prstGeom prst="rect">
            <a:avLst/>
          </a:prstGeom>
        </p:spPr>
      </p:pic>
      <p:sp>
        <p:nvSpPr>
          <p:cNvPr id="20" name="Rectangle 19"/>
          <p:cNvSpPr/>
          <p:nvPr/>
        </p:nvSpPr>
        <p:spPr>
          <a:xfrm>
            <a:off x="2665268" y="5504173"/>
            <a:ext cx="5340927" cy="1231106"/>
          </a:xfrm>
          <a:prstGeom prst="rect">
            <a:avLst/>
          </a:prstGeom>
        </p:spPr>
        <p:txBody>
          <a:bodyPr wrap="square">
            <a:spAutoFit/>
          </a:bodyPr>
          <a:lstStyle/>
          <a:p>
            <a:pPr algn="just"/>
            <a:r>
              <a:rPr lang="en-US" b="1" dirty="0">
                <a:solidFill>
                  <a:srgbClr val="000000"/>
                </a:solidFill>
                <a:latin typeface="Arial" panose="020B0604020202020204" pitchFamily="34" charset="0"/>
              </a:rPr>
              <a:t>Education &amp; Training</a:t>
            </a:r>
            <a:endParaRPr lang="en-US"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Planning, managing and providing education and training services, and related learning support services such as administration, teaching/ training, administrative support, and professional support services.</a:t>
            </a:r>
            <a:endParaRPr lang="en-US" sz="1400" b="0" i="0" dirty="0">
              <a:solidFill>
                <a:srgbClr val="000000"/>
              </a:solidFill>
              <a:effectLst/>
              <a:latin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7/19/2017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67B-212A-4EE0-A087-C6899D195770}" type="slidenum">
              <a:rPr lang="en-US" smtClean="0"/>
              <a:t>9</a:t>
            </a:fld>
            <a:endParaRPr lang="en-US"/>
          </a:p>
        </p:txBody>
      </p:sp>
    </p:spTree>
    <p:extLst>
      <p:ext uri="{BB962C8B-B14F-4D97-AF65-F5344CB8AC3E}">
        <p14:creationId xmlns:p14="http://schemas.microsoft.com/office/powerpoint/2010/main" val="2633124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3015</TotalTime>
  <Words>3883</Words>
  <Application>Microsoft Office PowerPoint</Application>
  <PresentationFormat>On-screen Show (4:3)</PresentationFormat>
  <Paragraphs>580</Paragraphs>
  <Slides>49</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3" baseType="lpstr">
      <vt:lpstr>Arial</vt:lpstr>
      <vt:lpstr>Calibri</vt:lpstr>
      <vt:lpstr>Calibri Light</vt:lpstr>
      <vt:lpstr>Georgia</vt:lpstr>
      <vt:lpstr>Lucida Sans Unicode</vt:lpstr>
      <vt:lpstr>Segoe UI</vt:lpstr>
      <vt:lpstr>Segoe UI Light</vt:lpstr>
      <vt:lpstr>Segoe UI Semibold</vt:lpstr>
      <vt:lpstr>Times New Roman</vt:lpstr>
      <vt:lpstr>Wingdings</vt:lpstr>
      <vt:lpstr>Wingdings 2</vt:lpstr>
      <vt:lpstr>Office Theme</vt:lpstr>
      <vt:lpstr>Acrobat Document</vt:lpstr>
      <vt:lpstr>Packager Shell Object</vt:lpstr>
      <vt:lpstr>PowerPoint Presentation</vt:lpstr>
      <vt:lpstr>The Career Development Process</vt:lpstr>
      <vt:lpstr>The Career Development Process</vt:lpstr>
      <vt:lpstr>Job or Internship search – Conduct an effective marketing campaign </vt:lpstr>
      <vt:lpstr>PowerPoint Presentation</vt:lpstr>
      <vt:lpstr>Reflect and Assess  </vt:lpstr>
      <vt:lpstr>What Can I Do With A Major In?</vt:lpstr>
      <vt:lpstr>Research the work force and employer expectations</vt:lpstr>
      <vt:lpstr>PowerPoint Presentation</vt:lpstr>
      <vt:lpstr>PowerPoint Presentation</vt:lpstr>
      <vt:lpstr>PowerPoint Presentation</vt:lpstr>
      <vt:lpstr>PowerPoint Presentation</vt:lpstr>
      <vt:lpstr>Explore your options by researching potential occupations, Job or Internships, industries, and employers </vt:lpstr>
      <vt:lpstr>Do you know about Job or Internship search resources here at Stan State?</vt:lpstr>
      <vt:lpstr>What Can I Do With a Major In?   </vt:lpstr>
      <vt:lpstr>Each profile has useful resources</vt:lpstr>
      <vt:lpstr>Be proactive!</vt:lpstr>
      <vt:lpstr>Research Occupations</vt:lpstr>
      <vt:lpstr>Research</vt:lpstr>
      <vt:lpstr>Lists of employers</vt:lpstr>
      <vt:lpstr>Central Valley Jobs</vt:lpstr>
      <vt:lpstr>PowerPoint Presentation</vt:lpstr>
      <vt:lpstr>Labor Market Information</vt:lpstr>
      <vt:lpstr>The Challenge  </vt:lpstr>
      <vt:lpstr>Carefully Read Job or Internship Ads</vt:lpstr>
      <vt:lpstr>Write good Job or Internship search letters (prospecting) and cover letters </vt:lpstr>
      <vt:lpstr>Use Selected Job (or Internship) Boards</vt:lpstr>
      <vt:lpstr>PowerPoint Presentation</vt:lpstr>
      <vt:lpstr>What is Wrong With This Picture?</vt:lpstr>
      <vt:lpstr>The hidden Job/Internship market </vt:lpstr>
      <vt:lpstr>Your network is not just the group of people you know but also includes everyone they know…!  </vt:lpstr>
      <vt:lpstr>What is Career networking?</vt:lpstr>
      <vt:lpstr>Informational interviewing  One of the most effective ways to expand your network </vt:lpstr>
      <vt:lpstr>Many professionals are willing to help because someone helped them when they were just starting out! </vt:lpstr>
      <vt:lpstr>Your goal when networking is to become an INSIDER… </vt:lpstr>
      <vt:lpstr>Online Networking</vt:lpstr>
      <vt:lpstr>Portfolium</vt:lpstr>
      <vt:lpstr>Take action…</vt:lpstr>
      <vt:lpstr>What is an Interview?</vt:lpstr>
      <vt:lpstr>Don’t try to “wing” it</vt:lpstr>
      <vt:lpstr>Men:  dress for success</vt:lpstr>
      <vt:lpstr>PowerPoint Presentation</vt:lpstr>
      <vt:lpstr>Interview Types</vt:lpstr>
      <vt:lpstr>Things Interviewers Look For…</vt:lpstr>
      <vt:lpstr>Your References</vt:lpstr>
      <vt:lpstr>How to end with impact</vt:lpstr>
      <vt:lpstr>Salary Negotiation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Soria</dc:creator>
  <cp:lastModifiedBy>Arlene Burgess</cp:lastModifiedBy>
  <cp:revision>172</cp:revision>
  <cp:lastPrinted>2016-12-01T18:48:17Z</cp:lastPrinted>
  <dcterms:created xsi:type="dcterms:W3CDTF">2016-06-16T19:42:22Z</dcterms:created>
  <dcterms:modified xsi:type="dcterms:W3CDTF">2017-07-19T22:54:24Z</dcterms:modified>
</cp:coreProperties>
</file>