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79" r:id="rId2"/>
    <p:sldId id="257" r:id="rId3"/>
    <p:sldId id="259" r:id="rId4"/>
    <p:sldId id="270" r:id="rId5"/>
    <p:sldId id="271" r:id="rId6"/>
    <p:sldId id="260" r:id="rId7"/>
    <p:sldId id="276" r:id="rId8"/>
    <p:sldId id="266" r:id="rId9"/>
    <p:sldId id="261" r:id="rId10"/>
    <p:sldId id="268" r:id="rId11"/>
    <p:sldId id="273" r:id="rId12"/>
    <p:sldId id="269" r:id="rId13"/>
    <p:sldId id="264" r:id="rId14"/>
    <p:sldId id="282" r:id="rId15"/>
    <p:sldId id="272" r:id="rId16"/>
    <p:sldId id="274" r:id="rId17"/>
    <p:sldId id="275" r:id="rId18"/>
    <p:sldId id="280" r:id="rId19"/>
    <p:sldId id="262" r:id="rId20"/>
    <p:sldId id="277" r:id="rId21"/>
    <p:sldId id="263"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32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3140" autoAdjust="0"/>
  </p:normalViewPr>
  <p:slideViewPr>
    <p:cSldViewPr snapToGrid="0">
      <p:cViewPr varScale="1">
        <p:scale>
          <a:sx n="72" d="100"/>
          <a:sy n="72" d="100"/>
        </p:scale>
        <p:origin x="2016" y="5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920"/>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77" tIns="46589" rIns="93177" bIns="46589" rtlCol="0"/>
          <a:lstStyle>
            <a:lvl1pPr algn="r">
              <a:defRPr sz="1200"/>
            </a:lvl1pPr>
          </a:lstStyle>
          <a:p>
            <a:fld id="{C4B07875-3F74-4079-8708-B87990922FF9}" type="datetimeFigureOut">
              <a:rPr lang="en-US" smtClean="0"/>
              <a:t>11/3/2017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7888DE4-A9E6-4DB7-A8F1-B2F94FC3E0EA}" type="slidenum">
              <a:rPr lang="en-US" smtClean="0"/>
              <a:t>‹#›</a:t>
            </a:fld>
            <a:endParaRPr lang="en-US"/>
          </a:p>
        </p:txBody>
      </p:sp>
    </p:spTree>
    <p:extLst>
      <p:ext uri="{BB962C8B-B14F-4D97-AF65-F5344CB8AC3E}">
        <p14:creationId xmlns:p14="http://schemas.microsoft.com/office/powerpoint/2010/main" val="2698458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28D7B8E5-539C-479D-8B0D-E6878A726802}" type="datetimeFigureOut">
              <a:rPr lang="en-US" smtClean="0"/>
              <a:t>11/3/2017</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9"/>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72B7056-86AE-435C-BFCE-462F9884ECE9}" type="slidenum">
              <a:rPr lang="en-US" smtClean="0"/>
              <a:t>‹#›</a:t>
            </a:fld>
            <a:endParaRPr lang="en-US"/>
          </a:p>
        </p:txBody>
      </p:sp>
    </p:spTree>
    <p:extLst>
      <p:ext uri="{BB962C8B-B14F-4D97-AF65-F5344CB8AC3E}">
        <p14:creationId xmlns:p14="http://schemas.microsoft.com/office/powerpoint/2010/main" val="3461292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1</a:t>
            </a:fld>
            <a:endParaRPr lang="en-US"/>
          </a:p>
        </p:txBody>
      </p:sp>
    </p:spTree>
    <p:extLst>
      <p:ext uri="{BB962C8B-B14F-4D97-AF65-F5344CB8AC3E}">
        <p14:creationId xmlns:p14="http://schemas.microsoft.com/office/powerpoint/2010/main" val="319400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Explore your options by </a:t>
            </a:r>
            <a:r>
              <a:rPr lang="en-US" i="1" dirty="0">
                <a:solidFill>
                  <a:srgbClr val="FF0000"/>
                </a:solidFill>
              </a:rPr>
              <a:t>researching</a:t>
            </a:r>
            <a:r>
              <a:rPr lang="en-US" i="1" dirty="0"/>
              <a:t> p</a:t>
            </a:r>
            <a:r>
              <a:rPr lang="en-US" dirty="0"/>
              <a:t>otential occupations, Job or Internships, industries, and employers</a:t>
            </a:r>
          </a:p>
          <a:p>
            <a:endParaRPr lang="en-US" dirty="0"/>
          </a:p>
          <a:p>
            <a:pPr>
              <a:lnSpc>
                <a:spcPct val="160000"/>
              </a:lnSpc>
            </a:pPr>
            <a:r>
              <a:rPr lang="en-US" dirty="0" smtClean="0"/>
              <a:t>Gather information on alternative Job or Internships and careers</a:t>
            </a:r>
          </a:p>
          <a:p>
            <a:pPr>
              <a:lnSpc>
                <a:spcPct val="160000"/>
              </a:lnSpc>
            </a:pPr>
            <a:r>
              <a:rPr lang="en-US" dirty="0" smtClean="0"/>
              <a:t>Understand the various industries</a:t>
            </a:r>
          </a:p>
          <a:p>
            <a:pPr>
              <a:lnSpc>
                <a:spcPct val="160000"/>
              </a:lnSpc>
            </a:pPr>
            <a:r>
              <a:rPr lang="en-US" dirty="0" smtClean="0"/>
              <a:t>Develop a list of companies</a:t>
            </a:r>
          </a:p>
          <a:p>
            <a:pPr>
              <a:lnSpc>
                <a:spcPct val="160000"/>
              </a:lnSpc>
            </a:pPr>
            <a:r>
              <a:rPr lang="en-US" dirty="0" smtClean="0"/>
              <a:t>Narrow your alternatives to specific Job or Internship targets</a:t>
            </a:r>
          </a:p>
          <a:p>
            <a:pPr>
              <a:lnSpc>
                <a:spcPct val="160000"/>
              </a:lnSpc>
            </a:pPr>
            <a:r>
              <a:rPr lang="en-US" dirty="0" smtClean="0">
                <a:solidFill>
                  <a:srgbClr val="D13239"/>
                </a:solidFill>
              </a:rPr>
              <a:t>Talk to informed people [informational interviews]</a:t>
            </a:r>
          </a:p>
          <a:p>
            <a:pPr>
              <a:lnSpc>
                <a:spcPct val="160000"/>
              </a:lnSpc>
            </a:pPr>
            <a:r>
              <a:rPr lang="en-US" dirty="0" smtClean="0">
                <a:solidFill>
                  <a:srgbClr val="D13239"/>
                </a:solidFill>
              </a:rPr>
              <a:t>Network to find hiring managers in those companies</a:t>
            </a:r>
          </a:p>
          <a:p>
            <a:pPr>
              <a:lnSpc>
                <a:spcPct val="160000"/>
              </a:lnSpc>
            </a:pPr>
            <a:r>
              <a:rPr lang="en-US" dirty="0" smtClean="0"/>
              <a:t>Discover who hires students with your major</a:t>
            </a:r>
          </a:p>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10</a:t>
            </a:fld>
            <a:endParaRPr lang="en-US"/>
          </a:p>
        </p:txBody>
      </p:sp>
    </p:spTree>
    <p:extLst>
      <p:ext uri="{BB962C8B-B14F-4D97-AF65-F5344CB8AC3E}">
        <p14:creationId xmlns:p14="http://schemas.microsoft.com/office/powerpoint/2010/main" val="1131798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6A4E5B2A-8362-4FDB-8DA8-E0C9DFCD8C6A}" type="slidenum">
              <a:rPr lang="en-US"/>
              <a:pPr/>
              <a:t>11</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r>
              <a:rPr lang="en-US" altLang="en-US" dirty="0" smtClean="0"/>
              <a:t>Create</a:t>
            </a:r>
            <a:r>
              <a:rPr lang="en-US" altLang="en-US" baseline="0" dirty="0" smtClean="0"/>
              <a:t> and build your network s</a:t>
            </a:r>
            <a:r>
              <a:rPr lang="en-US" altLang="en-US" dirty="0" smtClean="0"/>
              <a:t>o you can activate it when you need it</a:t>
            </a:r>
          </a:p>
          <a:p>
            <a:endParaRPr lang="en-US" altLang="en-US" dirty="0" smtClean="0"/>
          </a:p>
          <a:p>
            <a:r>
              <a:rPr lang="en-US" altLang="en-US" dirty="0" smtClean="0"/>
              <a:t>A Job or Internship opening versus a Job or Internship lead</a:t>
            </a:r>
          </a:p>
          <a:p>
            <a:endParaRPr lang="en-US" altLang="en-US" dirty="0" smtClean="0"/>
          </a:p>
          <a:p>
            <a:pPr defTabSz="949478">
              <a:defRPr/>
            </a:pPr>
            <a:r>
              <a:rPr lang="en-US" dirty="0"/>
              <a:t>The difference between these two is that a </a:t>
            </a:r>
            <a:r>
              <a:rPr lang="en-US" dirty="0" smtClean="0"/>
              <a:t>Job or Internship </a:t>
            </a:r>
            <a:r>
              <a:rPr lang="en-US" dirty="0"/>
              <a:t>lead is information about current or future positions that are not yet advertised or which may never be advertised.  A </a:t>
            </a:r>
            <a:r>
              <a:rPr lang="en-US" dirty="0" smtClean="0"/>
              <a:t>Job or Internship </a:t>
            </a:r>
            <a:r>
              <a:rPr lang="en-US" dirty="0"/>
              <a:t>lead could be the name of a hiring manager or inside knowledge of an expansion or a new grant.  People provide valuable </a:t>
            </a:r>
            <a:r>
              <a:rPr lang="en-US" dirty="0" smtClean="0"/>
              <a:t>Job or Internship </a:t>
            </a:r>
            <a:r>
              <a:rPr lang="en-US" dirty="0"/>
              <a:t>leads.  The hidden </a:t>
            </a:r>
            <a:r>
              <a:rPr lang="en-US" dirty="0" smtClean="0"/>
              <a:t>Job or Internship </a:t>
            </a:r>
            <a:r>
              <a:rPr lang="en-US" dirty="0"/>
              <a:t>market means that many, many positions may not be advertised or may be advertised for a short time. </a:t>
            </a:r>
          </a:p>
          <a:p>
            <a:pPr eaLnBrk="1" hangingPunct="1"/>
            <a:endParaRPr lang="en-US" dirty="0" smtClean="0"/>
          </a:p>
        </p:txBody>
      </p:sp>
    </p:spTree>
    <p:extLst>
      <p:ext uri="{BB962C8B-B14F-4D97-AF65-F5344CB8AC3E}">
        <p14:creationId xmlns:p14="http://schemas.microsoft.com/office/powerpoint/2010/main" val="1064746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searching for a </a:t>
            </a:r>
            <a:r>
              <a:rPr lang="en-US" dirty="0" smtClean="0"/>
              <a:t>Job or Internship, </a:t>
            </a:r>
            <a:r>
              <a:rPr lang="en-US" dirty="0"/>
              <a:t>your focus shifts from yourself to the employer.  It’s the intersection between the strengths and qualifications you can contribute and the employer’s needs.  If you understand that, the action steps you take will be more effective.  Communicating this in resumes, cover letters, approach letters, in Elevator Speeches </a:t>
            </a:r>
            <a:r>
              <a:rPr lang="en-US" dirty="0" smtClean="0"/>
              <a:t>(Job or Internship </a:t>
            </a:r>
            <a:r>
              <a:rPr lang="en-US" dirty="0"/>
              <a:t>fairs and info sessions), and in interviews, will help you stand out from the crowd. </a:t>
            </a:r>
          </a:p>
        </p:txBody>
      </p:sp>
      <p:sp>
        <p:nvSpPr>
          <p:cNvPr id="4" name="Slide Number Placeholder 3"/>
          <p:cNvSpPr>
            <a:spLocks noGrp="1"/>
          </p:cNvSpPr>
          <p:nvPr>
            <p:ph type="sldNum" sz="quarter" idx="10"/>
          </p:nvPr>
        </p:nvSpPr>
        <p:spPr/>
        <p:txBody>
          <a:bodyPr/>
          <a:lstStyle/>
          <a:p>
            <a:fld id="{87293FFA-7BC6-4622-8717-CA5140B88417}" type="slidenum">
              <a:rPr lang="en-US" smtClean="0"/>
              <a:t>12</a:t>
            </a:fld>
            <a:endParaRPr lang="en-US"/>
          </a:p>
        </p:txBody>
      </p:sp>
    </p:spTree>
    <p:extLst>
      <p:ext uri="{BB962C8B-B14F-4D97-AF65-F5344CB8AC3E}">
        <p14:creationId xmlns:p14="http://schemas.microsoft.com/office/powerpoint/2010/main" val="2912484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Prepare for all employer recruiting events.  Be sure to check out </a:t>
            </a:r>
            <a:r>
              <a:rPr lang="en-US" dirty="0" smtClean="0"/>
              <a:t>“How to Impress Recruiters at the Career Fair”</a:t>
            </a:r>
            <a:endParaRPr lang="en-US" dirty="0"/>
          </a:p>
        </p:txBody>
      </p:sp>
      <p:sp>
        <p:nvSpPr>
          <p:cNvPr id="4" name="Slide Number Placeholder 3"/>
          <p:cNvSpPr>
            <a:spLocks noGrp="1"/>
          </p:cNvSpPr>
          <p:nvPr>
            <p:ph type="sldNum" sz="quarter" idx="10"/>
          </p:nvPr>
        </p:nvSpPr>
        <p:spPr/>
        <p:txBody>
          <a:bodyPr/>
          <a:lstStyle/>
          <a:p>
            <a:fld id="{672B7056-86AE-435C-BFCE-462F9884ECE9}" type="slidenum">
              <a:rPr lang="en-US" smtClean="0"/>
              <a:t>13</a:t>
            </a:fld>
            <a:endParaRPr lang="en-US"/>
          </a:p>
        </p:txBody>
      </p:sp>
    </p:spTree>
    <p:extLst>
      <p:ext uri="{BB962C8B-B14F-4D97-AF65-F5344CB8AC3E}">
        <p14:creationId xmlns:p14="http://schemas.microsoft.com/office/powerpoint/2010/main" val="1516784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Definitions</a:t>
            </a:r>
          </a:p>
          <a:p>
            <a:endParaRPr lang="en-US" dirty="0" smtClean="0"/>
          </a:p>
          <a:p>
            <a:r>
              <a:rPr lang="en-US" dirty="0" smtClean="0"/>
              <a:t>Networks:</a:t>
            </a:r>
            <a:r>
              <a:rPr lang="en-US" baseline="0" dirty="0" smtClean="0"/>
              <a:t>  </a:t>
            </a:r>
            <a:r>
              <a:rPr lang="en-US" dirty="0" smtClean="0"/>
              <a:t> </a:t>
            </a:r>
          </a:p>
          <a:p>
            <a:r>
              <a:rPr lang="en-US" dirty="0" smtClean="0"/>
              <a:t>Groups of people who talk and share ideas, information and resources</a:t>
            </a:r>
          </a:p>
          <a:p>
            <a:r>
              <a:rPr lang="en-US" dirty="0" smtClean="0"/>
              <a:t>Networking:   discovering connections between people</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672B7056-86AE-435C-BFCE-462F9884ECE9}" type="slidenum">
              <a:rPr lang="en-US" smtClean="0"/>
              <a:t>14</a:t>
            </a:fld>
            <a:endParaRPr lang="en-US"/>
          </a:p>
        </p:txBody>
      </p:sp>
    </p:spTree>
    <p:extLst>
      <p:ext uri="{BB962C8B-B14F-4D97-AF65-F5344CB8AC3E}">
        <p14:creationId xmlns:p14="http://schemas.microsoft.com/office/powerpoint/2010/main" val="2980772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The most proven, effective method for finding a Job or Internship</a:t>
            </a:r>
          </a:p>
          <a:p>
            <a:r>
              <a:rPr lang="en-US" dirty="0" smtClean="0"/>
              <a:t>Network with:</a:t>
            </a:r>
          </a:p>
          <a:p>
            <a:pPr lvl="1"/>
            <a:r>
              <a:rPr lang="en-US" sz="1800" dirty="0">
                <a:latin typeface="Calibri" pitchFamily="34" charset="0"/>
              </a:rPr>
              <a:t>Relatives</a:t>
            </a:r>
          </a:p>
          <a:p>
            <a:pPr lvl="1"/>
            <a:r>
              <a:rPr lang="en-US" sz="1800" dirty="0">
                <a:latin typeface="Calibri" pitchFamily="34" charset="0"/>
              </a:rPr>
              <a:t>Friends and acquaintances</a:t>
            </a:r>
          </a:p>
          <a:p>
            <a:pPr lvl="1"/>
            <a:r>
              <a:rPr lang="en-US" sz="1800" dirty="0">
                <a:latin typeface="Calibri" pitchFamily="34" charset="0"/>
              </a:rPr>
              <a:t>Classmates, teammates and co-workers</a:t>
            </a:r>
          </a:p>
          <a:p>
            <a:pPr lvl="1"/>
            <a:r>
              <a:rPr lang="en-US" sz="1800" dirty="0">
                <a:latin typeface="Calibri" pitchFamily="34" charset="0"/>
              </a:rPr>
              <a:t>Supervisors</a:t>
            </a:r>
          </a:p>
          <a:p>
            <a:pPr lvl="1"/>
            <a:r>
              <a:rPr lang="en-US" sz="1800" dirty="0">
                <a:latin typeface="Calibri" pitchFamily="34" charset="0"/>
              </a:rPr>
              <a:t>Former teachers and faculty</a:t>
            </a:r>
          </a:p>
          <a:p>
            <a:pPr lvl="1"/>
            <a:r>
              <a:rPr lang="en-US" sz="1800" dirty="0">
                <a:latin typeface="Calibri" pitchFamily="34" charset="0"/>
              </a:rPr>
              <a:t>Career Advisors</a:t>
            </a:r>
          </a:p>
          <a:p>
            <a:pPr lvl="1"/>
            <a:r>
              <a:rPr lang="en-US" sz="1800" dirty="0">
                <a:latin typeface="Calibri" pitchFamily="34" charset="0"/>
              </a:rPr>
              <a:t>Networking events</a:t>
            </a:r>
          </a:p>
          <a:p>
            <a:pPr lvl="1"/>
            <a:r>
              <a:rPr lang="en-US" sz="1800" dirty="0">
                <a:latin typeface="Calibri" pitchFamily="34" charset="0"/>
              </a:rPr>
              <a:t>Professional Organizations</a:t>
            </a:r>
          </a:p>
          <a:p>
            <a:r>
              <a:rPr lang="en-US" dirty="0" smtClean="0"/>
              <a:t>Networking and pursuing strategic work experience are ways to become the known quantity rather than one of hundreds of unknown applicants.</a:t>
            </a:r>
          </a:p>
          <a:p>
            <a:endParaRPr lang="en-US" dirty="0" smtClean="0"/>
          </a:p>
          <a:p>
            <a:pPr algn="ctr"/>
            <a:r>
              <a:rPr lang="en-US" b="1" dirty="0" smtClean="0"/>
              <a:t>It’s not who you know</a:t>
            </a:r>
            <a:r>
              <a:rPr lang="en-US" b="1" i="1" dirty="0" smtClean="0"/>
              <a:t> it’s who knows you.</a:t>
            </a:r>
            <a:endParaRPr lang="en-US" dirty="0" smtClean="0"/>
          </a:p>
          <a:p>
            <a:pPr defTabSz="949478">
              <a:defRPr/>
            </a:pPr>
            <a:r>
              <a:rPr lang="en-US" b="1" dirty="0" smtClean="0"/>
              <a:t>If you were an employer would you prefer…</a:t>
            </a:r>
            <a:r>
              <a:rPr lang="en-US" dirty="0" smtClean="0">
                <a:solidFill>
                  <a:schemeClr val="accent1">
                    <a:lumMod val="75000"/>
                  </a:schemeClr>
                </a:solidFill>
              </a:rPr>
              <a:t>Sorting through dozens of resumes from people you know nothing about except what you read in a resume cover letter?  Or </a:t>
            </a:r>
            <a:r>
              <a:rPr lang="en-US" b="1" i="1" dirty="0" smtClean="0">
                <a:solidFill>
                  <a:schemeClr val="accent1">
                    <a:lumMod val="75000"/>
                  </a:schemeClr>
                </a:solidFill>
              </a:rPr>
              <a:t>Interviewing someone a friend, colleague, or acquaintance told you about?</a:t>
            </a:r>
          </a:p>
          <a:p>
            <a:pPr defTabSz="949478">
              <a:defRPr/>
            </a:pPr>
            <a:r>
              <a:rPr lang="en-US" b="1" i="1" dirty="0" smtClean="0">
                <a:solidFill>
                  <a:srgbClr val="FF0000"/>
                </a:solidFill>
              </a:rPr>
              <a:t>Wouldn’t you take more time considering a candidate you met at a career fair, networking event, professional association, or informational session ?</a:t>
            </a:r>
            <a:endParaRPr lang="en-US" dirty="0" smtClean="0">
              <a:latin typeface="Calibri" pitchFamily="34" charset="0"/>
            </a:endParaRPr>
          </a:p>
          <a:p>
            <a:pPr defTabSz="949478">
              <a:defRPr/>
            </a:pPr>
            <a:endParaRPr lang="en-US" b="1" i="1" dirty="0" smtClean="0">
              <a:solidFill>
                <a:schemeClr val="accent1">
                  <a:lumMod val="75000"/>
                </a:schemeClr>
              </a:solidFill>
            </a:endParaRPr>
          </a:p>
          <a:p>
            <a:pPr defTabSz="949478">
              <a:defRPr/>
            </a:pPr>
            <a:endParaRPr lang="en-US" b="1" i="1" dirty="0" smtClean="0">
              <a:solidFill>
                <a:schemeClr val="accent1">
                  <a:lumMod val="75000"/>
                </a:schemeClr>
              </a:solidFill>
            </a:endParaRPr>
          </a:p>
          <a:p>
            <a:pPr defTabSz="949478">
              <a:defRPr/>
            </a:pPr>
            <a:endParaRPr lang="en-US" dirty="0" smtClean="0">
              <a:solidFill>
                <a:schemeClr val="accent1">
                  <a:lumMod val="75000"/>
                </a:schemeClr>
              </a:solidFill>
            </a:endParaRPr>
          </a:p>
          <a:p>
            <a:pPr defTabSz="949478">
              <a:defRPr/>
            </a:pPr>
            <a:r>
              <a:rPr lang="en-US" dirty="0" smtClean="0"/>
              <a:t/>
            </a:r>
            <a:br>
              <a:rPr lang="en-US" dirty="0" smtClean="0"/>
            </a:br>
            <a:endParaRPr lang="en-US" dirty="0" smtClean="0"/>
          </a:p>
          <a:p>
            <a:endParaRPr lang="en-US" altLang="en-US" dirty="0"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1450" indent="-296711">
              <a:defRPr>
                <a:solidFill>
                  <a:schemeClr val="tx1"/>
                </a:solidFill>
                <a:latin typeface="Arial" panose="020B0604020202020204" pitchFamily="34" charset="0"/>
              </a:defRPr>
            </a:lvl2pPr>
            <a:lvl3pPr marL="1186847" indent="-237369">
              <a:defRPr>
                <a:solidFill>
                  <a:schemeClr val="tx1"/>
                </a:solidFill>
                <a:latin typeface="Arial" panose="020B0604020202020204" pitchFamily="34" charset="0"/>
              </a:defRPr>
            </a:lvl3pPr>
            <a:lvl4pPr marL="1661585" indent="-237369">
              <a:defRPr>
                <a:solidFill>
                  <a:schemeClr val="tx1"/>
                </a:solidFill>
                <a:latin typeface="Arial" panose="020B0604020202020204" pitchFamily="34" charset="0"/>
              </a:defRPr>
            </a:lvl4pPr>
            <a:lvl5pPr marL="2136324" indent="-237369">
              <a:defRPr>
                <a:solidFill>
                  <a:schemeClr val="tx1"/>
                </a:solidFill>
                <a:latin typeface="Arial" panose="020B0604020202020204" pitchFamily="34" charset="0"/>
              </a:defRPr>
            </a:lvl5pPr>
            <a:lvl6pPr marL="2611062" indent="-237369" eaLnBrk="0" fontAlgn="base" hangingPunct="0">
              <a:spcBef>
                <a:spcPct val="0"/>
              </a:spcBef>
              <a:spcAft>
                <a:spcPct val="0"/>
              </a:spcAft>
              <a:defRPr>
                <a:solidFill>
                  <a:schemeClr val="tx1"/>
                </a:solidFill>
                <a:latin typeface="Arial" panose="020B0604020202020204" pitchFamily="34" charset="0"/>
              </a:defRPr>
            </a:lvl6pPr>
            <a:lvl7pPr marL="3085801" indent="-237369" eaLnBrk="0" fontAlgn="base" hangingPunct="0">
              <a:spcBef>
                <a:spcPct val="0"/>
              </a:spcBef>
              <a:spcAft>
                <a:spcPct val="0"/>
              </a:spcAft>
              <a:defRPr>
                <a:solidFill>
                  <a:schemeClr val="tx1"/>
                </a:solidFill>
                <a:latin typeface="Arial" panose="020B0604020202020204" pitchFamily="34" charset="0"/>
              </a:defRPr>
            </a:lvl7pPr>
            <a:lvl8pPr marL="3560540" indent="-237369" eaLnBrk="0" fontAlgn="base" hangingPunct="0">
              <a:spcBef>
                <a:spcPct val="0"/>
              </a:spcBef>
              <a:spcAft>
                <a:spcPct val="0"/>
              </a:spcAft>
              <a:defRPr>
                <a:solidFill>
                  <a:schemeClr val="tx1"/>
                </a:solidFill>
                <a:latin typeface="Arial" panose="020B0604020202020204" pitchFamily="34" charset="0"/>
              </a:defRPr>
            </a:lvl8pPr>
            <a:lvl9pPr marL="4035279" indent="-237369" eaLnBrk="0" fontAlgn="base" hangingPunct="0">
              <a:spcBef>
                <a:spcPct val="0"/>
              </a:spcBef>
              <a:spcAft>
                <a:spcPct val="0"/>
              </a:spcAft>
              <a:defRPr>
                <a:solidFill>
                  <a:schemeClr val="tx1"/>
                </a:solidFill>
                <a:latin typeface="Arial" panose="020B0604020202020204" pitchFamily="34" charset="0"/>
              </a:defRPr>
            </a:lvl9pPr>
          </a:lstStyle>
          <a:p>
            <a:fld id="{4DA3D99A-E734-4A34-9E61-3E658E8BA02D}" type="slidenum">
              <a:rPr lang="en-US" altLang="en-US" smtClean="0">
                <a:latin typeface="Calibri" panose="020F0502020204030204" pitchFamily="34" charset="0"/>
              </a:rPr>
              <a:pPr/>
              <a:t>15</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097417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Arial" panose="020B0604020202020204" pitchFamily="34" charset="0"/>
              <a:buNone/>
              <a:defRPr/>
            </a:pPr>
            <a:r>
              <a:rPr lang="en-US" altLang="en-US" dirty="0" smtClean="0"/>
              <a:t>Interview someone whose Job or Internship you want and discover how they got it. </a:t>
            </a:r>
            <a:r>
              <a:rPr lang="en-US" dirty="0" smtClean="0"/>
              <a:t>Contacts can give you Job or Internship </a:t>
            </a:r>
            <a:r>
              <a:rPr lang="en-US" i="1" dirty="0" smtClean="0"/>
              <a:t>leads:</a:t>
            </a:r>
          </a:p>
          <a:p>
            <a:pPr lvl="1">
              <a:defRPr/>
            </a:pPr>
            <a:r>
              <a:rPr lang="en-US" dirty="0" smtClean="0"/>
              <a:t> information</a:t>
            </a:r>
          </a:p>
          <a:p>
            <a:pPr lvl="1">
              <a:defRPr/>
            </a:pPr>
            <a:r>
              <a:rPr lang="en-US" dirty="0" smtClean="0"/>
              <a:t> referrals</a:t>
            </a:r>
          </a:p>
          <a:p>
            <a:pPr lvl="1">
              <a:defRPr/>
            </a:pPr>
            <a:r>
              <a:rPr lang="en-US" dirty="0" smtClean="0"/>
              <a:t> recommendations</a:t>
            </a:r>
          </a:p>
          <a:p>
            <a:endParaRPr lang="en-US" altLang="en-US" dirty="0"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1450" indent="-296711">
              <a:defRPr>
                <a:solidFill>
                  <a:schemeClr val="tx1"/>
                </a:solidFill>
                <a:latin typeface="Arial" panose="020B0604020202020204" pitchFamily="34" charset="0"/>
              </a:defRPr>
            </a:lvl2pPr>
            <a:lvl3pPr marL="1186847" indent="-237369">
              <a:defRPr>
                <a:solidFill>
                  <a:schemeClr val="tx1"/>
                </a:solidFill>
                <a:latin typeface="Arial" panose="020B0604020202020204" pitchFamily="34" charset="0"/>
              </a:defRPr>
            </a:lvl3pPr>
            <a:lvl4pPr marL="1661585" indent="-237369">
              <a:defRPr>
                <a:solidFill>
                  <a:schemeClr val="tx1"/>
                </a:solidFill>
                <a:latin typeface="Arial" panose="020B0604020202020204" pitchFamily="34" charset="0"/>
              </a:defRPr>
            </a:lvl4pPr>
            <a:lvl5pPr marL="2136324" indent="-237369">
              <a:defRPr>
                <a:solidFill>
                  <a:schemeClr val="tx1"/>
                </a:solidFill>
                <a:latin typeface="Arial" panose="020B0604020202020204" pitchFamily="34" charset="0"/>
              </a:defRPr>
            </a:lvl5pPr>
            <a:lvl6pPr marL="2611062" indent="-237369" eaLnBrk="0" fontAlgn="base" hangingPunct="0">
              <a:spcBef>
                <a:spcPct val="0"/>
              </a:spcBef>
              <a:spcAft>
                <a:spcPct val="0"/>
              </a:spcAft>
              <a:defRPr>
                <a:solidFill>
                  <a:schemeClr val="tx1"/>
                </a:solidFill>
                <a:latin typeface="Arial" panose="020B0604020202020204" pitchFamily="34" charset="0"/>
              </a:defRPr>
            </a:lvl6pPr>
            <a:lvl7pPr marL="3085801" indent="-237369" eaLnBrk="0" fontAlgn="base" hangingPunct="0">
              <a:spcBef>
                <a:spcPct val="0"/>
              </a:spcBef>
              <a:spcAft>
                <a:spcPct val="0"/>
              </a:spcAft>
              <a:defRPr>
                <a:solidFill>
                  <a:schemeClr val="tx1"/>
                </a:solidFill>
                <a:latin typeface="Arial" panose="020B0604020202020204" pitchFamily="34" charset="0"/>
              </a:defRPr>
            </a:lvl7pPr>
            <a:lvl8pPr marL="3560540" indent="-237369" eaLnBrk="0" fontAlgn="base" hangingPunct="0">
              <a:spcBef>
                <a:spcPct val="0"/>
              </a:spcBef>
              <a:spcAft>
                <a:spcPct val="0"/>
              </a:spcAft>
              <a:defRPr>
                <a:solidFill>
                  <a:schemeClr val="tx1"/>
                </a:solidFill>
                <a:latin typeface="Arial" panose="020B0604020202020204" pitchFamily="34" charset="0"/>
              </a:defRPr>
            </a:lvl8pPr>
            <a:lvl9pPr marL="4035279" indent="-237369" eaLnBrk="0" fontAlgn="base" hangingPunct="0">
              <a:spcBef>
                <a:spcPct val="0"/>
              </a:spcBef>
              <a:spcAft>
                <a:spcPct val="0"/>
              </a:spcAft>
              <a:defRPr>
                <a:solidFill>
                  <a:schemeClr val="tx1"/>
                </a:solidFill>
                <a:latin typeface="Arial" panose="020B0604020202020204" pitchFamily="34" charset="0"/>
              </a:defRPr>
            </a:lvl9pPr>
          </a:lstStyle>
          <a:p>
            <a:fld id="{1E954D65-3088-4105-BC3E-783D524A847A}" type="slidenum">
              <a:rPr lang="en-US" altLang="en-US" smtClean="0">
                <a:latin typeface="Calibri" panose="020F0502020204030204" pitchFamily="34" charset="0"/>
              </a:rPr>
              <a:pPr/>
              <a:t>16</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795242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Times New Roman" panose="02020603050405020304" pitchFamily="18" charset="0"/>
              </a:rPr>
              <a:t>You may be afraid that people don’t want to help or that you’re bothering them….. </a:t>
            </a:r>
          </a:p>
          <a:p>
            <a:pPr lvl="2">
              <a:defRPr/>
            </a:pPr>
            <a:r>
              <a:rPr lang="en-US" dirty="0" smtClean="0"/>
              <a:t>Gather info and meet professionals </a:t>
            </a:r>
          </a:p>
          <a:p>
            <a:pPr lvl="1">
              <a:defRPr/>
            </a:pPr>
            <a:r>
              <a:rPr lang="en-US" dirty="0" smtClean="0"/>
              <a:t>Ask to “Job or Internship shadow” a professional</a:t>
            </a:r>
          </a:p>
          <a:p>
            <a:endParaRPr lang="en-US" alt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1450" indent="-296711">
              <a:defRPr>
                <a:solidFill>
                  <a:schemeClr val="tx1"/>
                </a:solidFill>
                <a:latin typeface="Arial" panose="020B0604020202020204" pitchFamily="34" charset="0"/>
              </a:defRPr>
            </a:lvl2pPr>
            <a:lvl3pPr marL="1186847" indent="-237369">
              <a:defRPr>
                <a:solidFill>
                  <a:schemeClr val="tx1"/>
                </a:solidFill>
                <a:latin typeface="Arial" panose="020B0604020202020204" pitchFamily="34" charset="0"/>
              </a:defRPr>
            </a:lvl3pPr>
            <a:lvl4pPr marL="1661585" indent="-237369">
              <a:defRPr>
                <a:solidFill>
                  <a:schemeClr val="tx1"/>
                </a:solidFill>
                <a:latin typeface="Arial" panose="020B0604020202020204" pitchFamily="34" charset="0"/>
              </a:defRPr>
            </a:lvl4pPr>
            <a:lvl5pPr marL="2136324" indent="-237369">
              <a:defRPr>
                <a:solidFill>
                  <a:schemeClr val="tx1"/>
                </a:solidFill>
                <a:latin typeface="Arial" panose="020B0604020202020204" pitchFamily="34" charset="0"/>
              </a:defRPr>
            </a:lvl5pPr>
            <a:lvl6pPr marL="2611062" indent="-237369" eaLnBrk="0" fontAlgn="base" hangingPunct="0">
              <a:spcBef>
                <a:spcPct val="0"/>
              </a:spcBef>
              <a:spcAft>
                <a:spcPct val="0"/>
              </a:spcAft>
              <a:defRPr>
                <a:solidFill>
                  <a:schemeClr val="tx1"/>
                </a:solidFill>
                <a:latin typeface="Arial" panose="020B0604020202020204" pitchFamily="34" charset="0"/>
              </a:defRPr>
            </a:lvl6pPr>
            <a:lvl7pPr marL="3085801" indent="-237369" eaLnBrk="0" fontAlgn="base" hangingPunct="0">
              <a:spcBef>
                <a:spcPct val="0"/>
              </a:spcBef>
              <a:spcAft>
                <a:spcPct val="0"/>
              </a:spcAft>
              <a:defRPr>
                <a:solidFill>
                  <a:schemeClr val="tx1"/>
                </a:solidFill>
                <a:latin typeface="Arial" panose="020B0604020202020204" pitchFamily="34" charset="0"/>
              </a:defRPr>
            </a:lvl7pPr>
            <a:lvl8pPr marL="3560540" indent="-237369" eaLnBrk="0" fontAlgn="base" hangingPunct="0">
              <a:spcBef>
                <a:spcPct val="0"/>
              </a:spcBef>
              <a:spcAft>
                <a:spcPct val="0"/>
              </a:spcAft>
              <a:defRPr>
                <a:solidFill>
                  <a:schemeClr val="tx1"/>
                </a:solidFill>
                <a:latin typeface="Arial" panose="020B0604020202020204" pitchFamily="34" charset="0"/>
              </a:defRPr>
            </a:lvl8pPr>
            <a:lvl9pPr marL="4035279" indent="-237369" eaLnBrk="0" fontAlgn="base" hangingPunct="0">
              <a:spcBef>
                <a:spcPct val="0"/>
              </a:spcBef>
              <a:spcAft>
                <a:spcPct val="0"/>
              </a:spcAft>
              <a:defRPr>
                <a:solidFill>
                  <a:schemeClr val="tx1"/>
                </a:solidFill>
                <a:latin typeface="Arial" panose="020B0604020202020204" pitchFamily="34" charset="0"/>
              </a:defRPr>
            </a:lvl9pPr>
          </a:lstStyle>
          <a:p>
            <a:fld id="{97564B73-90A7-44B8-B9B5-D54EC34C373F}" type="slidenum">
              <a:rPr lang="en-US" altLang="en-US" smtClean="0">
                <a:latin typeface="Calibri" panose="020F0502020204030204" pitchFamily="34" charset="0"/>
              </a:rPr>
              <a:pPr/>
              <a:t>17</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4082039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72B7056-86AE-435C-BFCE-462F9884ECE9}" type="slidenum">
              <a:rPr lang="en-US" smtClean="0"/>
              <a:t>18</a:t>
            </a:fld>
            <a:endParaRPr lang="en-US"/>
          </a:p>
        </p:txBody>
      </p:sp>
    </p:spTree>
    <p:extLst>
      <p:ext uri="{BB962C8B-B14F-4D97-AF65-F5344CB8AC3E}">
        <p14:creationId xmlns:p14="http://schemas.microsoft.com/office/powerpoint/2010/main" val="741507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dirty="0" smtClean="0"/>
              <a:t>Create a digital portfolio on Stan State’s </a:t>
            </a:r>
            <a:r>
              <a:rPr lang="en-US" dirty="0" err="1" smtClean="0"/>
              <a:t>Portfolium</a:t>
            </a:r>
            <a:r>
              <a:rPr lang="en-US" dirty="0" smtClean="0"/>
              <a:t> network, a showcase for your Knowledge, Skills, and Abilities (KSA’s). </a:t>
            </a:r>
          </a:p>
          <a:p>
            <a:pPr defTabSz="949478">
              <a:defRPr/>
            </a:pPr>
            <a:endParaRPr lang="en-US" dirty="0"/>
          </a:p>
          <a:p>
            <a:pPr defTabSz="949478">
              <a:defRPr/>
            </a:pPr>
            <a:r>
              <a:rPr lang="en-US" dirty="0"/>
              <a:t>Protect private information—Students who plan to make their career </a:t>
            </a:r>
            <a:r>
              <a:rPr lang="en-US" dirty="0" err="1"/>
              <a:t>ePortfolios</a:t>
            </a:r>
            <a:r>
              <a:rPr lang="en-US" dirty="0"/>
              <a:t> publicly available through an Internet search should be mindful of what personal contact information they display of their own and of their references. They should consider removing phone numbers and e-mail addresses, and instead including a contact form that allows viewers to contact them without divulging sensitive information.</a:t>
            </a:r>
          </a:p>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19</a:t>
            </a:fld>
            <a:endParaRPr lang="en-US"/>
          </a:p>
        </p:txBody>
      </p:sp>
    </p:spTree>
    <p:extLst>
      <p:ext uri="{BB962C8B-B14F-4D97-AF65-F5344CB8AC3E}">
        <p14:creationId xmlns:p14="http://schemas.microsoft.com/office/powerpoint/2010/main" val="156854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chemeClr val="accent1">
                    <a:lumMod val="75000"/>
                  </a:schemeClr>
                </a:solidFill>
              </a:rPr>
              <a:t>Look for entry-level opportunities in companies or organizations that will allow you to gain skills and knowledge to progress </a:t>
            </a:r>
            <a:r>
              <a:rPr lang="en-US" b="1" i="1" dirty="0" smtClean="0">
                <a:solidFill>
                  <a:schemeClr val="accent1">
                    <a:lumMod val="75000"/>
                  </a:schemeClr>
                </a:solidFill>
              </a:rPr>
              <a:t>in the direction you want to go in</a:t>
            </a:r>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2</a:t>
            </a:fld>
            <a:endParaRPr lang="en-US"/>
          </a:p>
        </p:txBody>
      </p:sp>
    </p:spTree>
    <p:extLst>
      <p:ext uri="{BB962C8B-B14F-4D97-AF65-F5344CB8AC3E}">
        <p14:creationId xmlns:p14="http://schemas.microsoft.com/office/powerpoint/2010/main" val="324991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Join online communities or groups</a:t>
            </a:r>
          </a:p>
          <a:p>
            <a:r>
              <a:rPr lang="en-US" dirty="0" smtClean="0"/>
              <a:t>University’s LinkedIn group, Facebook page </a:t>
            </a:r>
          </a:p>
          <a:p>
            <a:r>
              <a:rPr lang="en-US" dirty="0" smtClean="0"/>
              <a:t>Check out each site to understand how they use your information.  Familiarize yourself with privacy policies.  Be cautious of sites that prey on desperate Job or Internship seekers.  If it sounds</a:t>
            </a:r>
            <a:r>
              <a:rPr lang="en-US" baseline="0" dirty="0" smtClean="0"/>
              <a:t> too good to be true, it probably is.  Don’t share your birthdate or Social Security number until the employer hires you. </a:t>
            </a:r>
            <a:endParaRPr lang="en-US" dirty="0"/>
          </a:p>
        </p:txBody>
      </p:sp>
      <p:sp>
        <p:nvSpPr>
          <p:cNvPr id="4" name="Slide Number Placeholder 3"/>
          <p:cNvSpPr>
            <a:spLocks noGrp="1"/>
          </p:cNvSpPr>
          <p:nvPr>
            <p:ph type="sldNum" sz="quarter" idx="10"/>
          </p:nvPr>
        </p:nvSpPr>
        <p:spPr/>
        <p:txBody>
          <a:bodyPr/>
          <a:lstStyle/>
          <a:p>
            <a:pPr>
              <a:defRPr/>
            </a:pPr>
            <a:fld id="{3497B227-B6EE-46CC-8505-071878A7E6C3}" type="slidenum">
              <a:rPr lang="en-US" smtClean="0"/>
              <a:pPr>
                <a:defRPr/>
              </a:pPr>
              <a:t>20</a:t>
            </a:fld>
            <a:endParaRPr lang="en-US"/>
          </a:p>
        </p:txBody>
      </p:sp>
    </p:spTree>
    <p:extLst>
      <p:ext uri="{BB962C8B-B14F-4D97-AF65-F5344CB8AC3E}">
        <p14:creationId xmlns:p14="http://schemas.microsoft.com/office/powerpoint/2010/main" val="3459050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5C5885-70CA-47A0-8720-F6DF35682E0D}" type="slidenum">
              <a:rPr lang="en-US" smtClean="0"/>
              <a:t>21</a:t>
            </a:fld>
            <a:endParaRPr lang="en-US"/>
          </a:p>
        </p:txBody>
      </p:sp>
    </p:spTree>
    <p:extLst>
      <p:ext uri="{BB962C8B-B14F-4D97-AF65-F5344CB8AC3E}">
        <p14:creationId xmlns:p14="http://schemas.microsoft.com/office/powerpoint/2010/main" val="106060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Career Development </a:t>
            </a:r>
            <a:r>
              <a:rPr lang="en-US" dirty="0"/>
              <a:t>is a process of making </a:t>
            </a:r>
            <a:r>
              <a:rPr lang="en-US" i="1" dirty="0"/>
              <a:t>informed</a:t>
            </a:r>
            <a:r>
              <a:rPr lang="en-US" dirty="0"/>
              <a:t> decisions about work </a:t>
            </a:r>
            <a:r>
              <a:rPr lang="en-US" i="1" dirty="0"/>
              <a:t>throughout</a:t>
            </a:r>
            <a:r>
              <a:rPr lang="en-US" dirty="0"/>
              <a:t> your professional life.  It supersedes one particular job and involves continuously assessing your strengths, motivations and direction. </a:t>
            </a:r>
            <a:br>
              <a:rPr lang="en-US" dirty="0"/>
            </a:br>
            <a:r>
              <a:rPr lang="en-US" dirty="0"/>
              <a:t> </a:t>
            </a:r>
            <a:br>
              <a:rPr lang="en-US" dirty="0"/>
            </a:br>
            <a:r>
              <a:rPr lang="en-US" dirty="0"/>
              <a:t>The skills you develop in self assessment, research, decision-making and job search will serve you well.</a:t>
            </a:r>
            <a:br>
              <a:rPr lang="en-US" dirty="0"/>
            </a:br>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3</a:t>
            </a:fld>
            <a:endParaRPr lang="en-US"/>
          </a:p>
        </p:txBody>
      </p:sp>
    </p:spTree>
    <p:extLst>
      <p:ext uri="{BB962C8B-B14F-4D97-AF65-F5344CB8AC3E}">
        <p14:creationId xmlns:p14="http://schemas.microsoft.com/office/powerpoint/2010/main" val="2088566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Focus most of your time networking and becoming  “The Known Quantity” to access the hidden Job or Internship market</a:t>
            </a:r>
            <a:endParaRPr lang="en-US" b="1" dirty="0">
              <a:latin typeface="Georgia" panose="02040502050405020303" pitchFamily="18" charset="0"/>
              <a:ea typeface="Times New Roman" panose="02020603050405020304" pitchFamily="18" charset="0"/>
            </a:endParaRPr>
          </a:p>
          <a:p>
            <a:r>
              <a:rPr lang="en-US" dirty="0" smtClean="0"/>
              <a:t>Employers hire 66% of qualified candidates through these methods (Hire from within and their networking</a:t>
            </a:r>
            <a:r>
              <a:rPr lang="en-US" baseline="0" dirty="0" smtClean="0"/>
              <a:t> to encourage applicants to apply).  For this reason, you want to strategically get your “foot in the door” whether through an internship, the very job where you’re at, or some other means.</a:t>
            </a:r>
            <a:endParaRPr lang="en-US" dirty="0" smtClean="0"/>
          </a:p>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4</a:t>
            </a:fld>
            <a:endParaRPr lang="en-US"/>
          </a:p>
        </p:txBody>
      </p:sp>
    </p:spTree>
    <p:extLst>
      <p:ext uri="{BB962C8B-B14F-4D97-AF65-F5344CB8AC3E}">
        <p14:creationId xmlns:p14="http://schemas.microsoft.com/office/powerpoint/2010/main" val="2498938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0" fontAlgn="base" hangingPunct="0">
              <a:spcBef>
                <a:spcPct val="30000"/>
              </a:spcBef>
              <a:spcAft>
                <a:spcPct val="0"/>
              </a:spcAft>
              <a:defRPr/>
            </a:pPr>
            <a:r>
              <a:rPr lang="en-US" dirty="0" smtClean="0"/>
              <a:t>Notice the shape of the iceberg…  what shape is it?  A triangle, submerged,  a</a:t>
            </a:r>
            <a:r>
              <a:rPr lang="en-US" baseline="0" dirty="0" smtClean="0"/>
              <a:t> pointy top… etc.</a:t>
            </a:r>
            <a:endParaRPr lang="en-US" dirty="0" smtClean="0"/>
          </a:p>
          <a:p>
            <a:pPr defTabSz="931774" eaLnBrk="0" fontAlgn="base" hangingPunct="0">
              <a:spcBef>
                <a:spcPct val="30000"/>
              </a:spcBef>
              <a:spcAft>
                <a:spcPct val="0"/>
              </a:spcAft>
              <a:defRPr/>
            </a:pPr>
            <a:r>
              <a:rPr lang="en-US" dirty="0" smtClean="0"/>
              <a:t>employers fill the majority of their positions through the hidden Job or Internship market.</a:t>
            </a:r>
          </a:p>
          <a:p>
            <a:endParaRPr lang="en-US" dirty="0"/>
          </a:p>
        </p:txBody>
      </p:sp>
      <p:sp>
        <p:nvSpPr>
          <p:cNvPr id="4" name="Slide Number Placeholder 3"/>
          <p:cNvSpPr>
            <a:spLocks noGrp="1"/>
          </p:cNvSpPr>
          <p:nvPr>
            <p:ph type="sldNum" sz="quarter" idx="10"/>
          </p:nvPr>
        </p:nvSpPr>
        <p:spPr/>
        <p:txBody>
          <a:bodyPr/>
          <a:lstStyle/>
          <a:p>
            <a:pPr>
              <a:defRPr/>
            </a:pPr>
            <a:fld id="{3497B227-B6EE-46CC-8505-071878A7E6C3}" type="slidenum">
              <a:rPr lang="en-US" smtClean="0"/>
              <a:pPr>
                <a:defRPr/>
              </a:pPr>
              <a:t>5</a:t>
            </a:fld>
            <a:endParaRPr lang="en-US"/>
          </a:p>
        </p:txBody>
      </p:sp>
    </p:spTree>
    <p:extLst>
      <p:ext uri="{BB962C8B-B14F-4D97-AF65-F5344CB8AC3E}">
        <p14:creationId xmlns:p14="http://schemas.microsoft.com/office/powerpoint/2010/main" val="1887689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2061" lvl="1" indent="-209649">
              <a:defRPr/>
            </a:pPr>
            <a:r>
              <a:rPr lang="en-US" sz="800" b="1" dirty="0"/>
              <a:t>The Résumé is a screening tool to </a:t>
            </a:r>
            <a:r>
              <a:rPr lang="en-US" sz="800" b="1" i="1" dirty="0"/>
              <a:t>rule out </a:t>
            </a:r>
          </a:p>
          <a:p>
            <a:pPr marL="52412" lvl="1">
              <a:defRPr/>
            </a:pPr>
            <a:r>
              <a:rPr lang="en-US" sz="800" b="1" i="1" dirty="0"/>
              <a:t>   </a:t>
            </a:r>
            <a:r>
              <a:rPr lang="en-US" sz="800" b="1" dirty="0"/>
              <a:t>applicants who do not meet the qualifications </a:t>
            </a:r>
          </a:p>
          <a:p>
            <a:pPr marL="52412" lvl="1">
              <a:defRPr/>
            </a:pPr>
            <a:r>
              <a:rPr lang="en-US" sz="800" b="1" dirty="0"/>
              <a:t>   or who do not present themselves </a:t>
            </a:r>
          </a:p>
          <a:p>
            <a:pPr marL="52412" lvl="1">
              <a:defRPr/>
            </a:pPr>
            <a:r>
              <a:rPr lang="en-US" sz="800" b="1" dirty="0"/>
              <a:t>   professionally in writing.</a:t>
            </a:r>
          </a:p>
          <a:p>
            <a:pPr marL="489181" lvl="1" indent="-209649">
              <a:defRPr/>
            </a:pPr>
            <a:r>
              <a:rPr lang="en-US" b="1" dirty="0"/>
              <a:t>By Recruiters usually less than 1 minute!</a:t>
            </a:r>
          </a:p>
          <a:p>
            <a:pPr marL="524123" lvl="2" indent="-262061">
              <a:defRPr/>
            </a:pPr>
            <a:r>
              <a:rPr lang="en-US" b="1" dirty="0"/>
              <a:t>By Applicant Tracking Systems (a computer)</a:t>
            </a:r>
          </a:p>
          <a:p>
            <a:pPr marL="314474" lvl="1" indent="-262061">
              <a:defRPr/>
            </a:pPr>
            <a:r>
              <a:rPr lang="en-US" b="1" dirty="0"/>
              <a:t>Then, Résumés are continually scrutinized to </a:t>
            </a:r>
          </a:p>
          <a:p>
            <a:pPr marL="52412" lvl="1">
              <a:defRPr/>
            </a:pPr>
            <a:r>
              <a:rPr lang="en-US" b="1" dirty="0"/>
              <a:t>    reduce the number of candidates and rank </a:t>
            </a:r>
          </a:p>
          <a:p>
            <a:pPr marL="52412" lvl="1">
              <a:defRPr/>
            </a:pPr>
            <a:r>
              <a:rPr lang="en-US" b="1" dirty="0"/>
              <a:t>    them to invite for interview.</a:t>
            </a:r>
          </a:p>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6</a:t>
            </a:fld>
            <a:endParaRPr lang="en-US"/>
          </a:p>
        </p:txBody>
      </p:sp>
    </p:spTree>
    <p:extLst>
      <p:ext uri="{BB962C8B-B14F-4D97-AF65-F5344CB8AC3E}">
        <p14:creationId xmlns:p14="http://schemas.microsoft.com/office/powerpoint/2010/main" val="3739538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In-Person Networking</a:t>
            </a:r>
          </a:p>
          <a:p>
            <a:r>
              <a:rPr lang="en-US" dirty="0"/>
              <a:t>Interview someone who has a career you are interested in and find out how they got there.  Thank them for their time and ask if they know of anyone else you could speak to. </a:t>
            </a:r>
          </a:p>
          <a:p>
            <a:r>
              <a:rPr lang="en-US" dirty="0"/>
              <a:t>Talk to people a few years older than you. </a:t>
            </a:r>
          </a:p>
          <a:p>
            <a:pPr defTabSz="949478">
              <a:defRPr/>
            </a:pPr>
            <a:r>
              <a:rPr lang="en-US" dirty="0"/>
              <a:t>Find out what things they would do differently. Learn from their mistakes.</a:t>
            </a:r>
          </a:p>
          <a:p>
            <a:pPr defTabSz="949478">
              <a:defRPr/>
            </a:pPr>
            <a:r>
              <a:rPr lang="en-US" dirty="0"/>
              <a:t>You are not asking people for </a:t>
            </a:r>
            <a:r>
              <a:rPr lang="en-US" dirty="0" smtClean="0"/>
              <a:t>Job or Internships</a:t>
            </a:r>
            <a:r>
              <a:rPr lang="en-US" dirty="0"/>
              <a:t>. You are asking if they know of anyone in their network who can assist you in any of these ways.  </a:t>
            </a:r>
          </a:p>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7</a:t>
            </a:fld>
            <a:endParaRPr lang="en-US"/>
          </a:p>
        </p:txBody>
      </p:sp>
    </p:spTree>
    <p:extLst>
      <p:ext uri="{BB962C8B-B14F-4D97-AF65-F5344CB8AC3E}">
        <p14:creationId xmlns:p14="http://schemas.microsoft.com/office/powerpoint/2010/main" val="3645444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use of the time you have while you are still a student to gain access to professionals to </a:t>
            </a:r>
            <a:r>
              <a:rPr lang="en-US" i="1" dirty="0" smtClean="0"/>
              <a:t>ask for information</a:t>
            </a:r>
            <a:r>
              <a:rPr lang="en-US" dirty="0" smtClean="0"/>
              <a:t>. </a:t>
            </a:r>
          </a:p>
          <a:p>
            <a:pPr defTabSz="949478">
              <a:defRPr/>
            </a:pPr>
            <a:r>
              <a:rPr lang="en-US" dirty="0" smtClean="0"/>
              <a:t>If you are still looking after you graduate, take a survival Job or Internship while you keep looking for a professional position, but don’t for one second stop your search for a position that requires a college education. </a:t>
            </a:r>
          </a:p>
          <a:p>
            <a:endParaRPr lang="en-US" dirty="0"/>
          </a:p>
        </p:txBody>
      </p:sp>
      <p:sp>
        <p:nvSpPr>
          <p:cNvPr id="4" name="Slide Number Placeholder 3"/>
          <p:cNvSpPr>
            <a:spLocks noGrp="1"/>
          </p:cNvSpPr>
          <p:nvPr>
            <p:ph type="sldNum" sz="quarter" idx="10"/>
          </p:nvPr>
        </p:nvSpPr>
        <p:spPr/>
        <p:txBody>
          <a:bodyPr/>
          <a:lstStyle/>
          <a:p>
            <a:fld id="{87293FFA-7BC6-4622-8717-CA5140B88417}" type="slidenum">
              <a:rPr lang="en-US" smtClean="0"/>
              <a:t>8</a:t>
            </a:fld>
            <a:endParaRPr lang="en-US"/>
          </a:p>
        </p:txBody>
      </p:sp>
    </p:spTree>
    <p:extLst>
      <p:ext uri="{BB962C8B-B14F-4D97-AF65-F5344CB8AC3E}">
        <p14:creationId xmlns:p14="http://schemas.microsoft.com/office/powerpoint/2010/main" val="1834409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latin typeface="Segoe UI" panose="020B0502040204020203" pitchFamily="34" charset="0"/>
                <a:ea typeface="Segoe UI" panose="020B0502040204020203" pitchFamily="34" charset="0"/>
                <a:cs typeface="Segoe UI" panose="020B0502040204020203" pitchFamily="34" charset="0"/>
              </a:rPr>
              <a:t>Research provides the answers to the questions you have </a:t>
            </a:r>
          </a:p>
          <a:p>
            <a:r>
              <a:rPr lang="en-US" dirty="0" smtClean="0"/>
              <a:t>ASK</a:t>
            </a:r>
            <a:r>
              <a:rPr lang="en-US" baseline="0" dirty="0" smtClean="0"/>
              <a:t> FOR ADVICE!!!!! </a:t>
            </a:r>
            <a:r>
              <a:rPr lang="en-US" dirty="0" smtClean="0"/>
              <a:t>When an accounting major obtains a part-time Job or Internship in an accounting firm and takes a slight pay cut rather than continue as an assistant manager in a fast food restaurant, he or she is “positioning” him or herself for an entry-level position after graduation. </a:t>
            </a:r>
          </a:p>
          <a:p>
            <a:endParaRPr lang="en-US" dirty="0" smtClean="0"/>
          </a:p>
          <a:p>
            <a:pPr lvl="1">
              <a:lnSpc>
                <a:spcPct val="150000"/>
              </a:lnSpc>
            </a:pPr>
            <a:r>
              <a:rPr lang="en-US" dirty="0" smtClean="0"/>
              <a:t>What Job or Internships do I want?</a:t>
            </a:r>
          </a:p>
          <a:p>
            <a:pPr lvl="1">
              <a:lnSpc>
                <a:spcPct val="150000"/>
              </a:lnSpc>
            </a:pPr>
            <a:r>
              <a:rPr lang="en-US" dirty="0" smtClean="0"/>
              <a:t>What Job or Internships am I qualified for?</a:t>
            </a:r>
          </a:p>
          <a:p>
            <a:pPr lvl="1">
              <a:lnSpc>
                <a:spcPct val="150000"/>
              </a:lnSpc>
            </a:pPr>
            <a:r>
              <a:rPr lang="en-US" dirty="0" smtClean="0"/>
              <a:t>What do I have to offer employers?</a:t>
            </a:r>
          </a:p>
          <a:p>
            <a:pPr lvl="1">
              <a:lnSpc>
                <a:spcPct val="150000"/>
              </a:lnSpc>
            </a:pPr>
            <a:r>
              <a:rPr lang="en-US" dirty="0" smtClean="0"/>
              <a:t>Do I have the skills?</a:t>
            </a:r>
          </a:p>
          <a:p>
            <a:pPr lvl="1">
              <a:lnSpc>
                <a:spcPct val="150000"/>
              </a:lnSpc>
            </a:pPr>
            <a:r>
              <a:rPr lang="en-US" dirty="0" smtClean="0"/>
              <a:t>How do I get the Job or Internship I want?</a:t>
            </a:r>
          </a:p>
          <a:p>
            <a:pPr lvl="1">
              <a:lnSpc>
                <a:spcPct val="150000"/>
              </a:lnSpc>
            </a:pPr>
            <a:r>
              <a:rPr lang="en-US" dirty="0" smtClean="0"/>
              <a:t>How can I gain experience and position myself? </a:t>
            </a:r>
          </a:p>
          <a:p>
            <a:endParaRPr lang="en-US" dirty="0"/>
          </a:p>
        </p:txBody>
      </p:sp>
      <p:sp>
        <p:nvSpPr>
          <p:cNvPr id="4" name="Slide Number Placeholder 3"/>
          <p:cNvSpPr>
            <a:spLocks noGrp="1"/>
          </p:cNvSpPr>
          <p:nvPr>
            <p:ph type="sldNum" sz="quarter" idx="10"/>
          </p:nvPr>
        </p:nvSpPr>
        <p:spPr/>
        <p:txBody>
          <a:bodyPr/>
          <a:lstStyle/>
          <a:p>
            <a:fld id="{672B7056-86AE-435C-BFCE-462F9884ECE9}" type="slidenum">
              <a:rPr lang="en-US" smtClean="0"/>
              <a:t>9</a:t>
            </a:fld>
            <a:endParaRPr lang="en-US"/>
          </a:p>
        </p:txBody>
      </p:sp>
    </p:spTree>
    <p:extLst>
      <p:ext uri="{BB962C8B-B14F-4D97-AF65-F5344CB8AC3E}">
        <p14:creationId xmlns:p14="http://schemas.microsoft.com/office/powerpoint/2010/main" val="2605313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E81565-D1DF-43FA-8BCC-79226F716166}"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29297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E81565-D1DF-43FA-8BCC-79226F716166}"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2541912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E81565-D1DF-43FA-8BCC-79226F716166}"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1287199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7/19/2017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0567B-212A-4EE0-A087-C6899D195770}" type="slidenum">
              <a:rPr lang="en-US" smtClean="0"/>
              <a:t>‹#›</a:t>
            </a:fld>
            <a:endParaRPr lang="en-US"/>
          </a:p>
        </p:txBody>
      </p:sp>
    </p:spTree>
    <p:extLst>
      <p:ext uri="{BB962C8B-B14F-4D97-AF65-F5344CB8AC3E}">
        <p14:creationId xmlns:p14="http://schemas.microsoft.com/office/powerpoint/2010/main" val="553012360"/>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E81565-D1DF-43FA-8BCC-79226F716166}"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2161096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0E81565-D1DF-43FA-8BCC-79226F716166}"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4062826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E81565-D1DF-43FA-8BCC-79226F716166}" type="datetimeFigureOut">
              <a:rPr lang="en-US" smtClean="0"/>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216194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E81565-D1DF-43FA-8BCC-79226F716166}" type="datetimeFigureOut">
              <a:rPr lang="en-US" smtClean="0"/>
              <a:t>11/3/2017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342347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E81565-D1DF-43FA-8BCC-79226F716166}" type="datetimeFigureOut">
              <a:rPr lang="en-US" smtClean="0"/>
              <a:t>11/3/2017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1158083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81565-D1DF-43FA-8BCC-79226F716166}" type="datetimeFigureOut">
              <a:rPr lang="en-US" smtClean="0"/>
              <a:t>11/3/2017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429852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E81565-D1DF-43FA-8BCC-79226F716166}" type="datetimeFigureOut">
              <a:rPr lang="en-US" smtClean="0"/>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704850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E81565-D1DF-43FA-8BCC-79226F716166}" type="datetimeFigureOut">
              <a:rPr lang="en-US" smtClean="0"/>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591B9-3EAF-441E-A0ED-C807FBFB5B95}" type="slidenum">
              <a:rPr lang="en-US" smtClean="0"/>
              <a:t>‹#›</a:t>
            </a:fld>
            <a:endParaRPr lang="en-US"/>
          </a:p>
        </p:txBody>
      </p:sp>
    </p:spTree>
    <p:extLst>
      <p:ext uri="{BB962C8B-B14F-4D97-AF65-F5344CB8AC3E}">
        <p14:creationId xmlns:p14="http://schemas.microsoft.com/office/powerpoint/2010/main" val="3595562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81565-D1DF-43FA-8BCC-79226F716166}" type="datetimeFigureOut">
              <a:rPr lang="en-US" smtClean="0"/>
              <a:t>11/3/2017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5591B9-3EAF-441E-A0ED-C807FBFB5B95}" type="slidenum">
              <a:rPr lang="en-US" smtClean="0"/>
              <a:t>‹#›</a:t>
            </a:fld>
            <a:endParaRPr lang="en-US"/>
          </a:p>
        </p:txBody>
      </p:sp>
    </p:spTree>
    <p:extLst>
      <p:ext uri="{BB962C8B-B14F-4D97-AF65-F5344CB8AC3E}">
        <p14:creationId xmlns:p14="http://schemas.microsoft.com/office/powerpoint/2010/main" val="1847972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csustan.edu/career/employment-opportuniti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524000" y="0"/>
            <a:ext cx="9144000" cy="6858000"/>
            <a:chOff x="0" y="0"/>
            <a:chExt cx="9144000" cy="6858000"/>
          </a:xfrm>
        </p:grpSpPr>
        <p:sp>
          <p:nvSpPr>
            <p:cNvPr id="2" name="Rectangle 1"/>
            <p:cNvSpPr/>
            <p:nvPr/>
          </p:nvSpPr>
          <p:spPr>
            <a:xfrm>
              <a:off x="0" y="0"/>
              <a:ext cx="9144000" cy="6858000"/>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5248275"/>
              <a:ext cx="9144000" cy="1609725"/>
            </a:xfrm>
            <a:prstGeom prst="rect">
              <a:avLst/>
            </a:prstGeom>
            <a:solidFill>
              <a:srgbClr val="585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458" y="5248275"/>
              <a:ext cx="4137083" cy="1601451"/>
            </a:xfrm>
            <a:prstGeom prst="rect">
              <a:avLst/>
            </a:prstGeom>
          </p:spPr>
        </p:pic>
        <p:cxnSp>
          <p:nvCxnSpPr>
            <p:cNvPr id="6" name="Straight Connector 5"/>
            <p:cNvCxnSpPr/>
            <p:nvPr/>
          </p:nvCxnSpPr>
          <p:spPr>
            <a:xfrm>
              <a:off x="0" y="5108629"/>
              <a:ext cx="9144000" cy="0"/>
            </a:xfrm>
            <a:prstGeom prst="line">
              <a:avLst/>
            </a:prstGeom>
            <a:ln w="57150">
              <a:solidFill>
                <a:srgbClr val="D1323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5172075"/>
              <a:ext cx="9144000" cy="0"/>
            </a:xfrm>
            <a:prstGeom prst="line">
              <a:avLst/>
            </a:prstGeom>
            <a:ln w="76200">
              <a:solidFill>
                <a:srgbClr val="F5C400"/>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2161386" y="350117"/>
            <a:ext cx="8013700" cy="3416320"/>
          </a:xfrm>
          <a:prstGeom prst="rect">
            <a:avLst/>
          </a:prstGeom>
          <a:noFill/>
        </p:spPr>
        <p:txBody>
          <a:bodyPr wrap="square" rtlCol="0">
            <a:spAutoFit/>
          </a:bodyPr>
          <a:lstStyle/>
          <a:p>
            <a:pPr lvl="0" algn="ctr" eaLnBrk="0" fontAlgn="base" hangingPunct="0">
              <a:spcBef>
                <a:spcPct val="0"/>
              </a:spcBef>
              <a:spcAft>
                <a:spcPct val="0"/>
              </a:spcAft>
            </a:pPr>
            <a:r>
              <a:rPr lang="en-US" altLang="en-US" sz="5400" dirty="0">
                <a:solidFill>
                  <a:srgbClr val="595959"/>
                </a:solidFill>
                <a:latin typeface="Segoe UI Semibold" panose="020B0702040204020203" pitchFamily="34" charset="0"/>
                <a:ea typeface="Times New Roman" panose="02020603050405020304" pitchFamily="18" charset="0"/>
                <a:cs typeface="Times New Roman" panose="02020603050405020304" pitchFamily="18" charset="0"/>
              </a:rPr>
              <a:t>Network Your Way </a:t>
            </a:r>
          </a:p>
          <a:p>
            <a:pPr lvl="0" algn="ctr" eaLnBrk="0" fontAlgn="base" hangingPunct="0">
              <a:spcBef>
                <a:spcPct val="0"/>
              </a:spcBef>
              <a:spcAft>
                <a:spcPct val="0"/>
              </a:spcAft>
            </a:pPr>
            <a:r>
              <a:rPr lang="en-US" altLang="en-US" sz="5400" dirty="0">
                <a:solidFill>
                  <a:srgbClr val="595959"/>
                </a:solidFill>
                <a:latin typeface="Segoe UI Semibold" panose="020B0702040204020203" pitchFamily="34" charset="0"/>
                <a:ea typeface="Times New Roman" panose="02020603050405020304" pitchFamily="18" charset="0"/>
                <a:cs typeface="Times New Roman" panose="02020603050405020304" pitchFamily="18" charset="0"/>
              </a:rPr>
              <a:t>to </a:t>
            </a:r>
          </a:p>
          <a:p>
            <a:pPr lvl="0" algn="ctr" eaLnBrk="0" fontAlgn="base" hangingPunct="0">
              <a:spcBef>
                <a:spcPct val="0"/>
              </a:spcBef>
              <a:spcAft>
                <a:spcPct val="0"/>
              </a:spcAft>
            </a:pPr>
            <a:r>
              <a:rPr lang="en-US" altLang="en-US" sz="5400" dirty="0">
                <a:solidFill>
                  <a:srgbClr val="595959"/>
                </a:solidFill>
                <a:latin typeface="Segoe UI Semibold" panose="020B0702040204020203" pitchFamily="34" charset="0"/>
                <a:ea typeface="Times New Roman" panose="02020603050405020304" pitchFamily="18" charset="0"/>
                <a:cs typeface="Times New Roman" panose="02020603050405020304" pitchFamily="18" charset="0"/>
              </a:rPr>
              <a:t>Academic and Career Success</a:t>
            </a:r>
          </a:p>
        </p:txBody>
      </p:sp>
      <p:sp>
        <p:nvSpPr>
          <p:cNvPr id="9" name="TextBox 8"/>
          <p:cNvSpPr txBox="1"/>
          <p:nvPr/>
        </p:nvSpPr>
        <p:spPr>
          <a:xfrm>
            <a:off x="2971315" y="3659701"/>
            <a:ext cx="6249367" cy="1200329"/>
          </a:xfrm>
          <a:prstGeom prst="rect">
            <a:avLst/>
          </a:prstGeom>
          <a:noFill/>
        </p:spPr>
        <p:txBody>
          <a:bodyPr wrap="square" rtlCol="0">
            <a:spAutoFit/>
          </a:bodyPr>
          <a:lstStyle/>
          <a:p>
            <a:pPr algn="ctr"/>
            <a:r>
              <a:rPr lang="en-US" sz="2400" dirty="0">
                <a:latin typeface="Segoe UI Light" panose="020B0502040204020203" pitchFamily="34" charset="0"/>
              </a:rPr>
              <a:t>Arlene Burgess </a:t>
            </a:r>
          </a:p>
          <a:p>
            <a:pPr algn="ctr"/>
            <a:r>
              <a:rPr lang="en-US" sz="2400" b="1" dirty="0">
                <a:latin typeface="Segoe UI Light" panose="020B0502040204020203" pitchFamily="34" charset="0"/>
              </a:rPr>
              <a:t>Career, EOP &amp; Academic Advisor</a:t>
            </a:r>
          </a:p>
          <a:p>
            <a:pPr algn="ctr"/>
            <a:r>
              <a:rPr lang="en-US" sz="2400" b="1" i="1" dirty="0">
                <a:latin typeface="Segoe UI Light" panose="020B0502040204020203" pitchFamily="34" charset="0"/>
              </a:rPr>
              <a:t>Academic Success Center</a:t>
            </a:r>
          </a:p>
        </p:txBody>
      </p:sp>
      <p:sp>
        <p:nvSpPr>
          <p:cNvPr id="8" name="Date Placeholder 7"/>
          <p:cNvSpPr>
            <a:spLocks noGrp="1"/>
          </p:cNvSpPr>
          <p:nvPr>
            <p:ph type="dt" sz="half" idx="10"/>
          </p:nvPr>
        </p:nvSpPr>
        <p:spPr/>
        <p:txBody>
          <a:bodyPr/>
          <a:lstStyle/>
          <a:p>
            <a:r>
              <a:rPr lang="en-US" smtClean="0"/>
              <a:t>7/19/2017</a:t>
            </a:r>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9D40567B-212A-4EE0-A087-C6899D195770}" type="slidenum">
              <a:rPr lang="en-US" smtClean="0"/>
              <a:t>1</a:t>
            </a:fld>
            <a:endParaRPr lang="en-US"/>
          </a:p>
        </p:txBody>
      </p:sp>
    </p:spTree>
    <p:extLst>
      <p:ext uri="{BB962C8B-B14F-4D97-AF65-F5344CB8AC3E}">
        <p14:creationId xmlns:p14="http://schemas.microsoft.com/office/powerpoint/2010/main" val="3849231438"/>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787979" y="296635"/>
            <a:ext cx="8229600" cy="838200"/>
          </a:xfrm>
        </p:spPr>
        <p:txBody>
          <a:bodyPr>
            <a:normAutofit fontScale="90000"/>
          </a:bodyPr>
          <a:lstStyle/>
          <a:p>
            <a:r>
              <a:rPr lang="en-US" b="1" dirty="0" smtClean="0"/>
              <a:t/>
            </a:r>
            <a:br>
              <a:rPr lang="en-US" b="1" dirty="0" smtClean="0"/>
            </a:br>
            <a:endParaRPr lang="en-US" dirty="0" smtClean="0"/>
          </a:p>
        </p:txBody>
      </p:sp>
      <p:sp>
        <p:nvSpPr>
          <p:cNvPr id="8195" name="Content Placeholder 4"/>
          <p:cNvSpPr>
            <a:spLocks noGrp="1"/>
          </p:cNvSpPr>
          <p:nvPr>
            <p:ph idx="1"/>
          </p:nvPr>
        </p:nvSpPr>
        <p:spPr>
          <a:xfrm>
            <a:off x="1999131" y="1339262"/>
            <a:ext cx="7306235" cy="5088432"/>
          </a:xfrm>
        </p:spPr>
        <p:txBody>
          <a:bodyPr>
            <a:normAutofit/>
          </a:bodyPr>
          <a:lstStyle/>
          <a:p>
            <a:pPr marL="0" indent="0">
              <a:buNone/>
            </a:pPr>
            <a:endParaRPr lang="en-US" dirty="0"/>
          </a:p>
          <a:p>
            <a:pPr marL="0" indent="0">
              <a:buNone/>
            </a:pPr>
            <a:endParaRPr lang="en-US" dirty="0" smtClean="0"/>
          </a:p>
        </p:txBody>
      </p:sp>
      <p:sp>
        <p:nvSpPr>
          <p:cNvPr id="2" name="Date Placeholder 1"/>
          <p:cNvSpPr>
            <a:spLocks noGrp="1"/>
          </p:cNvSpPr>
          <p:nvPr>
            <p:ph type="dt" sz="half" idx="10"/>
          </p:nvPr>
        </p:nvSpPr>
        <p:spPr/>
        <p:txBody>
          <a:bodyPr/>
          <a:lstStyle/>
          <a:p>
            <a:r>
              <a:rPr lang="en-US" smtClean="0"/>
              <a:t>7/19/2017</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40567B-212A-4EE0-A087-C6899D195770}" type="slidenum">
              <a:rPr lang="en-US" smtClean="0"/>
              <a:t>10</a:t>
            </a:fld>
            <a:endParaRPr lang="en-US"/>
          </a:p>
        </p:txBody>
      </p:sp>
      <p:pic>
        <p:nvPicPr>
          <p:cNvPr id="7"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8487" y="694059"/>
            <a:ext cx="6001301" cy="4527298"/>
          </a:xfrm>
          <a:prstGeom prst="rect">
            <a:avLst/>
          </a:prstGeom>
        </p:spPr>
      </p:pic>
    </p:spTree>
    <p:extLst>
      <p:ext uri="{BB962C8B-B14F-4D97-AF65-F5344CB8AC3E}">
        <p14:creationId xmlns:p14="http://schemas.microsoft.com/office/powerpoint/2010/main" val="1569913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607389" y="288622"/>
            <a:ext cx="8229600" cy="1143000"/>
          </a:xfrm>
        </p:spPr>
        <p:txBody>
          <a:bodyPr>
            <a:normAutofit/>
          </a:bodyPr>
          <a:lstStyle/>
          <a:p>
            <a:pPr eaLnBrk="1" hangingPunct="1"/>
            <a:r>
              <a:rPr lang="en-US" dirty="0" smtClean="0"/>
              <a:t>What is Career networking?</a:t>
            </a:r>
          </a:p>
        </p:txBody>
      </p:sp>
      <p:sp>
        <p:nvSpPr>
          <p:cNvPr id="62467" name="Rectangle 3"/>
          <p:cNvSpPr>
            <a:spLocks noGrp="1" noChangeArrowheads="1"/>
          </p:cNvSpPr>
          <p:nvPr>
            <p:ph idx="1"/>
          </p:nvPr>
        </p:nvSpPr>
        <p:spPr>
          <a:xfrm>
            <a:off x="1934935" y="1573213"/>
            <a:ext cx="7696200" cy="1014712"/>
          </a:xfrm>
          <a:noFill/>
        </p:spPr>
        <p:txBody>
          <a:bodyPr>
            <a:normAutofit/>
          </a:bodyPr>
          <a:lstStyle/>
          <a:p>
            <a:pPr marL="0" indent="0" algn="ctr">
              <a:buNone/>
            </a:pPr>
            <a:r>
              <a:rPr lang="en-US" dirty="0"/>
              <a:t>Using personal and professional contacts to find </a:t>
            </a:r>
            <a:r>
              <a:rPr lang="en-US" i="1" dirty="0"/>
              <a:t>information</a:t>
            </a:r>
            <a:r>
              <a:rPr lang="en-US" dirty="0"/>
              <a:t> and positions</a:t>
            </a:r>
          </a:p>
        </p:txBody>
      </p:sp>
      <p:sp>
        <p:nvSpPr>
          <p:cNvPr id="6" name="TextBox 3"/>
          <p:cNvSpPr txBox="1">
            <a:spLocks noChangeArrowheads="1"/>
          </p:cNvSpPr>
          <p:nvPr/>
        </p:nvSpPr>
        <p:spPr bwMode="auto">
          <a:xfrm>
            <a:off x="2293189" y="4155775"/>
            <a:ext cx="7543800" cy="1631216"/>
          </a:xfrm>
          <a:prstGeom prst="rect">
            <a:avLst/>
          </a:prstGeom>
          <a:noFill/>
          <a:ln w="9525">
            <a:noFill/>
            <a:miter lim="800000"/>
            <a:headEnd/>
            <a:tailEnd/>
          </a:ln>
        </p:spPr>
        <p:txBody>
          <a:bodyPr>
            <a:spAutoFit/>
          </a:bodyPr>
          <a:lstStyle/>
          <a:p>
            <a:pPr marL="285750" indent="-285750">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It’s not…  asking for a Job or Internship</a:t>
            </a:r>
          </a:p>
          <a:p>
            <a:pPr marL="285750" indent="-285750">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It’s not…. an interview for employment </a:t>
            </a:r>
          </a:p>
          <a:p>
            <a:pPr marL="285750" indent="-285750">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It’s not… a guarantee of employment or employability </a:t>
            </a:r>
          </a:p>
          <a:p>
            <a:pPr marL="285750" indent="-285750">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It’s not… business card swapping at a meeting or conference </a:t>
            </a:r>
          </a:p>
          <a:p>
            <a:pPr marL="285750" indent="-285750">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It’s not…   cold-calling people out of the phone book</a:t>
            </a:r>
            <a:endParaRPr lang="en-US" dirty="0">
              <a:latin typeface="Calibri" pitchFamily="34" charset="0"/>
            </a:endParaRPr>
          </a:p>
        </p:txBody>
      </p:sp>
      <p:sp>
        <p:nvSpPr>
          <p:cNvPr id="7" name="Title 1"/>
          <p:cNvSpPr txBox="1">
            <a:spLocks/>
          </p:cNvSpPr>
          <p:nvPr/>
        </p:nvSpPr>
        <p:spPr>
          <a:xfrm>
            <a:off x="1934936" y="2871107"/>
            <a:ext cx="7298712" cy="1143000"/>
          </a:xfrm>
          <a:prstGeom prst="rect">
            <a:avLst/>
          </a:prstGeom>
        </p:spPr>
        <p:txBody>
          <a:bodyPr vert="horz" lIns="0"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b="1" dirty="0">
                <a:latin typeface="Segoe UI" panose="020B0502040204020203" pitchFamily="34" charset="0"/>
                <a:ea typeface="Segoe UI" panose="020B0502040204020203" pitchFamily="34" charset="0"/>
                <a:cs typeface="Segoe UI" panose="020B0502040204020203" pitchFamily="34" charset="0"/>
              </a:rPr>
              <a:t>   What </a:t>
            </a:r>
            <a:r>
              <a:rPr lang="en-US" dirty="0">
                <a:latin typeface="Segoe UI" panose="020B0502040204020203" pitchFamily="34" charset="0"/>
                <a:ea typeface="Segoe UI" panose="020B0502040204020203" pitchFamily="34" charset="0"/>
                <a:cs typeface="Segoe UI" panose="020B0502040204020203" pitchFamily="34" charset="0"/>
              </a:rPr>
              <a:t>networking</a:t>
            </a:r>
            <a:r>
              <a:rPr lang="en-US" b="1" dirty="0">
                <a:latin typeface="Segoe UI" panose="020B0502040204020203" pitchFamily="34" charset="0"/>
                <a:ea typeface="Segoe UI" panose="020B0502040204020203" pitchFamily="34" charset="0"/>
                <a:cs typeface="Segoe UI" panose="020B0502040204020203" pitchFamily="34" charset="0"/>
              </a:rPr>
              <a:t> is NOT?</a:t>
            </a:r>
            <a:r>
              <a:rPr lang="en-US" dirty="0">
                <a:latin typeface="Segoe UI" panose="020B0502040204020203" pitchFamily="34" charset="0"/>
                <a:ea typeface="Segoe UI" panose="020B0502040204020203" pitchFamily="34" charset="0"/>
                <a:cs typeface="Segoe UI" panose="020B0502040204020203" pitchFamily="34" charset="0"/>
              </a:rPr>
              <a:t/>
            </a:r>
            <a:br>
              <a:rPr lang="en-US" dirty="0">
                <a:latin typeface="Segoe UI" panose="020B0502040204020203" pitchFamily="34" charset="0"/>
                <a:ea typeface="Segoe UI" panose="020B0502040204020203" pitchFamily="34" charset="0"/>
                <a:cs typeface="Segoe UI" panose="020B0502040204020203" pitchFamily="34" charset="0"/>
              </a:rPr>
            </a:br>
            <a:r>
              <a:rPr lang="en-US" dirty="0">
                <a:latin typeface="Segoe UI" panose="020B0502040204020203" pitchFamily="34" charset="0"/>
                <a:ea typeface="Segoe UI" panose="020B0502040204020203" pitchFamily="34" charset="0"/>
                <a:cs typeface="Segoe UI" panose="020B0502040204020203" pitchFamily="34" charset="0"/>
              </a:rPr>
              <a:t>  </a:t>
            </a:r>
          </a:p>
        </p:txBody>
      </p:sp>
      <p:sp>
        <p:nvSpPr>
          <p:cNvPr id="2" name="Date Placeholder 1"/>
          <p:cNvSpPr>
            <a:spLocks noGrp="1"/>
          </p:cNvSpPr>
          <p:nvPr>
            <p:ph type="dt" sz="half" idx="10"/>
          </p:nvPr>
        </p:nvSpPr>
        <p:spPr/>
        <p:txBody>
          <a:bodyPr/>
          <a:lstStyle/>
          <a:p>
            <a:r>
              <a:rPr lang="en-US" smtClean="0"/>
              <a:t>7/19/2017</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40567B-212A-4EE0-A087-C6899D195770}" type="slidenum">
              <a:rPr lang="en-US" smtClean="0"/>
              <a:t>11</a:t>
            </a:fld>
            <a:endParaRPr lang="en-US"/>
          </a:p>
        </p:txBody>
      </p:sp>
    </p:spTree>
    <p:extLst>
      <p:ext uri="{BB962C8B-B14F-4D97-AF65-F5344CB8AC3E}">
        <p14:creationId xmlns:p14="http://schemas.microsoft.com/office/powerpoint/2010/main" val="186035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 calcmode="lin" valueType="num">
                                      <p:cBhvr>
                                        <p:cTn id="13" dur="500" fill="hold"/>
                                        <p:tgtEl>
                                          <p:spTgt spid="62467">
                                            <p:txEl>
                                              <p:pRg st="0" end="0"/>
                                            </p:txEl>
                                          </p:spTgt>
                                        </p:tgtEl>
                                        <p:attrNameLst>
                                          <p:attrName>ppt_w</p:attrName>
                                        </p:attrNameLst>
                                      </p:cBhvr>
                                      <p:tavLst>
                                        <p:tav tm="0">
                                          <p:val>
                                            <p:strVal val="2/3*#ppt_w"/>
                                          </p:val>
                                        </p:tav>
                                        <p:tav tm="100000">
                                          <p:val>
                                            <p:strVal val="#ppt_w"/>
                                          </p:val>
                                        </p:tav>
                                      </p:tavLst>
                                    </p:anim>
                                    <p:anim calcmode="lin" valueType="num">
                                      <p:cBhvr>
                                        <p:cTn id="14" dur="500" fill="hold"/>
                                        <p:tgtEl>
                                          <p:spTgt spid="62467">
                                            <p:txEl>
                                              <p:pRg st="0" end="0"/>
                                            </p:txEl>
                                          </p:spTgt>
                                        </p:tgtEl>
                                        <p:attrNameLst>
                                          <p:attrName>ppt_h</p:attrName>
                                        </p:attrNameLst>
                                      </p:cBhvr>
                                      <p:tavLst>
                                        <p:tav tm="0">
                                          <p:val>
                                            <p:strVal val="2/3*#ppt_h"/>
                                          </p:val>
                                        </p:tav>
                                        <p:tav tm="100000">
                                          <p:val>
                                            <p:strVal val="#ppt_h"/>
                                          </p:val>
                                        </p:tav>
                                      </p:tavLst>
                                    </p:anim>
                                  </p:childTnLst>
                                  <p:subTnLst>
                                    <p:animClr clrSpc="rgb" dir="cw">
                                      <p:cBhvr override="childStyle">
                                        <p:cTn dur="1" fill="hold" display="0" masterRel="nextClick" afterEffect="1"/>
                                        <p:tgtEl>
                                          <p:spTgt spid="62467">
                                            <p:txEl>
                                              <p:pRg st="0" end="0"/>
                                            </p:txEl>
                                          </p:spTgt>
                                        </p:tgtEl>
                                        <p:attrNameLst>
                                          <p:attrName>ppt_c</p:attrName>
                                        </p:attrNameLst>
                                      </p:cBhvr>
                                      <p:to>
                                        <a:srgbClr val="C0C0C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6246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 proactive!</a:t>
            </a:r>
            <a:endParaRPr lang="en-US" dirty="0"/>
          </a:p>
        </p:txBody>
      </p:sp>
      <p:sp>
        <p:nvSpPr>
          <p:cNvPr id="3" name="Content Placeholder 2"/>
          <p:cNvSpPr>
            <a:spLocks noGrp="1"/>
          </p:cNvSpPr>
          <p:nvPr>
            <p:ph idx="1"/>
          </p:nvPr>
        </p:nvSpPr>
        <p:spPr>
          <a:xfrm>
            <a:off x="1990725" y="1338263"/>
            <a:ext cx="7346049" cy="4351338"/>
          </a:xfrm>
        </p:spPr>
        <p:txBody>
          <a:bodyPr>
            <a:normAutofit lnSpcReduction="10000"/>
          </a:bodyPr>
          <a:lstStyle/>
          <a:p>
            <a:pPr marL="0" indent="0">
              <a:buNone/>
            </a:pPr>
            <a:r>
              <a:rPr lang="en-US" dirty="0"/>
              <a:t>Narrow your list </a:t>
            </a:r>
            <a:r>
              <a:rPr lang="en-US" dirty="0" smtClean="0"/>
              <a:t>of attractive </a:t>
            </a:r>
            <a:r>
              <a:rPr lang="en-US" dirty="0"/>
              <a:t>employers based on geography, and strategize ways to contact key people in those </a:t>
            </a:r>
            <a:r>
              <a:rPr lang="en-US" dirty="0" smtClean="0"/>
              <a:t>companies.</a:t>
            </a:r>
          </a:p>
          <a:p>
            <a:pPr marL="0" indent="0" algn="ctr">
              <a:buNone/>
            </a:pPr>
            <a:endParaRPr lang="en-US" dirty="0" smtClean="0"/>
          </a:p>
          <a:p>
            <a:pPr marL="171450" lvl="1">
              <a:lnSpc>
                <a:spcPct val="150000"/>
              </a:lnSpc>
            </a:pPr>
            <a:r>
              <a:rPr lang="en-US" dirty="0"/>
              <a:t>Learn as much as possible about the </a:t>
            </a:r>
            <a:r>
              <a:rPr lang="en-US" u="sng" dirty="0"/>
              <a:t>industry</a:t>
            </a:r>
            <a:r>
              <a:rPr lang="en-US" dirty="0"/>
              <a:t> that interests you</a:t>
            </a:r>
            <a:endParaRPr lang="en-US" sz="2000" dirty="0"/>
          </a:p>
          <a:p>
            <a:pPr marL="171450" lvl="1">
              <a:lnSpc>
                <a:spcPct val="150000"/>
              </a:lnSpc>
            </a:pPr>
            <a:r>
              <a:rPr lang="en-US" dirty="0"/>
              <a:t>Create a list of </a:t>
            </a:r>
            <a:r>
              <a:rPr lang="en-US" u="sng" dirty="0"/>
              <a:t>companies</a:t>
            </a:r>
            <a:r>
              <a:rPr lang="en-US" dirty="0"/>
              <a:t> where you want to work</a:t>
            </a:r>
            <a:endParaRPr lang="en-US" sz="2000" dirty="0"/>
          </a:p>
          <a:p>
            <a:pPr marL="171450" lvl="1">
              <a:lnSpc>
                <a:spcPct val="150000"/>
              </a:lnSpc>
            </a:pPr>
            <a:r>
              <a:rPr lang="en-US" dirty="0"/>
              <a:t>Then, </a:t>
            </a:r>
            <a:r>
              <a:rPr lang="en-US" u="sng" dirty="0">
                <a:solidFill>
                  <a:srgbClr val="D13239"/>
                </a:solidFill>
              </a:rPr>
              <a:t>create a path to get to the professionals </a:t>
            </a:r>
            <a:r>
              <a:rPr lang="en-US" dirty="0">
                <a:solidFill>
                  <a:srgbClr val="D13239"/>
                </a:solidFill>
              </a:rPr>
              <a:t>who work in those companies </a:t>
            </a:r>
            <a:endParaRPr lang="en-US" sz="2000" dirty="0">
              <a:solidFill>
                <a:srgbClr val="D13239"/>
              </a:solidFill>
            </a:endParaRPr>
          </a:p>
          <a:p>
            <a:pPr>
              <a:buFont typeface="Wingdings" panose="05000000000000000000" pitchFamily="2" charset="2"/>
              <a:buChar char="Ø"/>
            </a:pPr>
            <a:endParaRPr lang="en-US" sz="1800" dirty="0"/>
          </a:p>
          <a:p>
            <a:pPr lvl="1"/>
            <a:endParaRPr lang="en-US" dirty="0"/>
          </a:p>
        </p:txBody>
      </p:sp>
      <p:sp>
        <p:nvSpPr>
          <p:cNvPr id="4" name="Date Placeholder 3"/>
          <p:cNvSpPr>
            <a:spLocks noGrp="1"/>
          </p:cNvSpPr>
          <p:nvPr>
            <p:ph type="dt" sz="half" idx="10"/>
          </p:nvPr>
        </p:nvSpPr>
        <p:spPr/>
        <p:txBody>
          <a:bodyPr/>
          <a:lstStyle/>
          <a:p>
            <a:r>
              <a:rPr lang="en-US" smtClean="0"/>
              <a:t>7/19/2017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0567B-212A-4EE0-A087-C6899D195770}" type="slidenum">
              <a:rPr lang="en-US" smtClean="0"/>
              <a:t>12</a:t>
            </a:fld>
            <a:endParaRPr lang="en-US"/>
          </a:p>
        </p:txBody>
      </p:sp>
    </p:spTree>
    <p:extLst>
      <p:ext uri="{BB962C8B-B14F-4D97-AF65-F5344CB8AC3E}">
        <p14:creationId xmlns:p14="http://schemas.microsoft.com/office/powerpoint/2010/main" val="57171934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Tree>
    <p:extLst>
      <p:ext uri="{BB962C8B-B14F-4D97-AF65-F5344CB8AC3E}">
        <p14:creationId xmlns:p14="http://schemas.microsoft.com/office/powerpoint/2010/main" val="3695390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Develop skills in both</a:t>
            </a:r>
            <a:endParaRPr lang="en-US" dirty="0"/>
          </a:p>
        </p:txBody>
      </p:sp>
      <p:sp>
        <p:nvSpPr>
          <p:cNvPr id="3" name="Text Placeholder 2"/>
          <p:cNvSpPr>
            <a:spLocks noGrp="1"/>
          </p:cNvSpPr>
          <p:nvPr>
            <p:ph type="body" idx="1"/>
          </p:nvPr>
        </p:nvSpPr>
        <p:spPr/>
        <p:txBody>
          <a:bodyPr/>
          <a:lstStyle/>
          <a:p>
            <a:pPr algn="ctr"/>
            <a:r>
              <a:rPr lang="en-US" dirty="0" smtClean="0"/>
              <a:t>Online Networking (Virtual) </a:t>
            </a:r>
            <a:endParaRPr lang="en-US" dirty="0"/>
          </a:p>
        </p:txBody>
      </p:sp>
      <p:sp>
        <p:nvSpPr>
          <p:cNvPr id="5" name="Text Placeholder 4"/>
          <p:cNvSpPr>
            <a:spLocks noGrp="1"/>
          </p:cNvSpPr>
          <p:nvPr>
            <p:ph type="body" sz="quarter" idx="3"/>
          </p:nvPr>
        </p:nvSpPr>
        <p:spPr/>
        <p:txBody>
          <a:bodyPr/>
          <a:lstStyle/>
          <a:p>
            <a:pPr algn="ctr"/>
            <a:r>
              <a:rPr lang="en-US" dirty="0" smtClean="0"/>
              <a:t>Face-to-Face  (F2F)</a:t>
            </a:r>
            <a:endParaRPr lang="en-US" dirty="0"/>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24674" y="3006725"/>
            <a:ext cx="4920927" cy="2755719"/>
          </a:xfrm>
          <a:prstGeom prst="rect">
            <a:avLst/>
          </a:prstGeom>
        </p:spPr>
      </p:pic>
      <p:pic>
        <p:nvPicPr>
          <p:cNvPr id="8" name="Content Placeholder 7"/>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599208" y="2904312"/>
            <a:ext cx="4270075" cy="2846716"/>
          </a:xfrm>
          <a:prstGeom prst="rect">
            <a:avLst/>
          </a:prstGeom>
        </p:spPr>
      </p:pic>
    </p:spTree>
    <p:extLst>
      <p:ext uri="{BB962C8B-B14F-4D97-AF65-F5344CB8AC3E}">
        <p14:creationId xmlns:p14="http://schemas.microsoft.com/office/powerpoint/2010/main" val="1190605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864660" y="530087"/>
            <a:ext cx="8028277" cy="1720632"/>
          </a:xfrm>
          <a:solidFill>
            <a:schemeClr val="bg2"/>
          </a:solidFill>
        </p:spPr>
        <p:txBody>
          <a:bodyPr>
            <a:normAutofit fontScale="90000"/>
          </a:bodyPr>
          <a:lstStyle/>
          <a:p>
            <a:pPr algn="ctr">
              <a:defRPr/>
            </a:pPr>
            <a:r>
              <a:rPr lang="en-US" sz="4000" dirty="0" smtClean="0"/>
              <a:t/>
            </a:r>
            <a:br>
              <a:rPr lang="en-US" sz="4000" dirty="0" smtClean="0"/>
            </a:br>
            <a:r>
              <a:rPr lang="en-US" sz="4000" dirty="0"/>
              <a:t/>
            </a:r>
            <a:br>
              <a:rPr lang="en-US" sz="4000" dirty="0"/>
            </a:br>
            <a:r>
              <a:rPr lang="en-US" sz="4000" dirty="0" smtClean="0"/>
              <a:t>Your </a:t>
            </a:r>
            <a:r>
              <a:rPr lang="en-US" sz="4000" dirty="0"/>
              <a:t>network is not just the group of people you know but also </a:t>
            </a:r>
            <a:r>
              <a:rPr lang="en-US" sz="4000" b="1" dirty="0"/>
              <a:t>includes everyone they know…!</a:t>
            </a:r>
            <a:r>
              <a:rPr lang="en-US" sz="4000" dirty="0"/>
              <a:t/>
            </a:r>
            <a:br>
              <a:rPr lang="en-US" sz="4000" dirty="0"/>
            </a:br>
            <a:r>
              <a:rPr lang="en-US" dirty="0">
                <a:latin typeface="Calibri" pitchFamily="34" charset="0"/>
              </a:rPr>
              <a:t/>
            </a:r>
            <a:br>
              <a:rPr lang="en-US" dirty="0">
                <a:latin typeface="Calibri" pitchFamily="34" charset="0"/>
              </a:rPr>
            </a:br>
            <a:endParaRPr lang="en-US" dirty="0" smtClean="0"/>
          </a:p>
        </p:txBody>
      </p:sp>
      <p:sp>
        <p:nvSpPr>
          <p:cNvPr id="2" name="Rectangle 1"/>
          <p:cNvSpPr/>
          <p:nvPr/>
        </p:nvSpPr>
        <p:spPr>
          <a:xfrm>
            <a:off x="1864660" y="4742088"/>
            <a:ext cx="7655859" cy="1754326"/>
          </a:xfrm>
          <a:prstGeom prst="rect">
            <a:avLst/>
          </a:prstGeom>
          <a:noFill/>
          <a:ln>
            <a:noFill/>
          </a:ln>
        </p:spPr>
        <p:txBody>
          <a:bodyPr wrap="square">
            <a:spAutoFit/>
          </a:bodyPr>
          <a:lstStyle/>
          <a:p>
            <a:pPr>
              <a:defRPr/>
            </a:pPr>
            <a:r>
              <a:rPr lang="en-US" b="1" dirty="0">
                <a:latin typeface="Segoe UI" panose="020B0502040204020203" pitchFamily="34" charset="0"/>
                <a:ea typeface="Segoe UI" panose="020B0502040204020203" pitchFamily="34" charset="0"/>
                <a:cs typeface="Segoe UI" panose="020B0502040204020203" pitchFamily="34" charset="0"/>
              </a:rPr>
              <a:t>Ask:</a:t>
            </a:r>
          </a:p>
          <a:p>
            <a:pPr marL="514350" indent="-514350">
              <a:buFont typeface="+mj-lt"/>
              <a:buAutoNum type="arabicPeriod"/>
              <a:defRPr/>
            </a:pPr>
            <a:r>
              <a:rPr lang="en-US" dirty="0">
                <a:latin typeface="Segoe UI" panose="020B0502040204020203" pitchFamily="34" charset="0"/>
                <a:ea typeface="Segoe UI" panose="020B0502040204020203" pitchFamily="34" charset="0"/>
                <a:cs typeface="Segoe UI" panose="020B0502040204020203" pitchFamily="34" charset="0"/>
              </a:rPr>
              <a:t>Do you know of anyone working professionally as ___________?  </a:t>
            </a:r>
            <a:br>
              <a:rPr lang="en-US" dirty="0">
                <a:latin typeface="Segoe UI" panose="020B0502040204020203" pitchFamily="34" charset="0"/>
                <a:ea typeface="Segoe UI" panose="020B0502040204020203" pitchFamily="34" charset="0"/>
                <a:cs typeface="Segoe UI" panose="020B0502040204020203" pitchFamily="34" charset="0"/>
              </a:rPr>
            </a:br>
            <a:r>
              <a:rPr lang="en-US" dirty="0">
                <a:latin typeface="Segoe UI" panose="020B0502040204020203" pitchFamily="34" charset="0"/>
                <a:ea typeface="Segoe UI" panose="020B0502040204020203" pitchFamily="34" charset="0"/>
                <a:cs typeface="Segoe UI" panose="020B0502040204020203" pitchFamily="34" charset="0"/>
              </a:rPr>
              <a:t>(if no, then…)</a:t>
            </a:r>
          </a:p>
          <a:p>
            <a:pPr marL="514350" indent="-514350">
              <a:buFont typeface="+mj-lt"/>
              <a:buAutoNum type="arabicPeriod"/>
              <a:defRPr/>
            </a:pPr>
            <a:r>
              <a:rPr lang="en-US" dirty="0">
                <a:latin typeface="Segoe UI" panose="020B0502040204020203" pitchFamily="34" charset="0"/>
                <a:ea typeface="Segoe UI" panose="020B0502040204020203" pitchFamily="34" charset="0"/>
                <a:cs typeface="Segoe UI" panose="020B0502040204020203" pitchFamily="34" charset="0"/>
              </a:rPr>
              <a:t>Do you know of anyone else who might know of someone in that field?  (if no, then…)</a:t>
            </a:r>
          </a:p>
          <a:p>
            <a:pPr marL="514350" indent="-514350">
              <a:buFont typeface="+mj-lt"/>
              <a:buAutoNum type="arabicPeriod"/>
              <a:defRPr/>
            </a:pPr>
            <a:r>
              <a:rPr lang="en-US" dirty="0">
                <a:latin typeface="Segoe UI" panose="020B0502040204020203" pitchFamily="34" charset="0"/>
                <a:ea typeface="Segoe UI" panose="020B0502040204020203" pitchFamily="34" charset="0"/>
                <a:cs typeface="Segoe UI" panose="020B0502040204020203" pitchFamily="34" charset="0"/>
              </a:rPr>
              <a:t>Do you know someone who knows lots of people?</a:t>
            </a:r>
          </a:p>
        </p:txBody>
      </p:sp>
      <p:pic>
        <p:nvPicPr>
          <p:cNvPr id="6246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82942" y="2475780"/>
            <a:ext cx="3068171"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p:cNvSpPr>
            <a:spLocks noGrp="1"/>
          </p:cNvSpPr>
          <p:nvPr>
            <p:ph type="dt" sz="half" idx="10"/>
          </p:nvPr>
        </p:nvSpPr>
        <p:spPr/>
        <p:txBody>
          <a:bodyPr/>
          <a:lstStyle/>
          <a:p>
            <a:r>
              <a:rPr lang="en-US" smtClean="0"/>
              <a:t>7/19/2017</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40567B-212A-4EE0-A087-C6899D195770}" type="slidenum">
              <a:rPr lang="en-US" smtClean="0"/>
              <a:t>15</a:t>
            </a:fld>
            <a:endParaRPr lang="en-US"/>
          </a:p>
        </p:txBody>
      </p:sp>
    </p:spTree>
    <p:extLst>
      <p:ext uri="{BB962C8B-B14F-4D97-AF65-F5344CB8AC3E}">
        <p14:creationId xmlns:p14="http://schemas.microsoft.com/office/powerpoint/2010/main" val="775174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630599" y="376646"/>
            <a:ext cx="8009165" cy="1468346"/>
          </a:xfrm>
          <a:solidFill>
            <a:schemeClr val="accent3">
              <a:lumMod val="20000"/>
              <a:lumOff val="80000"/>
            </a:schemeClr>
          </a:solidFill>
        </p:spPr>
        <p:txBody>
          <a:bodyPr>
            <a:normAutofit fontScale="90000"/>
          </a:bodyPr>
          <a:lstStyle/>
          <a:p>
            <a:pPr algn="ctr">
              <a:defRPr/>
            </a:pPr>
            <a:r>
              <a:rPr lang="en-US" dirty="0" smtClean="0"/>
              <a:t/>
            </a:r>
            <a:br>
              <a:rPr lang="en-US" dirty="0" smtClean="0"/>
            </a:br>
            <a:r>
              <a:rPr lang="en-US" dirty="0" smtClean="0"/>
              <a:t>Informational interviewing </a:t>
            </a:r>
            <a:r>
              <a:rPr lang="en-US" dirty="0"/>
              <a:t/>
            </a:r>
            <a:br>
              <a:rPr lang="en-US" dirty="0"/>
            </a:br>
            <a:r>
              <a:rPr lang="en-US" sz="3100" i="1" dirty="0"/>
              <a:t>One of the most effective ways to expand your network</a:t>
            </a:r>
            <a:r>
              <a:rPr lang="en-US" sz="3100" dirty="0"/>
              <a:t/>
            </a:r>
            <a:br>
              <a:rPr lang="en-US" sz="3100" dirty="0"/>
            </a:br>
            <a:endParaRPr lang="en-US" sz="3100" dirty="0"/>
          </a:p>
        </p:txBody>
      </p:sp>
      <p:sp>
        <p:nvSpPr>
          <p:cNvPr id="58371" name="Content Placeholder 2"/>
          <p:cNvSpPr>
            <a:spLocks noGrp="1"/>
          </p:cNvSpPr>
          <p:nvPr>
            <p:ph idx="1"/>
          </p:nvPr>
        </p:nvSpPr>
        <p:spPr>
          <a:xfrm>
            <a:off x="2057400" y="4419600"/>
            <a:ext cx="8229600" cy="2286000"/>
          </a:xfrm>
        </p:spPr>
        <p:txBody>
          <a:bodyPr/>
          <a:lstStyle/>
          <a:p>
            <a:pPr lvl="1">
              <a:spcBef>
                <a:spcPct val="0"/>
              </a:spcBef>
            </a:pPr>
            <a:endParaRPr lang="en-US" altLang="en-US" dirty="0" smtClean="0"/>
          </a:p>
          <a:p>
            <a:pPr lvl="1">
              <a:spcBef>
                <a:spcPct val="0"/>
              </a:spcBef>
            </a:pPr>
            <a:endParaRPr lang="en-US" altLang="en-US" sz="2800" dirty="0"/>
          </a:p>
        </p:txBody>
      </p:sp>
      <p:sp>
        <p:nvSpPr>
          <p:cNvPr id="8" name="Title 1"/>
          <p:cNvSpPr txBox="1">
            <a:spLocks/>
          </p:cNvSpPr>
          <p:nvPr/>
        </p:nvSpPr>
        <p:spPr>
          <a:xfrm>
            <a:off x="1905000" y="5257800"/>
            <a:ext cx="8305800" cy="1143000"/>
          </a:xfrm>
          <a:prstGeom prst="rect">
            <a:avLst/>
          </a:prstGeom>
        </p:spPr>
        <p:txBody>
          <a:bodyPr lIns="0"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defRPr/>
            </a:pPr>
            <a:r>
              <a:rPr lang="en-US" dirty="0"/>
              <a:t/>
            </a:r>
            <a:br>
              <a:rPr lang="en-US" dirty="0"/>
            </a:br>
            <a:endParaRPr lang="en-US" dirty="0"/>
          </a:p>
        </p:txBody>
      </p:sp>
      <p:sp>
        <p:nvSpPr>
          <p:cNvPr id="58373" name="Content Placeholder 2"/>
          <p:cNvSpPr txBox="1">
            <a:spLocks/>
          </p:cNvSpPr>
          <p:nvPr/>
        </p:nvSpPr>
        <p:spPr bwMode="auto">
          <a:xfrm>
            <a:off x="2209800" y="4572000"/>
            <a:ext cx="8229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ct val="20000"/>
              </a:spcBef>
              <a:buClr>
                <a:schemeClr val="accent1"/>
              </a:buClr>
              <a:buFont typeface="Arial" panose="020B0604020202020204" pitchFamily="34" charset="0"/>
              <a:buChar char="•"/>
              <a:defRPr sz="2400">
                <a:solidFill>
                  <a:schemeClr val="tx2"/>
                </a:solidFill>
                <a:latin typeface="Lucida Sans Unicode" panose="020B0602030504020204" pitchFamily="34" charset="0"/>
              </a:defRPr>
            </a:lvl1pPr>
            <a:lvl2pPr marL="639763" indent="-246063">
              <a:spcBef>
                <a:spcPct val="20000"/>
              </a:spcBef>
              <a:buClr>
                <a:schemeClr val="accent1"/>
              </a:buClr>
              <a:buFont typeface="Arial" panose="020B0604020202020204" pitchFamily="34" charset="0"/>
              <a:buChar char="•"/>
              <a:defRPr sz="2200">
                <a:solidFill>
                  <a:schemeClr val="tx2"/>
                </a:solidFill>
                <a:latin typeface="Lucida Sans Unicode" panose="020B0602030504020204" pitchFamily="34" charset="0"/>
              </a:defRPr>
            </a:lvl2pPr>
            <a:lvl3pPr marL="868363" indent="-246063">
              <a:spcBef>
                <a:spcPct val="20000"/>
              </a:spcBef>
              <a:buClr>
                <a:schemeClr val="accent1"/>
              </a:buClr>
              <a:buFont typeface="Arial" panose="020B0604020202020204" pitchFamily="34" charset="0"/>
              <a:buChar char="•"/>
              <a:defRPr sz="2000">
                <a:solidFill>
                  <a:schemeClr val="tx2"/>
                </a:solidFill>
                <a:latin typeface="Lucida Sans Unicode" panose="020B0602030504020204" pitchFamily="34" charset="0"/>
              </a:defRPr>
            </a:lvl3pPr>
            <a:lvl4pPr marL="1187450" indent="-209550">
              <a:spcBef>
                <a:spcPct val="20000"/>
              </a:spcBef>
              <a:buClr>
                <a:schemeClr val="accent1"/>
              </a:buClr>
              <a:buFont typeface="Arial" panose="020B0604020202020204" pitchFamily="34" charset="0"/>
              <a:buChar char="•"/>
              <a:defRPr>
                <a:solidFill>
                  <a:schemeClr val="tx2"/>
                </a:solidFill>
                <a:latin typeface="Lucida Sans Unicode" panose="020B0602030504020204" pitchFamily="34" charset="0"/>
              </a:defRPr>
            </a:lvl4pPr>
            <a:lvl5pPr marL="1462088" indent="-209550">
              <a:spcBef>
                <a:spcPct val="20000"/>
              </a:spcBef>
              <a:buClr>
                <a:schemeClr val="accent1"/>
              </a:buClr>
              <a:buFont typeface="Arial" panose="020B0604020202020204" pitchFamily="34" charset="0"/>
              <a:buChar char="•"/>
              <a:defRPr>
                <a:solidFill>
                  <a:schemeClr val="tx2"/>
                </a:solidFill>
                <a:latin typeface="Lucida Sans Unicode" panose="020B0602030504020204" pitchFamily="34" charset="0"/>
              </a:defRPr>
            </a:lvl5pPr>
            <a:lvl6pPr marL="1919288" indent="-209550" eaLnBrk="0" fontAlgn="base" hangingPunct="0">
              <a:spcBef>
                <a:spcPct val="20000"/>
              </a:spcBef>
              <a:spcAft>
                <a:spcPct val="0"/>
              </a:spcAft>
              <a:buClr>
                <a:schemeClr val="accent1"/>
              </a:buClr>
              <a:buFont typeface="Arial" panose="020B0604020202020204" pitchFamily="34" charset="0"/>
              <a:buChar char="•"/>
              <a:defRPr>
                <a:solidFill>
                  <a:schemeClr val="tx2"/>
                </a:solidFill>
                <a:latin typeface="Lucida Sans Unicode" panose="020B0602030504020204" pitchFamily="34" charset="0"/>
              </a:defRPr>
            </a:lvl6pPr>
            <a:lvl7pPr marL="2376488" indent="-209550" eaLnBrk="0" fontAlgn="base" hangingPunct="0">
              <a:spcBef>
                <a:spcPct val="20000"/>
              </a:spcBef>
              <a:spcAft>
                <a:spcPct val="0"/>
              </a:spcAft>
              <a:buClr>
                <a:schemeClr val="accent1"/>
              </a:buClr>
              <a:buFont typeface="Arial" panose="020B0604020202020204" pitchFamily="34" charset="0"/>
              <a:buChar char="•"/>
              <a:defRPr>
                <a:solidFill>
                  <a:schemeClr val="tx2"/>
                </a:solidFill>
                <a:latin typeface="Lucida Sans Unicode" panose="020B0602030504020204" pitchFamily="34" charset="0"/>
              </a:defRPr>
            </a:lvl7pPr>
            <a:lvl8pPr marL="2833688" indent="-209550" eaLnBrk="0" fontAlgn="base" hangingPunct="0">
              <a:spcBef>
                <a:spcPct val="20000"/>
              </a:spcBef>
              <a:spcAft>
                <a:spcPct val="0"/>
              </a:spcAft>
              <a:buClr>
                <a:schemeClr val="accent1"/>
              </a:buClr>
              <a:buFont typeface="Arial" panose="020B0604020202020204" pitchFamily="34" charset="0"/>
              <a:buChar char="•"/>
              <a:defRPr>
                <a:solidFill>
                  <a:schemeClr val="tx2"/>
                </a:solidFill>
                <a:latin typeface="Lucida Sans Unicode" panose="020B0602030504020204" pitchFamily="34" charset="0"/>
              </a:defRPr>
            </a:lvl8pPr>
            <a:lvl9pPr marL="3290888" indent="-209550" eaLnBrk="0" fontAlgn="base" hangingPunct="0">
              <a:spcBef>
                <a:spcPct val="20000"/>
              </a:spcBef>
              <a:spcAft>
                <a:spcPct val="0"/>
              </a:spcAft>
              <a:buClr>
                <a:schemeClr val="accent1"/>
              </a:buClr>
              <a:buFont typeface="Arial" panose="020B0604020202020204" pitchFamily="34" charset="0"/>
              <a:buChar char="•"/>
              <a:defRPr>
                <a:solidFill>
                  <a:schemeClr val="tx2"/>
                </a:solidFill>
                <a:latin typeface="Lucida Sans Unicode" panose="020B0602030504020204" pitchFamily="34" charset="0"/>
              </a:defRPr>
            </a:lvl9pPr>
          </a:lstStyle>
          <a:p>
            <a:pPr lvl="1" eaLnBrk="1" hangingPunct="1">
              <a:spcBef>
                <a:spcPct val="0"/>
              </a:spcBef>
              <a:buSzPct val="85000"/>
              <a:buFont typeface="Wingdings 2" panose="05020102010507070707" pitchFamily="18" charset="2"/>
              <a:buChar char=""/>
            </a:pPr>
            <a:endParaRPr lang="en-US" altLang="en-US" sz="2400" dirty="0">
              <a:solidFill>
                <a:schemeClr val="tx1"/>
              </a:solidFill>
            </a:endParaRPr>
          </a:p>
          <a:p>
            <a:pPr lvl="1" eaLnBrk="1" hangingPunct="1">
              <a:spcBef>
                <a:spcPct val="0"/>
              </a:spcBef>
              <a:buSzPct val="85000"/>
              <a:buFont typeface="Wingdings 2" panose="05020102010507070707" pitchFamily="18" charset="2"/>
              <a:buChar char=""/>
            </a:pPr>
            <a:endParaRPr lang="en-US" altLang="en-US" sz="2800" dirty="0">
              <a:solidFill>
                <a:schemeClr val="tx1"/>
              </a:solidFill>
            </a:endParaRPr>
          </a:p>
        </p:txBody>
      </p:sp>
      <p:pic>
        <p:nvPicPr>
          <p:cNvPr id="58375"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69732" y="3906044"/>
            <a:ext cx="2255837"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498499" y="5541739"/>
            <a:ext cx="4572000" cy="646331"/>
          </a:xfrm>
          <a:prstGeom prst="rect">
            <a:avLst/>
          </a:prstGeom>
          <a:solidFill>
            <a:schemeClr val="accent5">
              <a:lumMod val="20000"/>
              <a:lumOff val="80000"/>
            </a:schemeClr>
          </a:solidFill>
        </p:spPr>
        <p:txBody>
          <a:bodyPr>
            <a:spAutoFit/>
          </a:bodyPr>
          <a:lstStyle/>
          <a:p>
            <a:pPr algn="ctr">
              <a:defRPr/>
            </a:pPr>
            <a:r>
              <a:rPr lang="en-US" dirty="0">
                <a:latin typeface="Segoe UI" panose="020B0502040204020203" pitchFamily="34" charset="0"/>
                <a:ea typeface="Segoe UI" panose="020B0502040204020203" pitchFamily="34" charset="0"/>
                <a:cs typeface="Segoe UI" panose="020B0502040204020203" pitchFamily="34" charset="0"/>
              </a:rPr>
              <a:t>Develop skill in approaching various people for</a:t>
            </a:r>
            <a:r>
              <a:rPr lang="en-US" b="1" dirty="0">
                <a:latin typeface="Segoe UI" panose="020B0502040204020203" pitchFamily="34" charset="0"/>
                <a:ea typeface="Segoe UI" panose="020B0502040204020203" pitchFamily="34" charset="0"/>
                <a:cs typeface="Segoe UI" panose="020B0502040204020203" pitchFamily="34" charset="0"/>
              </a:rPr>
              <a:t> information</a:t>
            </a:r>
          </a:p>
        </p:txBody>
      </p:sp>
      <p:sp>
        <p:nvSpPr>
          <p:cNvPr id="13" name="Content Placeholder 2"/>
          <p:cNvSpPr txBox="1">
            <a:spLocks/>
          </p:cNvSpPr>
          <p:nvPr/>
        </p:nvSpPr>
        <p:spPr>
          <a:xfrm>
            <a:off x="2193985" y="2149792"/>
            <a:ext cx="7243482" cy="438912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Gain valuable insider information</a:t>
            </a:r>
          </a:p>
          <a:p>
            <a:pPr lvl="1"/>
            <a:r>
              <a:rPr lang="en-US" dirty="0"/>
              <a:t>Realistic career/position perspective</a:t>
            </a:r>
          </a:p>
          <a:p>
            <a:pPr lvl="1"/>
            <a:r>
              <a:rPr lang="en-US" dirty="0"/>
              <a:t>Suggestions on your resume</a:t>
            </a:r>
          </a:p>
          <a:p>
            <a:pPr lvl="1"/>
            <a:r>
              <a:rPr lang="en-US" dirty="0"/>
              <a:t>Connections to other professionals</a:t>
            </a:r>
          </a:p>
          <a:p>
            <a:pPr lvl="1"/>
            <a:r>
              <a:rPr lang="en-US" dirty="0"/>
              <a:t>Industry advice</a:t>
            </a:r>
          </a:p>
          <a:p>
            <a:endParaRPr lang="en-US" dirty="0"/>
          </a:p>
        </p:txBody>
      </p:sp>
      <p:sp>
        <p:nvSpPr>
          <p:cNvPr id="3" name="Date Placeholder 2"/>
          <p:cNvSpPr>
            <a:spLocks noGrp="1"/>
          </p:cNvSpPr>
          <p:nvPr>
            <p:ph type="dt" sz="half" idx="10"/>
          </p:nvPr>
        </p:nvSpPr>
        <p:spPr/>
        <p:txBody>
          <a:bodyPr/>
          <a:lstStyle/>
          <a:p>
            <a:r>
              <a:rPr lang="en-US" smtClean="0"/>
              <a:t>7/19/2017</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40567B-212A-4EE0-A087-C6899D195770}" type="slidenum">
              <a:rPr lang="en-US" smtClean="0"/>
              <a:t>16</a:t>
            </a:fld>
            <a:endParaRPr lang="en-US"/>
          </a:p>
        </p:txBody>
      </p:sp>
    </p:spTree>
    <p:extLst>
      <p:ext uri="{BB962C8B-B14F-4D97-AF65-F5344CB8AC3E}">
        <p14:creationId xmlns:p14="http://schemas.microsoft.com/office/powerpoint/2010/main" val="17356460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par>
                                <p:cTn id="9" presetID="6" presetClass="entr" presetSubtype="16" fill="hold"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Effect transition="in" filter="circle(in)">
                                      <p:cBhvr>
                                        <p:cTn id="11" dur="2000"/>
                                        <p:tgtEl>
                                          <p:spTgt spid="13">
                                            <p:txEl>
                                              <p:pRg st="1" end="1"/>
                                            </p:txEl>
                                          </p:spTgt>
                                        </p:tgtEl>
                                      </p:cBhvr>
                                    </p:animEffect>
                                  </p:childTnLst>
                                </p:cTn>
                              </p:par>
                              <p:par>
                                <p:cTn id="12" presetID="6" presetClass="entr" presetSubtype="16" fill="hold" nodeType="withEffect">
                                  <p:stCondLst>
                                    <p:cond delay="0"/>
                                  </p:stCondLst>
                                  <p:childTnLst>
                                    <p:set>
                                      <p:cBhvr>
                                        <p:cTn id="13" dur="1" fill="hold">
                                          <p:stCondLst>
                                            <p:cond delay="0"/>
                                          </p:stCondLst>
                                        </p:cTn>
                                        <p:tgtEl>
                                          <p:spTgt spid="13">
                                            <p:txEl>
                                              <p:pRg st="4" end="4"/>
                                            </p:txEl>
                                          </p:spTgt>
                                        </p:tgtEl>
                                        <p:attrNameLst>
                                          <p:attrName>style.visibility</p:attrName>
                                        </p:attrNameLst>
                                      </p:cBhvr>
                                      <p:to>
                                        <p:strVal val="visible"/>
                                      </p:to>
                                    </p:set>
                                    <p:animEffect transition="in" filter="circle(in)">
                                      <p:cBhvr>
                                        <p:cTn id="14" dur="2000"/>
                                        <p:tgtEl>
                                          <p:spTgt spid="13">
                                            <p:txEl>
                                              <p:pRg st="4" end="4"/>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circle(in)">
                                      <p:cBhvr>
                                        <p:cTn id="17" dur="2000"/>
                                        <p:tgtEl>
                                          <p:spTgt spid="13">
                                            <p:txEl>
                                              <p:pRg st="2" end="2"/>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circle(in)">
                                      <p:cBhvr>
                                        <p:cTn id="20" dur="20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1948544" y="5421406"/>
            <a:ext cx="7338892" cy="584200"/>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sz="1600" dirty="0">
                <a:solidFill>
                  <a:schemeClr val="tx1"/>
                </a:solidFill>
                <a:latin typeface="Segoe UI" panose="020B0502040204020203" pitchFamily="34" charset="0"/>
                <a:ea typeface="Segoe UI" panose="020B0502040204020203" pitchFamily="34" charset="0"/>
                <a:cs typeface="Segoe UI" panose="020B0502040204020203" pitchFamily="34" charset="0"/>
              </a:rPr>
              <a:t>Networking is intended to be mutually beneficial:  Think about what you could offer now and look for ways to give back along the way</a:t>
            </a:r>
          </a:p>
        </p:txBody>
      </p:sp>
      <p:sp>
        <p:nvSpPr>
          <p:cNvPr id="2" name="Title 1"/>
          <p:cNvSpPr>
            <a:spLocks noGrp="1"/>
          </p:cNvSpPr>
          <p:nvPr>
            <p:ph type="title"/>
          </p:nvPr>
        </p:nvSpPr>
        <p:spPr>
          <a:xfrm>
            <a:off x="1948543" y="265957"/>
            <a:ext cx="7551964" cy="1600200"/>
          </a:xfrm>
          <a:solidFill>
            <a:schemeClr val="accent3">
              <a:lumMod val="20000"/>
              <a:lumOff val="80000"/>
            </a:schemeClr>
          </a:solidFill>
        </p:spPr>
        <p:txBody>
          <a:bodyPr>
            <a:normAutofit fontScale="90000"/>
          </a:bodyPr>
          <a:lstStyle/>
          <a:p>
            <a:pPr>
              <a:defRPr/>
            </a:pPr>
            <a:r>
              <a:rPr lang="en-US" sz="3200" dirty="0"/>
              <a:t>Many professionals are willing to help because someone helped them when they were just starting out!</a:t>
            </a:r>
            <a:br>
              <a:rPr lang="en-US" sz="3200" dirty="0"/>
            </a:br>
            <a:endParaRPr lang="en-US" sz="3200" dirty="0"/>
          </a:p>
        </p:txBody>
      </p:sp>
      <p:sp>
        <p:nvSpPr>
          <p:cNvPr id="7" name="Rectangle 6"/>
          <p:cNvSpPr/>
          <p:nvPr/>
        </p:nvSpPr>
        <p:spPr>
          <a:xfrm>
            <a:off x="2833255" y="2103015"/>
            <a:ext cx="5817026" cy="2831544"/>
          </a:xfrm>
          <a:prstGeom prst="rect">
            <a:avLst/>
          </a:prstGeom>
          <a:solidFill>
            <a:schemeClr val="accent1">
              <a:lumMod val="20000"/>
              <a:lumOff val="80000"/>
            </a:schemeClr>
          </a:solidFill>
        </p:spPr>
        <p:txBody>
          <a:bodyPr wrap="square">
            <a:spAutoFit/>
          </a:bodyPr>
          <a:lstStyle/>
          <a:p>
            <a:pPr>
              <a:defRPr/>
            </a:pPr>
            <a:r>
              <a:rPr lang="en-US" sz="2000" dirty="0">
                <a:latin typeface="Segoe UI" panose="020B0502040204020203" pitchFamily="34" charset="0"/>
                <a:ea typeface="Segoe UI" panose="020B0502040204020203" pitchFamily="34" charset="0"/>
                <a:cs typeface="Segoe UI" panose="020B0502040204020203" pitchFamily="34" charset="0"/>
              </a:rPr>
              <a:t>Ask:  </a:t>
            </a:r>
          </a:p>
          <a:p>
            <a:pPr marL="342900" indent="-342900">
              <a:buFont typeface="Arial" pitchFamily="34" charset="0"/>
              <a:buChar char="•"/>
              <a:defRPr/>
            </a:pPr>
            <a:r>
              <a:rPr lang="en-US" sz="2000" dirty="0">
                <a:latin typeface="Segoe UI" panose="020B0502040204020203" pitchFamily="34" charset="0"/>
                <a:ea typeface="Segoe UI" panose="020B0502040204020203" pitchFamily="34" charset="0"/>
                <a:cs typeface="Segoe UI" panose="020B0502040204020203" pitchFamily="34" charset="0"/>
              </a:rPr>
              <a:t>What do you do?</a:t>
            </a:r>
          </a:p>
          <a:p>
            <a:pPr marL="342900" indent="-342900">
              <a:buFont typeface="Arial" pitchFamily="34" charset="0"/>
              <a:buChar char="•"/>
              <a:defRPr/>
            </a:pPr>
            <a:r>
              <a:rPr lang="en-US" sz="2000" dirty="0">
                <a:latin typeface="Segoe UI" panose="020B0502040204020203" pitchFamily="34" charset="0"/>
                <a:ea typeface="Segoe UI" panose="020B0502040204020203" pitchFamily="34" charset="0"/>
                <a:cs typeface="Segoe UI" panose="020B0502040204020203" pitchFamily="34" charset="0"/>
              </a:rPr>
              <a:t>How did you get started in this field? </a:t>
            </a:r>
          </a:p>
          <a:p>
            <a:pPr marL="342900" indent="-342900">
              <a:buFont typeface="Arial" pitchFamily="34" charset="0"/>
              <a:buChar char="•"/>
              <a:defRPr/>
            </a:pPr>
            <a:r>
              <a:rPr lang="en-US" sz="2000" dirty="0">
                <a:latin typeface="Segoe UI" panose="020B0502040204020203" pitchFamily="34" charset="0"/>
                <a:ea typeface="Segoe UI" panose="020B0502040204020203" pitchFamily="34" charset="0"/>
                <a:cs typeface="Segoe UI" panose="020B0502040204020203" pitchFamily="34" charset="0"/>
              </a:rPr>
              <a:t>What has your career path been?</a:t>
            </a:r>
          </a:p>
          <a:p>
            <a:pPr marL="342900" indent="-342900">
              <a:buFont typeface="Arial" pitchFamily="34" charset="0"/>
              <a:buChar char="•"/>
              <a:defRPr/>
            </a:pPr>
            <a:r>
              <a:rPr lang="en-US" sz="2000" dirty="0">
                <a:latin typeface="Segoe UI" panose="020B0502040204020203" pitchFamily="34" charset="0"/>
                <a:ea typeface="Segoe UI" panose="020B0502040204020203" pitchFamily="34" charset="0"/>
                <a:cs typeface="Segoe UI" panose="020B0502040204020203" pitchFamily="34" charset="0"/>
              </a:rPr>
              <a:t>What are some issues or problems you deal with in your work?</a:t>
            </a:r>
          </a:p>
          <a:p>
            <a:pPr marL="342900" indent="-342900">
              <a:buFont typeface="Arial" pitchFamily="34" charset="0"/>
              <a:buChar char="•"/>
              <a:defRPr/>
            </a:pPr>
            <a:r>
              <a:rPr lang="en-US" sz="2000" dirty="0">
                <a:latin typeface="Segoe UI" panose="020B0502040204020203" pitchFamily="34" charset="0"/>
                <a:ea typeface="Segoe UI" panose="020B0502040204020203" pitchFamily="34" charset="0"/>
                <a:cs typeface="Segoe UI" panose="020B0502040204020203" pitchFamily="34" charset="0"/>
              </a:rPr>
              <a:t>What advice do you have for someone like me?</a:t>
            </a:r>
            <a:r>
              <a:rPr lang="en-US" dirty="0">
                <a:latin typeface="Segoe UI" panose="020B0502040204020203" pitchFamily="34" charset="0"/>
                <a:ea typeface="Segoe UI" panose="020B0502040204020203" pitchFamily="34" charset="0"/>
                <a:cs typeface="Segoe UI" panose="020B0502040204020203" pitchFamily="34" charset="0"/>
              </a:rPr>
              <a:t/>
            </a:r>
            <a:br>
              <a:rPr lang="en-US" dirty="0">
                <a:latin typeface="Segoe UI" panose="020B0502040204020203" pitchFamily="34" charset="0"/>
                <a:ea typeface="Segoe UI" panose="020B0502040204020203" pitchFamily="34" charset="0"/>
                <a:cs typeface="Segoe UI" panose="020B0502040204020203" pitchFamily="34" charset="0"/>
              </a:rPr>
            </a:br>
            <a:endParaRPr lang="en-US" dirty="0">
              <a:latin typeface="Segoe UI" panose="020B0502040204020203" pitchFamily="34" charset="0"/>
              <a:ea typeface="Segoe UI" panose="020B0502040204020203" pitchFamily="34" charset="0"/>
              <a:cs typeface="Segoe UI" panose="020B0502040204020203" pitchFamily="34" charset="0"/>
            </a:endParaRPr>
          </a:p>
        </p:txBody>
      </p:sp>
      <p:sp>
        <p:nvSpPr>
          <p:cNvPr id="3" name="Date Placeholder 2"/>
          <p:cNvSpPr>
            <a:spLocks noGrp="1"/>
          </p:cNvSpPr>
          <p:nvPr>
            <p:ph type="dt" sz="half" idx="10"/>
          </p:nvPr>
        </p:nvSpPr>
        <p:spPr/>
        <p:txBody>
          <a:bodyPr/>
          <a:lstStyle/>
          <a:p>
            <a:r>
              <a:rPr lang="en-US" smtClean="0"/>
              <a:t>7/19/2017</a:t>
            </a:r>
            <a:endParaRPr lang="en-US"/>
          </a:p>
        </p:txBody>
      </p:sp>
      <p:sp>
        <p:nvSpPr>
          <p:cNvPr id="4" name="Footer Placeholder 3"/>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0567B-212A-4EE0-A087-C6899D195770}" type="slidenum">
              <a:rPr lang="en-US" smtClean="0"/>
              <a:t>17</a:t>
            </a:fld>
            <a:endParaRPr lang="en-US"/>
          </a:p>
        </p:txBody>
      </p:sp>
    </p:spTree>
    <p:extLst>
      <p:ext uri="{BB962C8B-B14F-4D97-AF65-F5344CB8AC3E}">
        <p14:creationId xmlns:p14="http://schemas.microsoft.com/office/powerpoint/2010/main" val="1125421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52418" y="1933687"/>
            <a:ext cx="6096000" cy="1477328"/>
          </a:xfrm>
          <a:prstGeom prst="rect">
            <a:avLst/>
          </a:prstGeom>
          <a:solidFill>
            <a:schemeClr val="accent3">
              <a:lumMod val="20000"/>
              <a:lumOff val="80000"/>
            </a:schemeClr>
          </a:solidFill>
        </p:spPr>
        <p:txBody>
          <a:bodyPr>
            <a:spAutoFit/>
          </a:bodyPr>
          <a:lstStyle/>
          <a:p>
            <a:endParaRPr lang="en-US" dirty="0" smtClean="0"/>
          </a:p>
          <a:p>
            <a:pPr algn="ctr"/>
            <a:r>
              <a:rPr lang="en-US" dirty="0" smtClean="0"/>
              <a:t>Business</a:t>
            </a:r>
            <a:r>
              <a:rPr lang="en-US" baseline="0" dirty="0" smtClean="0"/>
              <a:t> and professional-oriented networking site with more than 43 million users spanning 170 industries.  </a:t>
            </a:r>
          </a:p>
          <a:p>
            <a:pPr algn="ctr"/>
            <a:r>
              <a:rPr lang="en-US" baseline="0" dirty="0" smtClean="0"/>
              <a:t>Registered users maintain connections to people they KNOW and TRUST!  </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7150" y="4078173"/>
            <a:ext cx="2619375" cy="17430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1596" y="904987"/>
            <a:ext cx="4457700" cy="1028700"/>
          </a:xfrm>
          <a:prstGeom prst="rect">
            <a:avLst/>
          </a:prstGeom>
        </p:spPr>
      </p:pic>
    </p:spTree>
    <p:extLst>
      <p:ext uri="{BB962C8B-B14F-4D97-AF65-F5344CB8AC3E}">
        <p14:creationId xmlns:p14="http://schemas.microsoft.com/office/powerpoint/2010/main" val="38314985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8647" y="229590"/>
            <a:ext cx="7603849" cy="603250"/>
          </a:xfrm>
        </p:spPr>
        <p:txBody>
          <a:bodyPr>
            <a:normAutofit fontScale="90000"/>
          </a:bodyPr>
          <a:lstStyle/>
          <a:p>
            <a:r>
              <a:rPr lang="en-US" dirty="0" err="1" smtClean="0"/>
              <a:t>Portfolium</a:t>
            </a:r>
            <a:r>
              <a:rPr lang="en-US" dirty="0" smtClean="0"/>
              <a:t/>
            </a:r>
            <a:br>
              <a:rPr lang="en-US" dirty="0" smtClean="0"/>
            </a:br>
            <a:r>
              <a:rPr lang="en-US" sz="2000" i="1" dirty="0"/>
              <a:t>It’s not just what you know; it’s what you do with what you know!</a:t>
            </a:r>
          </a:p>
        </p:txBody>
      </p:sp>
      <p:sp>
        <p:nvSpPr>
          <p:cNvPr id="5" name="Text Box 2"/>
          <p:cNvSpPr txBox="1">
            <a:spLocks noChangeArrowheads="1"/>
          </p:cNvSpPr>
          <p:nvPr/>
        </p:nvSpPr>
        <p:spPr bwMode="auto">
          <a:xfrm>
            <a:off x="2067611" y="1558359"/>
            <a:ext cx="7269163" cy="22256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US" altLang="en-US" b="1" i="1" dirty="0">
                <a:solidFill>
                  <a:srgbClr val="C00000"/>
                </a:solidFill>
                <a:latin typeface="Segoe UI Semibold" panose="020B0702040204020203" pitchFamily="34" charset="0"/>
              </a:rPr>
              <a:t>DOCUMENT</a:t>
            </a:r>
            <a:r>
              <a:rPr lang="en-US" altLang="en-US" b="1" dirty="0">
                <a:solidFill>
                  <a:srgbClr val="C00000"/>
                </a:solidFill>
                <a:latin typeface="Segoe UI Semibold" panose="020B0702040204020203" pitchFamily="34" charset="0"/>
              </a:rPr>
              <a:t> </a:t>
            </a:r>
            <a:r>
              <a:rPr lang="en-US" altLang="en-US" b="1" dirty="0">
                <a:latin typeface="Segoe UI Semibold" panose="020B0702040204020203" pitchFamily="34" charset="0"/>
              </a:rPr>
              <a:t>your experiences &amp; involvement outside the classroom with a Co-Curricular Transcript </a:t>
            </a:r>
            <a:r>
              <a:rPr lang="en-US" altLang="en-US" b="1" dirty="0">
                <a:solidFill>
                  <a:srgbClr val="C00000"/>
                </a:solidFill>
                <a:latin typeface="Segoe UI Semibold" panose="020B0702040204020203" pitchFamily="34" charset="0"/>
              </a:rPr>
              <a:t>(through STAN Sync) </a:t>
            </a:r>
          </a:p>
          <a:p>
            <a:pPr algn="ctr" eaLnBrk="0" fontAlgn="base" hangingPunct="0">
              <a:spcBef>
                <a:spcPct val="0"/>
              </a:spcBef>
              <a:spcAft>
                <a:spcPct val="0"/>
              </a:spcAft>
            </a:pPr>
            <a:r>
              <a:rPr lang="en-US" altLang="en-US" b="1" i="1" dirty="0">
                <a:solidFill>
                  <a:srgbClr val="C00000"/>
                </a:solidFill>
                <a:latin typeface="Segoe UI Semibold" panose="020B0702040204020203" pitchFamily="34" charset="0"/>
              </a:rPr>
              <a:t>SHOWCASE</a:t>
            </a:r>
            <a:r>
              <a:rPr lang="en-US" altLang="en-US" b="1" dirty="0">
                <a:solidFill>
                  <a:srgbClr val="C00000"/>
                </a:solidFill>
                <a:latin typeface="Segoe UI Semibold" panose="020B0702040204020203" pitchFamily="34" charset="0"/>
              </a:rPr>
              <a:t> </a:t>
            </a:r>
            <a:r>
              <a:rPr lang="en-US" altLang="en-US" b="1" i="1" dirty="0">
                <a:latin typeface="Segoe UI Semibold" panose="020B0702040204020203" pitchFamily="34" charset="0"/>
              </a:rPr>
              <a:t>all </a:t>
            </a:r>
            <a:r>
              <a:rPr lang="en-US" altLang="en-US" b="1" dirty="0">
                <a:latin typeface="Segoe UI Semibold" panose="020B0702040204020203" pitchFamily="34" charset="0"/>
              </a:rPr>
              <a:t>of your best work by creating a digital portfolio (through </a:t>
            </a:r>
            <a:r>
              <a:rPr lang="en-US" altLang="en-US" b="1" dirty="0" err="1">
                <a:latin typeface="Segoe UI Semibold" panose="020B0702040204020203" pitchFamily="34" charset="0"/>
              </a:rPr>
              <a:t>Portfolium</a:t>
            </a:r>
            <a:r>
              <a:rPr lang="en-US" altLang="en-US" b="1" dirty="0">
                <a:latin typeface="Segoe UI Semibold" panose="020B0702040204020203" pitchFamily="34" charset="0"/>
              </a:rPr>
              <a:t>)</a:t>
            </a:r>
          </a:p>
          <a:p>
            <a:pPr algn="ctr" eaLnBrk="0" fontAlgn="base" hangingPunct="0">
              <a:spcBef>
                <a:spcPct val="0"/>
              </a:spcBef>
              <a:spcAft>
                <a:spcPct val="0"/>
              </a:spcAft>
            </a:pPr>
            <a:r>
              <a:rPr lang="en-US" altLang="en-US" b="1" i="1" dirty="0">
                <a:solidFill>
                  <a:srgbClr val="C00000"/>
                </a:solidFill>
                <a:latin typeface="Segoe UI Semibold" panose="020B0702040204020203" pitchFamily="34" charset="0"/>
              </a:rPr>
              <a:t>NETWORK</a:t>
            </a:r>
            <a:r>
              <a:rPr lang="en-US" altLang="en-US" b="1" dirty="0">
                <a:solidFill>
                  <a:srgbClr val="C00000"/>
                </a:solidFill>
                <a:latin typeface="Segoe UI Semibold" panose="020B0702040204020203" pitchFamily="34" charset="0"/>
              </a:rPr>
              <a:t> </a:t>
            </a:r>
            <a:r>
              <a:rPr lang="en-US" altLang="en-US" b="1" dirty="0">
                <a:latin typeface="Segoe UI Semibold" panose="020B0702040204020203" pitchFamily="34" charset="0"/>
              </a:rPr>
              <a:t>with classmates, faculty, alumni &amp; employers </a:t>
            </a:r>
            <a:endParaRPr lang="en-US" altLang="en-US" dirty="0">
              <a:latin typeface="Arial" panose="020B0604020202020204" pitchFamily="34"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7775" y="4509552"/>
            <a:ext cx="2931948" cy="2157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8" name="Group 5"/>
          <p:cNvGrpSpPr>
            <a:grpSpLocks/>
          </p:cNvGrpSpPr>
          <p:nvPr/>
        </p:nvGrpSpPr>
        <p:grpSpPr bwMode="auto">
          <a:xfrm>
            <a:off x="2227948" y="3278157"/>
            <a:ext cx="6948487" cy="1877355"/>
            <a:chOff x="106702547" y="109677764"/>
            <a:chExt cx="6948436" cy="1875920"/>
          </a:xfrm>
        </p:grpSpPr>
        <p:pic>
          <p:nvPicPr>
            <p:cNvPr id="1030" name="Picture 6" descr="compu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702547" y="109786615"/>
              <a:ext cx="813169" cy="81316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1" name="Picture 7" descr="experi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357507" y="109765471"/>
              <a:ext cx="914400" cy="914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2" name="Picture 8" descr="troph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695198" y="109677764"/>
              <a:ext cx="922020" cy="9220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 Box 9"/>
            <p:cNvSpPr txBox="1">
              <a:spLocks noChangeArrowheads="1"/>
            </p:cNvSpPr>
            <p:nvPr/>
          </p:nvSpPr>
          <p:spPr bwMode="auto">
            <a:xfrm>
              <a:off x="106723386" y="110679871"/>
              <a:ext cx="620424" cy="32359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US" altLang="en-US" sz="1000">
                  <a:solidFill>
                    <a:srgbClr val="000000"/>
                  </a:solidFill>
                  <a:latin typeface="Calibri" panose="020F0502020204030204" pitchFamily="34" charset="0"/>
                </a:rPr>
                <a:t>PROJECTS</a:t>
              </a:r>
              <a:endParaRPr lang="en-US" altLang="en-US">
                <a:latin typeface="Arial" panose="020B0604020202020204" pitchFamily="34" charset="0"/>
              </a:endParaRPr>
            </a:p>
          </p:txBody>
        </p:sp>
        <p:sp>
          <p:nvSpPr>
            <p:cNvPr id="10" name="Text Box 10"/>
            <p:cNvSpPr txBox="1">
              <a:spLocks noChangeArrowheads="1"/>
            </p:cNvSpPr>
            <p:nvPr/>
          </p:nvSpPr>
          <p:spPr bwMode="auto">
            <a:xfrm>
              <a:off x="107390089" y="110658628"/>
              <a:ext cx="1649856" cy="89505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US" altLang="en-US" sz="1000">
                  <a:solidFill>
                    <a:srgbClr val="000000"/>
                  </a:solidFill>
                  <a:latin typeface="Calibri" panose="020F0502020204030204" pitchFamily="34" charset="0"/>
                </a:rPr>
                <a:t>CLUBS &amp; </a:t>
              </a:r>
            </a:p>
            <a:p>
              <a:pPr algn="ctr" eaLnBrk="0" fontAlgn="base" hangingPunct="0">
                <a:spcBef>
                  <a:spcPct val="0"/>
                </a:spcBef>
                <a:spcAft>
                  <a:spcPct val="0"/>
                </a:spcAft>
              </a:pPr>
              <a:r>
                <a:rPr lang="en-US" altLang="en-US" sz="1000" dirty="0">
                  <a:solidFill>
                    <a:srgbClr val="000000"/>
                  </a:solidFill>
                  <a:latin typeface="Calibri" panose="020F0502020204030204" pitchFamily="34" charset="0"/>
                </a:rPr>
                <a:t>EXTRA-CURRICULAR </a:t>
              </a:r>
            </a:p>
            <a:p>
              <a:pPr algn="ctr" eaLnBrk="0" fontAlgn="base" hangingPunct="0">
                <a:spcBef>
                  <a:spcPct val="0"/>
                </a:spcBef>
                <a:spcAft>
                  <a:spcPct val="0"/>
                </a:spcAft>
              </a:pPr>
              <a:r>
                <a:rPr lang="en-US" altLang="en-US" sz="1000" dirty="0">
                  <a:solidFill>
                    <a:srgbClr val="000000"/>
                  </a:solidFill>
                  <a:latin typeface="Calibri" panose="020F0502020204030204" pitchFamily="34" charset="0"/>
                </a:rPr>
                <a:t>ACTIVITIES</a:t>
              </a:r>
              <a:endParaRPr lang="en-US" altLang="en-US" dirty="0">
                <a:latin typeface="Arial" panose="020B0604020202020204" pitchFamily="34" charset="0"/>
              </a:endParaRPr>
            </a:p>
          </p:txBody>
        </p:sp>
        <p:sp>
          <p:nvSpPr>
            <p:cNvPr id="11" name="Text Box 11"/>
            <p:cNvSpPr txBox="1">
              <a:spLocks noChangeArrowheads="1"/>
            </p:cNvSpPr>
            <p:nvPr/>
          </p:nvSpPr>
          <p:spPr bwMode="auto">
            <a:xfrm>
              <a:off x="110869173" y="110679871"/>
              <a:ext cx="1937746" cy="4314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US" altLang="en-US" sz="1000">
                  <a:solidFill>
                    <a:srgbClr val="000000"/>
                  </a:solidFill>
                  <a:latin typeface="Calibri" panose="020F0502020204030204" pitchFamily="34" charset="0"/>
                </a:rPr>
                <a:t>LABS &amp; EXPERIMENTS</a:t>
              </a:r>
              <a:endParaRPr lang="en-US" altLang="en-US">
                <a:latin typeface="Arial" panose="020B0604020202020204" pitchFamily="34" charset="0"/>
              </a:endParaRPr>
            </a:p>
          </p:txBody>
        </p:sp>
        <p:sp>
          <p:nvSpPr>
            <p:cNvPr id="12" name="Text Box 12"/>
            <p:cNvSpPr txBox="1">
              <a:spLocks noChangeArrowheads="1"/>
            </p:cNvSpPr>
            <p:nvPr/>
          </p:nvSpPr>
          <p:spPr bwMode="auto">
            <a:xfrm>
              <a:off x="110161930" y="110494549"/>
              <a:ext cx="1002701" cy="2808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US" altLang="en-US" sz="1000">
                  <a:solidFill>
                    <a:srgbClr val="000000"/>
                  </a:solidFill>
                  <a:latin typeface="Calibri" panose="020F0502020204030204" pitchFamily="34" charset="0"/>
                </a:rPr>
                <a:t>PRESENTATIONS</a:t>
              </a:r>
              <a:endParaRPr lang="en-US" altLang="en-US">
                <a:latin typeface="Arial" panose="020B0604020202020204" pitchFamily="34" charset="0"/>
              </a:endParaRPr>
            </a:p>
          </p:txBody>
        </p:sp>
        <p:pic>
          <p:nvPicPr>
            <p:cNvPr id="1037" name="Picture 13" descr="INTERNSHI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721929" y="109816681"/>
              <a:ext cx="929054" cy="9290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descr="writing pap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108898359" y="109856954"/>
              <a:ext cx="740019" cy="74001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3" name="Text Box 15"/>
            <p:cNvSpPr txBox="1">
              <a:spLocks noChangeArrowheads="1"/>
            </p:cNvSpPr>
            <p:nvPr/>
          </p:nvSpPr>
          <p:spPr bwMode="auto">
            <a:xfrm>
              <a:off x="108993666" y="110596973"/>
              <a:ext cx="1002701" cy="2808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US" altLang="en-US" sz="1000">
                  <a:solidFill>
                    <a:srgbClr val="000000"/>
                  </a:solidFill>
                  <a:latin typeface="Calibri" panose="020F0502020204030204" pitchFamily="34" charset="0"/>
                </a:rPr>
                <a:t>PAPERS</a:t>
              </a:r>
              <a:endParaRPr lang="en-US" altLang="en-US">
                <a:latin typeface="Arial" panose="020B0604020202020204" pitchFamily="34" charset="0"/>
              </a:endParaRPr>
            </a:p>
          </p:txBody>
        </p:sp>
        <p:pic>
          <p:nvPicPr>
            <p:cNvPr id="1040" name="Picture 16" descr="PRESENTING_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325144" y="109786615"/>
              <a:ext cx="693420" cy="6934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4" name="Text Box 17"/>
          <p:cNvSpPr txBox="1">
            <a:spLocks noChangeArrowheads="1"/>
          </p:cNvSpPr>
          <p:nvPr/>
        </p:nvSpPr>
        <p:spPr bwMode="auto">
          <a:xfrm>
            <a:off x="7947394" y="4442927"/>
            <a:ext cx="1762125" cy="5715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US" altLang="en-US" sz="1000">
                <a:solidFill>
                  <a:srgbClr val="000000"/>
                </a:solidFill>
                <a:latin typeface="Calibri" panose="020F0502020204030204" pitchFamily="34" charset="0"/>
              </a:rPr>
              <a:t>INTERNSHIPS &amp; </a:t>
            </a:r>
          </a:p>
          <a:p>
            <a:pPr algn="ctr" eaLnBrk="0" fontAlgn="base" hangingPunct="0">
              <a:spcBef>
                <a:spcPct val="0"/>
              </a:spcBef>
              <a:spcAft>
                <a:spcPct val="0"/>
              </a:spcAft>
            </a:pPr>
            <a:r>
              <a:rPr lang="en-US" altLang="en-US" sz="1000">
                <a:solidFill>
                  <a:srgbClr val="000000"/>
                </a:solidFill>
                <a:latin typeface="Calibri" panose="020F0502020204030204" pitchFamily="34" charset="0"/>
              </a:rPr>
              <a:t>VOLUNTEER WORK </a:t>
            </a:r>
            <a:endParaRPr lang="en-US" altLang="en-US">
              <a:latin typeface="Arial" panose="020B0604020202020204" pitchFamily="34" charset="0"/>
            </a:endParaRPr>
          </a:p>
        </p:txBody>
      </p:sp>
    </p:spTree>
    <p:extLst>
      <p:ext uri="{BB962C8B-B14F-4D97-AF65-F5344CB8AC3E}">
        <p14:creationId xmlns:p14="http://schemas.microsoft.com/office/powerpoint/2010/main" val="3853717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Career Development Process</a:t>
            </a:r>
            <a:endParaRPr lang="en-US" dirty="0"/>
          </a:p>
        </p:txBody>
      </p:sp>
      <p:sp>
        <p:nvSpPr>
          <p:cNvPr id="4" name="Rectangle 3"/>
          <p:cNvSpPr/>
          <p:nvPr/>
        </p:nvSpPr>
        <p:spPr>
          <a:xfrm>
            <a:off x="1614623" y="1546387"/>
            <a:ext cx="2133600" cy="404392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1</a:t>
            </a:r>
          </a:p>
          <a:p>
            <a:pPr algn="ctr"/>
            <a:r>
              <a:rPr lang="en-US" b="1" u="sng"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Assess yourself </a:t>
            </a: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Skills &amp; abilities</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Motivations</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Interests</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Values</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Temperament</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Experience</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Accomplishments</a:t>
            </a:r>
          </a:p>
          <a:p>
            <a:pPr algn="ctr"/>
            <a:r>
              <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Strengths</a:t>
            </a:r>
          </a:p>
          <a:p>
            <a:pPr algn="ctr"/>
            <a:endParaRPr lang="en-US"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5" name="Content Placeholder 4"/>
          <p:cNvSpPr>
            <a:spLocks noGrp="1"/>
          </p:cNvSpPr>
          <p:nvPr>
            <p:ph idx="1"/>
          </p:nvPr>
        </p:nvSpPr>
        <p:spPr>
          <a:xfrm>
            <a:off x="4298702" y="1546387"/>
            <a:ext cx="2286000" cy="351670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ctr">
              <a:buNone/>
            </a:pPr>
            <a:r>
              <a:rPr lang="en-US" dirty="0" smtClean="0">
                <a:solidFill>
                  <a:schemeClr val="accent1">
                    <a:lumMod val="75000"/>
                  </a:schemeClr>
                </a:solidFill>
              </a:rPr>
              <a:t>2</a:t>
            </a:r>
          </a:p>
          <a:p>
            <a:pPr marL="0" indent="0" algn="ctr">
              <a:buNone/>
            </a:pPr>
            <a:r>
              <a:rPr lang="en-US" sz="1600" b="1" u="sng" dirty="0">
                <a:solidFill>
                  <a:schemeClr val="accent1">
                    <a:lumMod val="75000"/>
                  </a:schemeClr>
                </a:solidFill>
              </a:rPr>
              <a:t>Explore Careers and the realities of the workforce </a:t>
            </a:r>
          </a:p>
          <a:p>
            <a:pPr marL="0" indent="0">
              <a:buNone/>
            </a:pPr>
            <a:r>
              <a:rPr lang="en-US" sz="1600" b="1" dirty="0">
                <a:solidFill>
                  <a:srgbClr val="FF0000"/>
                </a:solidFill>
              </a:rPr>
              <a:t>Gather Information</a:t>
            </a:r>
          </a:p>
          <a:p>
            <a:pPr marL="0" indent="0">
              <a:buNone/>
            </a:pPr>
            <a:r>
              <a:rPr lang="en-US" sz="1600" dirty="0">
                <a:solidFill>
                  <a:schemeClr val="accent1">
                    <a:lumMod val="75000"/>
                  </a:schemeClr>
                </a:solidFill>
              </a:rPr>
              <a:t>Formulate Objectives</a:t>
            </a:r>
          </a:p>
          <a:p>
            <a:pPr marL="0" indent="0">
              <a:buNone/>
            </a:pPr>
            <a:r>
              <a:rPr lang="en-US" sz="1600" dirty="0">
                <a:solidFill>
                  <a:schemeClr val="accent1">
                    <a:lumMod val="75000"/>
                  </a:schemeClr>
                </a:solidFill>
              </a:rPr>
              <a:t>Identify Targets:</a:t>
            </a:r>
          </a:p>
          <a:p>
            <a:pPr marL="0" indent="0">
              <a:buNone/>
            </a:pPr>
            <a:r>
              <a:rPr lang="en-US" sz="1600" i="1" dirty="0">
                <a:solidFill>
                  <a:schemeClr val="accent1">
                    <a:lumMod val="75000"/>
                  </a:schemeClr>
                </a:solidFill>
              </a:rPr>
              <a:t>       </a:t>
            </a:r>
            <a:r>
              <a:rPr lang="en-US" sz="1400" i="1" dirty="0">
                <a:solidFill>
                  <a:schemeClr val="accent1">
                    <a:lumMod val="75000"/>
                  </a:schemeClr>
                </a:solidFill>
              </a:rPr>
              <a:t>Individuals</a:t>
            </a:r>
          </a:p>
          <a:p>
            <a:pPr marL="0" indent="0">
              <a:buNone/>
            </a:pPr>
            <a:r>
              <a:rPr lang="en-US" sz="1400" i="1" dirty="0">
                <a:solidFill>
                  <a:schemeClr val="accent1">
                    <a:lumMod val="75000"/>
                  </a:schemeClr>
                </a:solidFill>
              </a:rPr>
              <a:t>       Organizations</a:t>
            </a:r>
          </a:p>
          <a:p>
            <a:pPr marL="0" indent="0">
              <a:buNone/>
            </a:pPr>
            <a:r>
              <a:rPr lang="en-US" sz="1400" i="1" dirty="0">
                <a:solidFill>
                  <a:schemeClr val="accent1">
                    <a:lumMod val="75000"/>
                  </a:schemeClr>
                </a:solidFill>
              </a:rPr>
              <a:t>       Industries</a:t>
            </a:r>
          </a:p>
          <a:p>
            <a:pPr marL="0" indent="0" algn="ctr">
              <a:buNone/>
            </a:pPr>
            <a:r>
              <a:rPr lang="en-US" sz="1400" i="1" dirty="0">
                <a:solidFill>
                  <a:schemeClr val="accent1">
                    <a:lumMod val="75000"/>
                  </a:schemeClr>
                </a:solidFill>
              </a:rPr>
              <a:t>Entry-level positions</a:t>
            </a:r>
          </a:p>
        </p:txBody>
      </p:sp>
      <p:sp>
        <p:nvSpPr>
          <p:cNvPr id="6" name="Content Placeholder 4"/>
          <p:cNvSpPr txBox="1">
            <a:spLocks/>
          </p:cNvSpPr>
          <p:nvPr/>
        </p:nvSpPr>
        <p:spPr>
          <a:xfrm>
            <a:off x="7041901" y="1557889"/>
            <a:ext cx="2817715" cy="38738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lt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lt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lt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lt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lt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lt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lt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lt1"/>
                </a:solidFill>
                <a:latin typeface="+mn-lt"/>
                <a:ea typeface="+mn-ea"/>
                <a:cs typeface="+mn-cs"/>
              </a:defRPr>
            </a:lvl9pPr>
          </a:lstStyle>
          <a:p>
            <a:pPr marL="0" indent="0" algn="ctr">
              <a:buNone/>
            </a:pPr>
            <a:r>
              <a:rPr lang="en-US" sz="24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3</a:t>
            </a:r>
          </a:p>
          <a:p>
            <a:pPr marL="0" indent="0" algn="ctr">
              <a:buNone/>
            </a:pPr>
            <a:r>
              <a:rPr lang="en-US" sz="1800" b="1" u="sng"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Conduct Job (or Internship) Search</a:t>
            </a:r>
          </a:p>
          <a:p>
            <a:pPr marL="0" indent="0" algn="ctr">
              <a:buNone/>
            </a:pPr>
            <a:r>
              <a:rPr lang="en-US" sz="18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Research</a:t>
            </a:r>
          </a:p>
          <a:p>
            <a:pPr marL="0" indent="0" algn="ctr">
              <a:buNone/>
            </a:pPr>
            <a:r>
              <a:rPr lang="en-US" sz="18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Write resumes &amp; letters</a:t>
            </a:r>
          </a:p>
          <a:p>
            <a:pPr marL="0" indent="0" algn="ctr">
              <a:buNone/>
            </a:pPr>
            <a:r>
              <a:rPr lang="en-US" sz="18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Prospect</a:t>
            </a:r>
          </a:p>
          <a:p>
            <a:pPr marL="0" indent="0" algn="ctr">
              <a:buNone/>
            </a:pPr>
            <a:r>
              <a:rPr lang="en-US" sz="1800" b="1" dirty="0">
                <a:solidFill>
                  <a:srgbClr val="FF0000"/>
                </a:solidFill>
                <a:latin typeface="Segoe UI" panose="020B0502040204020203" pitchFamily="34" charset="0"/>
                <a:ea typeface="Segoe UI" panose="020B0502040204020203" pitchFamily="34" charset="0"/>
                <a:cs typeface="Segoe UI" panose="020B0502040204020203" pitchFamily="34" charset="0"/>
              </a:rPr>
              <a:t>Network</a:t>
            </a:r>
          </a:p>
          <a:p>
            <a:pPr marL="0" indent="0" algn="ctr">
              <a:buNone/>
            </a:pPr>
            <a:r>
              <a:rPr lang="en-US" sz="1800" b="1" dirty="0">
                <a:solidFill>
                  <a:srgbClr val="FF0000"/>
                </a:solidFill>
                <a:latin typeface="Segoe UI" panose="020B0502040204020203" pitchFamily="34" charset="0"/>
                <a:ea typeface="Segoe UI" panose="020B0502040204020203" pitchFamily="34" charset="0"/>
                <a:cs typeface="Segoe UI" panose="020B0502040204020203" pitchFamily="34" charset="0"/>
              </a:rPr>
              <a:t>Conduct informational interviews</a:t>
            </a:r>
          </a:p>
          <a:p>
            <a:pPr marL="0" indent="0" algn="ctr">
              <a:buNone/>
            </a:pPr>
            <a:r>
              <a:rPr lang="en-US" sz="18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Interview</a:t>
            </a:r>
          </a:p>
          <a:p>
            <a:pPr marL="0" indent="0" algn="ctr">
              <a:buNone/>
            </a:pPr>
            <a:r>
              <a:rPr lang="en-US" sz="180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Negotiate Salary</a:t>
            </a:r>
          </a:p>
        </p:txBody>
      </p:sp>
      <p:sp>
        <p:nvSpPr>
          <p:cNvPr id="7" name="Right Arrow 6"/>
          <p:cNvSpPr/>
          <p:nvPr/>
        </p:nvSpPr>
        <p:spPr>
          <a:xfrm>
            <a:off x="3748223" y="3005689"/>
            <a:ext cx="457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6584702" y="3005689"/>
            <a:ext cx="457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876258" y="5431695"/>
            <a:ext cx="1967298" cy="923330"/>
          </a:xfrm>
          <a:prstGeom prst="rect">
            <a:avLst/>
          </a:prstGeom>
          <a:solidFill>
            <a:srgbClr val="D13239"/>
          </a:solidFill>
        </p:spPr>
        <p:txBody>
          <a:bodyPr wrap="square" rtlCol="0">
            <a:spAutoFit/>
          </a:bodyPr>
          <a:lstStyle/>
          <a:p>
            <a:pPr algn="ctr"/>
            <a:r>
              <a:rPr lang="en-US" b="1" u="sng" dirty="0">
                <a:solidFill>
                  <a:srgbClr val="FFC000"/>
                </a:solidFill>
                <a:latin typeface="Segoe UI" panose="020B0502040204020203" pitchFamily="34" charset="0"/>
                <a:ea typeface="Segoe UI" panose="020B0502040204020203" pitchFamily="34" charset="0"/>
                <a:cs typeface="Segoe UI" panose="020B0502040204020203" pitchFamily="34" charset="0"/>
              </a:rPr>
              <a:t>Assess your MARKETABILITY</a:t>
            </a:r>
          </a:p>
          <a:p>
            <a:pPr algn="ctr"/>
            <a:r>
              <a:rPr lang="en-US" dirty="0">
                <a:solidFill>
                  <a:srgbClr val="FFC000"/>
                </a:solidFill>
                <a:latin typeface="Segoe UI" panose="020B0502040204020203" pitchFamily="34" charset="0"/>
                <a:ea typeface="Segoe UI" panose="020B0502040204020203" pitchFamily="34" charset="0"/>
                <a:cs typeface="Segoe UI" panose="020B0502040204020203" pitchFamily="34" charset="0"/>
              </a:rPr>
              <a:t>Job qualifications</a:t>
            </a:r>
          </a:p>
        </p:txBody>
      </p:sp>
      <p:sp>
        <p:nvSpPr>
          <p:cNvPr id="9" name="Right Arrow 8"/>
          <p:cNvSpPr/>
          <p:nvPr/>
        </p:nvSpPr>
        <p:spPr>
          <a:xfrm rot="2027723">
            <a:off x="6118882" y="4927178"/>
            <a:ext cx="835044" cy="60960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315592" y="5127269"/>
            <a:ext cx="1967298" cy="1477328"/>
          </a:xfrm>
          <a:prstGeom prst="rect">
            <a:avLst/>
          </a:prstGeom>
          <a:noFill/>
        </p:spPr>
        <p:txBody>
          <a:bodyPr wrap="square" rtlCol="0">
            <a:spAutoFit/>
          </a:bodyPr>
          <a:lstStyle/>
          <a:p>
            <a:pPr algn="ctr"/>
            <a:r>
              <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rPr>
              <a:t>Assess the best “fit” between you and possible occupations</a:t>
            </a:r>
          </a:p>
        </p:txBody>
      </p:sp>
      <p:sp>
        <p:nvSpPr>
          <p:cNvPr id="13" name="Right Arrow 12"/>
          <p:cNvSpPr/>
          <p:nvPr/>
        </p:nvSpPr>
        <p:spPr>
          <a:xfrm rot="6482643">
            <a:off x="4103406" y="4777253"/>
            <a:ext cx="665304" cy="320156"/>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Curved Up Arrow 13"/>
          <p:cNvSpPr/>
          <p:nvPr/>
        </p:nvSpPr>
        <p:spPr>
          <a:xfrm rot="12215864" flipV="1">
            <a:off x="2098337" y="5598747"/>
            <a:ext cx="1632655" cy="747343"/>
          </a:xfrm>
          <a:prstGeom prst="curved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90865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990164" y="266516"/>
            <a:ext cx="7342094" cy="782356"/>
          </a:xfrm>
        </p:spPr>
        <p:txBody>
          <a:bodyPr>
            <a:normAutofit/>
          </a:bodyPr>
          <a:lstStyle/>
          <a:p>
            <a:pPr eaLnBrk="1" hangingPunct="1"/>
            <a:r>
              <a:rPr lang="en-US" dirty="0" smtClean="0"/>
              <a:t>Online Networking</a:t>
            </a:r>
          </a:p>
        </p:txBody>
      </p:sp>
      <p:sp>
        <p:nvSpPr>
          <p:cNvPr id="3075" name="TextBox 3"/>
          <p:cNvSpPr txBox="1">
            <a:spLocks noChangeArrowheads="1"/>
          </p:cNvSpPr>
          <p:nvPr/>
        </p:nvSpPr>
        <p:spPr bwMode="auto">
          <a:xfrm>
            <a:off x="1990164" y="1390809"/>
            <a:ext cx="7543800" cy="5078313"/>
          </a:xfrm>
          <a:prstGeom prst="rect">
            <a:avLst/>
          </a:prstGeom>
          <a:noFill/>
          <a:ln w="9525">
            <a:noFill/>
            <a:miter lim="800000"/>
            <a:headEnd/>
            <a:tailEnd/>
          </a:ln>
        </p:spPr>
        <p:txBody>
          <a:bodyPr>
            <a:spAutoFit/>
          </a:bodyPr>
          <a:lstStyle/>
          <a:p>
            <a:r>
              <a:rPr lang="en-US" dirty="0">
                <a:latin typeface="Calibri" pitchFamily="34" charset="0"/>
              </a:rPr>
              <a:t> </a:t>
            </a:r>
            <a:r>
              <a:rPr lang="en-US" b="1" u="sng" dirty="0">
                <a:latin typeface="Segoe UI" panose="020B0502040204020203" pitchFamily="34" charset="0"/>
                <a:ea typeface="Segoe UI" panose="020B0502040204020203" pitchFamily="34" charset="0"/>
                <a:cs typeface="Segoe UI" panose="020B0502040204020203" pitchFamily="34" charset="0"/>
              </a:rPr>
              <a:t>Do’s:  </a:t>
            </a:r>
            <a:endParaRPr lang="en-US" dirty="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Notify current contacts of your Job or Internship search</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Join relevant groups and make time to contribute – give back.  Look for opportunities to be helpful.  On </a:t>
            </a:r>
            <a:r>
              <a:rPr lang="en-US" i="1" dirty="0">
                <a:latin typeface="Segoe UI" panose="020B0502040204020203" pitchFamily="34" charset="0"/>
                <a:ea typeface="Segoe UI" panose="020B0502040204020203" pitchFamily="34" charset="0"/>
                <a:cs typeface="Segoe UI" panose="020B0502040204020203" pitchFamily="34" charset="0"/>
              </a:rPr>
              <a:t>LinkedIn</a:t>
            </a:r>
            <a:r>
              <a:rPr lang="en-US" dirty="0">
                <a:latin typeface="Segoe UI" panose="020B0502040204020203" pitchFamily="34" charset="0"/>
                <a:ea typeface="Segoe UI" panose="020B0502040204020203" pitchFamily="34" charset="0"/>
                <a:cs typeface="Segoe UI" panose="020B0502040204020203" pitchFamily="34" charset="0"/>
              </a:rPr>
              <a:t> you can easily provide recommendations which is not only a nice thing to do, it keeps both profiles “current”</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Search for Job or Internships  </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Create and use an appropriate email address</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Utilize privacy settings</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Google yourself to ensure you have a “professional” online presence</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Request introductions to your contact’s connections</a:t>
            </a:r>
          </a:p>
          <a:p>
            <a:pPr marL="285750" indent="-285750">
              <a:buFont typeface="Arial" pitchFamily="34" charset="0"/>
              <a:buChar char="•"/>
            </a:pPr>
            <a:endParaRPr lang="en-US" dirty="0">
              <a:latin typeface="Segoe UI" panose="020B0502040204020203" pitchFamily="34" charset="0"/>
              <a:ea typeface="Segoe UI" panose="020B0502040204020203" pitchFamily="34" charset="0"/>
              <a:cs typeface="Segoe UI" panose="020B0502040204020203" pitchFamily="34" charset="0"/>
            </a:endParaRPr>
          </a:p>
          <a:p>
            <a:r>
              <a:rPr lang="en-US" dirty="0">
                <a:latin typeface="Segoe UI" panose="020B0502040204020203" pitchFamily="34" charset="0"/>
                <a:ea typeface="Segoe UI" panose="020B0502040204020203" pitchFamily="34" charset="0"/>
                <a:cs typeface="Segoe UI" panose="020B0502040204020203" pitchFamily="34" charset="0"/>
              </a:rPr>
              <a:t> </a:t>
            </a:r>
            <a:r>
              <a:rPr lang="en-US" b="1" u="sng" dirty="0">
                <a:latin typeface="Segoe UI" panose="020B0502040204020203" pitchFamily="34" charset="0"/>
                <a:ea typeface="Segoe UI" panose="020B0502040204020203" pitchFamily="34" charset="0"/>
                <a:cs typeface="Segoe UI" panose="020B0502040204020203" pitchFamily="34" charset="0"/>
              </a:rPr>
              <a:t>Don’ts:</a:t>
            </a:r>
            <a:endParaRPr lang="en-US" dirty="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Accept people in your network who are strangers or if you have no connection</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Broadcast your membership in potentially controversial online groups</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Publicize your phone number and home address</a:t>
            </a:r>
          </a:p>
          <a:p>
            <a:pPr marL="285750" indent="-285750">
              <a:buFont typeface="Arial"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Post unprofessional status changes</a:t>
            </a:r>
          </a:p>
        </p:txBody>
      </p:sp>
      <p:sp>
        <p:nvSpPr>
          <p:cNvPr id="2" name="Date Placeholder 1"/>
          <p:cNvSpPr>
            <a:spLocks noGrp="1"/>
          </p:cNvSpPr>
          <p:nvPr>
            <p:ph type="dt" sz="half" idx="10"/>
          </p:nvPr>
        </p:nvSpPr>
        <p:spPr/>
        <p:txBody>
          <a:bodyPr/>
          <a:lstStyle/>
          <a:p>
            <a:r>
              <a:rPr lang="en-US" smtClean="0"/>
              <a:t>7/19/2017</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40567B-212A-4EE0-A087-C6899D195770}" type="slidenum">
              <a:rPr lang="en-US" smtClean="0"/>
              <a:t>20</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964" y="4423256"/>
            <a:ext cx="2590800" cy="1762125"/>
          </a:xfrm>
          <a:prstGeom prst="rect">
            <a:avLst/>
          </a:prstGeom>
        </p:spPr>
      </p:pic>
    </p:spTree>
    <p:extLst>
      <p:ext uri="{BB962C8B-B14F-4D97-AF65-F5344CB8AC3E}">
        <p14:creationId xmlns:p14="http://schemas.microsoft.com/office/powerpoint/2010/main" val="8078787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085879" y="2807834"/>
            <a:ext cx="7346048" cy="4351338"/>
          </a:xfrm>
        </p:spPr>
        <p:txBody>
          <a:bodyPr/>
          <a:lstStyle/>
          <a:p>
            <a:pPr marL="0" indent="0">
              <a:buNone/>
            </a:pPr>
            <a:endParaRPr lang="en-US" dirty="0" smtClean="0"/>
          </a:p>
          <a:p>
            <a:endParaRPr lang="en-US" dirty="0" smtClean="0"/>
          </a:p>
          <a:p>
            <a:pPr marL="0" indent="0">
              <a:buNone/>
            </a:pPr>
            <a:endParaRPr lang="en-US" dirty="0"/>
          </a:p>
        </p:txBody>
      </p:sp>
      <p:sp>
        <p:nvSpPr>
          <p:cNvPr id="4" name="Text Box 3"/>
          <p:cNvSpPr txBox="1">
            <a:spLocks noChangeArrowheads="1"/>
          </p:cNvSpPr>
          <p:nvPr/>
        </p:nvSpPr>
        <p:spPr bwMode="auto">
          <a:xfrm>
            <a:off x="2085879" y="1649897"/>
            <a:ext cx="7250894" cy="438315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27432" tIns="27432" rIns="27432" bIns="27432" anchor="t" anchorCtr="0" upright="1">
            <a:noAutofit/>
          </a:bodyPr>
          <a:lstStyle/>
          <a:p>
            <a:pPr algn="ctr">
              <a:lnSpc>
                <a:spcPct val="107000"/>
              </a:lnSpc>
            </a:pPr>
            <a:r>
              <a:rPr lang="en-US" sz="3200" b="1" dirty="0">
                <a:solidFill>
                  <a:srgbClr val="C00000"/>
                </a:solidFill>
                <a:latin typeface="Segoe UI Semibold" panose="020B0702040204020203" pitchFamily="34" charset="0"/>
                <a:ea typeface="Calibri" panose="020F0502020204030204" pitchFamily="34" charset="0"/>
                <a:cs typeface="Times New Roman" panose="02020603050405020304" pitchFamily="18" charset="0"/>
              </a:rPr>
              <a:t>CAREER </a:t>
            </a:r>
            <a:r>
              <a:rPr lang="en-US" sz="3200" b="1" dirty="0" smtClean="0">
                <a:solidFill>
                  <a:srgbClr val="C00000"/>
                </a:solidFill>
                <a:latin typeface="Segoe UI Semibold" panose="020B0702040204020203" pitchFamily="34" charset="0"/>
                <a:ea typeface="Calibri" panose="020F0502020204030204" pitchFamily="34" charset="0"/>
                <a:cs typeface="Times New Roman" panose="02020603050405020304" pitchFamily="18" charset="0"/>
              </a:rPr>
              <a:t>&amp; PROFESSIONAL DEVELOPMENT CENTER </a:t>
            </a:r>
            <a:endParaRPr lang="en-US" sz="3200" b="1" dirty="0">
              <a:solidFill>
                <a:srgbClr val="C00000"/>
              </a:solidFill>
              <a:latin typeface="Segoe UI Semibold" panose="020B0702040204020203" pitchFamily="34" charset="0"/>
              <a:ea typeface="Calibri" panose="020F0502020204030204" pitchFamily="34" charset="0"/>
              <a:cs typeface="Times New Roman" panose="02020603050405020304" pitchFamily="18" charset="0"/>
            </a:endParaRPr>
          </a:p>
          <a:p>
            <a:pPr algn="ctr">
              <a:lnSpc>
                <a:spcPct val="107000"/>
              </a:lnSpc>
            </a:pPr>
            <a:r>
              <a:rPr lang="en-US" sz="3200" b="1" dirty="0">
                <a:solidFill>
                  <a:srgbClr val="C00000"/>
                </a:solidFill>
                <a:latin typeface="Segoe UI Semibold" panose="020B0702040204020203" pitchFamily="34" charset="0"/>
                <a:ea typeface="Calibri" panose="020F0502020204030204" pitchFamily="34" charset="0"/>
                <a:cs typeface="Times New Roman" panose="02020603050405020304" pitchFamily="18" charset="0"/>
              </a:rPr>
              <a:t>Academic Success Center</a:t>
            </a:r>
            <a:endParaRPr lang="en-US"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b="1"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Telephone Appointments:  </a:t>
            </a:r>
            <a:r>
              <a:rPr lang="en-US" sz="3200"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(209) 667-3661</a:t>
            </a:r>
          </a:p>
          <a:p>
            <a:pPr algn="ctr">
              <a:lnSpc>
                <a:spcPct val="107000"/>
              </a:lnSpc>
            </a:pPr>
            <a:r>
              <a:rPr lang="en-US" sz="3200" b="1"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Turlock Campus:  </a:t>
            </a:r>
            <a:r>
              <a:rPr lang="en-US" sz="3200"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MSR </a:t>
            </a:r>
            <a:r>
              <a:rPr lang="en-US" sz="3200" dirty="0" smtClean="0">
                <a:solidFill>
                  <a:srgbClr val="C00000"/>
                </a:solidFill>
                <a:latin typeface="Segoe UI Light" panose="020B0502040204020203" pitchFamily="34" charset="0"/>
                <a:ea typeface="Calibri" panose="020F0502020204030204" pitchFamily="34" charset="0"/>
                <a:cs typeface="Times New Roman" panose="02020603050405020304" pitchFamily="18" charset="0"/>
              </a:rPr>
              <a:t>230  </a:t>
            </a:r>
            <a:endParaRPr lang="en-US" sz="3200" dirty="0">
              <a:solidFill>
                <a:srgbClr val="C00000"/>
              </a:solidFill>
              <a:latin typeface="Segoe UI Light" panose="020B0502040204020203" pitchFamily="34" charset="0"/>
              <a:ea typeface="Calibri" panose="020F0502020204030204" pitchFamily="34" charset="0"/>
              <a:cs typeface="Times New Roman" panose="02020603050405020304" pitchFamily="18" charset="0"/>
            </a:endParaRPr>
          </a:p>
          <a:p>
            <a:pPr algn="ctr">
              <a:lnSpc>
                <a:spcPct val="107000"/>
              </a:lnSpc>
            </a:pPr>
            <a:r>
              <a:rPr lang="en-US" sz="3200" b="1"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Virtual Resources:  </a:t>
            </a:r>
            <a:r>
              <a:rPr lang="en-US" sz="3200"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www.csustan.edu/career</a:t>
            </a:r>
            <a:r>
              <a:rPr lang="en-US" sz="3200" b="1"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  </a:t>
            </a:r>
            <a:br>
              <a:rPr lang="en-US" sz="3200" b="1"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br>
            <a:r>
              <a:rPr lang="en-US" sz="3200"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career@csustan.edu  </a:t>
            </a:r>
          </a:p>
          <a:p>
            <a:pPr algn="ctr">
              <a:lnSpc>
                <a:spcPct val="107000"/>
              </a:lnSpc>
            </a:pPr>
            <a:r>
              <a:rPr lang="en-US" sz="3200" dirty="0">
                <a:solidFill>
                  <a:srgbClr val="C00000"/>
                </a:solidFill>
                <a:latin typeface="Segoe UI Light" panose="020B0502040204020203" pitchFamily="34" charset="0"/>
                <a:ea typeface="Calibri" panose="020F0502020204030204" pitchFamily="34" charset="0"/>
                <a:cs typeface="Times New Roman" panose="02020603050405020304" pitchFamily="18" charset="0"/>
              </a:rPr>
              <a:t>@</a:t>
            </a:r>
            <a:r>
              <a:rPr lang="en-US" sz="3200" dirty="0" err="1">
                <a:solidFill>
                  <a:srgbClr val="C00000"/>
                </a:solidFill>
                <a:latin typeface="Segoe UI Light" panose="020B0502040204020203" pitchFamily="34" charset="0"/>
                <a:ea typeface="Calibri" panose="020F0502020204030204" pitchFamily="34" charset="0"/>
                <a:cs typeface="Times New Roman" panose="02020603050405020304" pitchFamily="18" charset="0"/>
              </a:rPr>
              <a:t>stanstatecareer</a:t>
            </a:r>
            <a:endParaRPr lang="en-US" sz="32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endParaRPr lang="en-US" dirty="0"/>
          </a:p>
        </p:txBody>
      </p:sp>
    </p:spTree>
    <p:extLst>
      <p:ext uri="{BB962C8B-B14F-4D97-AF65-F5344CB8AC3E}">
        <p14:creationId xmlns:p14="http://schemas.microsoft.com/office/powerpoint/2010/main" val="714021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5349" y="2803556"/>
            <a:ext cx="4876800" cy="3252216"/>
          </a:xfrm>
          <a:prstGeom prst="rect">
            <a:avLst/>
          </a:prstGeom>
        </p:spPr>
      </p:pic>
      <p:sp>
        <p:nvSpPr>
          <p:cNvPr id="5" name="Title 1"/>
          <p:cNvSpPr txBox="1">
            <a:spLocks/>
          </p:cNvSpPr>
          <p:nvPr/>
        </p:nvSpPr>
        <p:spPr>
          <a:xfrm>
            <a:off x="1990725" y="268288"/>
            <a:ext cx="7346048" cy="603250"/>
          </a:xfrm>
          <a:prstGeom prst="rect">
            <a:avLst/>
          </a:prstGeom>
        </p:spPr>
        <p:txBody>
          <a:bodyPr>
            <a:normAutofit fontScale="97500" lnSpcReduction="10000"/>
          </a:bodyPr>
          <a:lstStyle>
            <a:lvl1pPr algn="ctr" defTabSz="685800" rtl="0" eaLnBrk="1" latinLnBrk="0" hangingPunct="1">
              <a:lnSpc>
                <a:spcPct val="90000"/>
              </a:lnSpc>
              <a:spcBef>
                <a:spcPct val="0"/>
              </a:spcBef>
              <a:buNone/>
              <a:defRPr sz="4000" kern="1200">
                <a:solidFill>
                  <a:schemeClr val="tx1"/>
                </a:solidFill>
                <a:latin typeface="Georgia" panose="02040502050405020303" pitchFamily="18" charset="0"/>
                <a:ea typeface="+mj-ea"/>
                <a:cs typeface="+mj-cs"/>
              </a:defRPr>
            </a:lvl1pPr>
          </a:lstStyle>
          <a:p>
            <a:r>
              <a:rPr lang="en-US" dirty="0"/>
              <a:t>What is a career?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0107" y="1704076"/>
            <a:ext cx="4015740" cy="723900"/>
          </a:xfrm>
          <a:prstGeom prst="rect">
            <a:avLst/>
          </a:prstGeom>
        </p:spPr>
      </p:pic>
    </p:spTree>
    <p:extLst>
      <p:ext uri="{BB962C8B-B14F-4D97-AF65-F5344CB8AC3E}">
        <p14:creationId xmlns:p14="http://schemas.microsoft.com/office/powerpoint/2010/main" val="38399086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247" y="258715"/>
            <a:ext cx="8229600" cy="1143000"/>
          </a:xfrm>
        </p:spPr>
        <p:txBody>
          <a:bodyPr>
            <a:normAutofit/>
          </a:bodyPr>
          <a:lstStyle/>
          <a:p>
            <a:r>
              <a:rPr lang="en-US" dirty="0" smtClean="0"/>
              <a:t>What is Wrong With This Picture?</a:t>
            </a:r>
            <a:endParaRPr lang="en-US" dirty="0"/>
          </a:p>
        </p:txBody>
      </p:sp>
      <p:grpSp>
        <p:nvGrpSpPr>
          <p:cNvPr id="4" name="Group 9"/>
          <p:cNvGrpSpPr>
            <a:grpSpLocks/>
          </p:cNvGrpSpPr>
          <p:nvPr/>
        </p:nvGrpSpPr>
        <p:grpSpPr bwMode="auto">
          <a:xfrm>
            <a:off x="1731247" y="1453665"/>
            <a:ext cx="4229100" cy="3848100"/>
            <a:chOff x="1248" y="240"/>
            <a:chExt cx="4176" cy="3600"/>
          </a:xfrm>
        </p:grpSpPr>
        <p:sp>
          <p:nvSpPr>
            <p:cNvPr id="5" name="Pyr1"/>
            <p:cNvSpPr>
              <a:spLocks noEditPoints="1" noChangeArrowheads="1"/>
            </p:cNvSpPr>
            <p:nvPr/>
          </p:nvSpPr>
          <p:spPr bwMode="auto">
            <a:xfrm>
              <a:off x="2873" y="240"/>
              <a:ext cx="936" cy="79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6" name="Pyr2"/>
            <p:cNvSpPr>
              <a:spLocks noEditPoints="1" noChangeArrowheads="1"/>
            </p:cNvSpPr>
            <p:nvPr/>
          </p:nvSpPr>
          <p:spPr bwMode="auto">
            <a:xfrm>
              <a:off x="2331" y="1038"/>
              <a:ext cx="2015" cy="9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7" name="Pyr3"/>
            <p:cNvSpPr>
              <a:spLocks noEditPoints="1" noChangeArrowheads="1"/>
            </p:cNvSpPr>
            <p:nvPr/>
          </p:nvSpPr>
          <p:spPr bwMode="auto">
            <a:xfrm>
              <a:off x="1795" y="1974"/>
              <a:ext cx="3087"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pPr algn="ctr"/>
              <a:r>
                <a:rPr lang="en-US" b="1" dirty="0">
                  <a:solidFill>
                    <a:srgbClr val="000000"/>
                  </a:solidFill>
                  <a:latin typeface="Times New Roman" pitchFamily="18" charset="0"/>
                </a:rPr>
                <a:t>Network with professional contacts</a:t>
              </a:r>
            </a:p>
            <a:p>
              <a:endParaRPr lang="en-US" dirty="0"/>
            </a:p>
          </p:txBody>
        </p:sp>
        <p:sp>
          <p:nvSpPr>
            <p:cNvPr id="8" name="Pyr4"/>
            <p:cNvSpPr>
              <a:spLocks noEditPoints="1" noChangeArrowheads="1"/>
            </p:cNvSpPr>
            <p:nvPr/>
          </p:nvSpPr>
          <p:spPr bwMode="auto">
            <a:xfrm>
              <a:off x="1248" y="2904"/>
              <a:ext cx="4176" cy="9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9" name="Text Box 19"/>
          <p:cNvSpPr txBox="1">
            <a:spLocks noChangeArrowheads="1"/>
          </p:cNvSpPr>
          <p:nvPr/>
        </p:nvSpPr>
        <p:spPr bwMode="auto">
          <a:xfrm>
            <a:off x="5218106" y="1507271"/>
            <a:ext cx="4261757" cy="369332"/>
          </a:xfrm>
          <a:prstGeom prst="rect">
            <a:avLst/>
          </a:prstGeom>
          <a:solidFill>
            <a:schemeClr val="accent3">
              <a:lumMod val="40000"/>
              <a:lumOff val="60000"/>
            </a:schemeClr>
          </a:solidFill>
          <a:ln w="9525">
            <a:solidFill>
              <a:srgbClr val="00B0F0"/>
            </a:solidFill>
            <a:miter lim="800000"/>
            <a:headEnd/>
            <a:tailEnd/>
          </a:ln>
        </p:spPr>
        <p:txBody>
          <a:bodyPr wrap="square">
            <a:spAutoFit/>
          </a:bodyPr>
          <a:lstStyle/>
          <a:p>
            <a:pPr algn="ctr">
              <a:spcBef>
                <a:spcPct val="50000"/>
              </a:spcBef>
            </a:pPr>
            <a:r>
              <a:rPr lang="en-US" b="1" u="sng" dirty="0">
                <a:solidFill>
                  <a:srgbClr val="000000"/>
                </a:solidFill>
                <a:latin typeface="Times New Roman" pitchFamily="18" charset="0"/>
              </a:rPr>
              <a:t>Job or Internship Seeker starts here:</a:t>
            </a:r>
          </a:p>
        </p:txBody>
      </p:sp>
      <p:sp>
        <p:nvSpPr>
          <p:cNvPr id="10" name="Text Box 22"/>
          <p:cNvSpPr txBox="1">
            <a:spLocks noChangeArrowheads="1"/>
          </p:cNvSpPr>
          <p:nvPr/>
        </p:nvSpPr>
        <p:spPr bwMode="auto">
          <a:xfrm>
            <a:off x="2202903" y="1800992"/>
            <a:ext cx="3276600" cy="507831"/>
          </a:xfrm>
          <a:prstGeom prst="rect">
            <a:avLst/>
          </a:prstGeom>
          <a:noFill/>
          <a:ln w="9525">
            <a:noFill/>
            <a:miter lim="800000"/>
            <a:headEnd/>
            <a:tailEnd/>
          </a:ln>
        </p:spPr>
        <p:txBody>
          <a:bodyPr>
            <a:spAutoFit/>
          </a:bodyPr>
          <a:lstStyle/>
          <a:p>
            <a:pPr algn="ctr"/>
            <a:r>
              <a:rPr lang="en-US" sz="900" b="1" dirty="0">
                <a:solidFill>
                  <a:srgbClr val="000000"/>
                </a:solidFill>
                <a:latin typeface="Times New Roman" pitchFamily="18" charset="0"/>
              </a:rPr>
              <a:t>Advertise </a:t>
            </a:r>
          </a:p>
          <a:p>
            <a:pPr algn="ctr"/>
            <a:r>
              <a:rPr lang="en-US" sz="900" b="1" dirty="0">
                <a:solidFill>
                  <a:srgbClr val="000000"/>
                </a:solidFill>
                <a:latin typeface="Times New Roman" pitchFamily="18" charset="0"/>
              </a:rPr>
              <a:t>Job</a:t>
            </a:r>
          </a:p>
          <a:p>
            <a:pPr algn="ctr"/>
            <a:r>
              <a:rPr lang="en-US" sz="900" b="1" dirty="0">
                <a:solidFill>
                  <a:srgbClr val="000000"/>
                </a:solidFill>
                <a:latin typeface="Times New Roman" pitchFamily="18" charset="0"/>
              </a:rPr>
              <a:t> or Internships</a:t>
            </a:r>
          </a:p>
        </p:txBody>
      </p:sp>
      <p:sp>
        <p:nvSpPr>
          <p:cNvPr id="11" name="Text Box 23"/>
          <p:cNvSpPr txBox="1">
            <a:spLocks noChangeArrowheads="1"/>
          </p:cNvSpPr>
          <p:nvPr/>
        </p:nvSpPr>
        <p:spPr bwMode="auto">
          <a:xfrm>
            <a:off x="2271978" y="2627227"/>
            <a:ext cx="3276600" cy="400110"/>
          </a:xfrm>
          <a:prstGeom prst="rect">
            <a:avLst/>
          </a:prstGeom>
          <a:noFill/>
          <a:ln w="9525">
            <a:noFill/>
            <a:miter lim="800000"/>
            <a:headEnd/>
            <a:tailEnd/>
          </a:ln>
        </p:spPr>
        <p:txBody>
          <a:bodyPr>
            <a:spAutoFit/>
          </a:bodyPr>
          <a:lstStyle/>
          <a:p>
            <a:pPr algn="ctr">
              <a:spcBef>
                <a:spcPct val="50000"/>
              </a:spcBef>
            </a:pPr>
            <a:r>
              <a:rPr lang="en-US" sz="2000" b="1" dirty="0">
                <a:solidFill>
                  <a:srgbClr val="000000"/>
                </a:solidFill>
                <a:latin typeface="Times New Roman" pitchFamily="18" charset="0"/>
              </a:rPr>
              <a:t>Agencies</a:t>
            </a:r>
          </a:p>
        </p:txBody>
      </p:sp>
      <p:sp>
        <p:nvSpPr>
          <p:cNvPr id="12" name="Text Box 25"/>
          <p:cNvSpPr txBox="1">
            <a:spLocks noChangeArrowheads="1"/>
          </p:cNvSpPr>
          <p:nvPr/>
        </p:nvSpPr>
        <p:spPr bwMode="auto">
          <a:xfrm>
            <a:off x="2204213" y="4274239"/>
            <a:ext cx="3200400" cy="1015663"/>
          </a:xfrm>
          <a:prstGeom prst="rect">
            <a:avLst/>
          </a:prstGeom>
          <a:noFill/>
          <a:ln w="9525">
            <a:noFill/>
            <a:miter lim="800000"/>
            <a:headEnd/>
            <a:tailEnd/>
          </a:ln>
        </p:spPr>
        <p:txBody>
          <a:bodyPr>
            <a:spAutoFit/>
          </a:bodyPr>
          <a:lstStyle/>
          <a:p>
            <a:pPr algn="ctr">
              <a:spcBef>
                <a:spcPct val="50000"/>
              </a:spcBef>
            </a:pPr>
            <a:r>
              <a:rPr lang="en-US" sz="2000" b="1" dirty="0">
                <a:solidFill>
                  <a:srgbClr val="000000"/>
                </a:solidFill>
                <a:latin typeface="Times New Roman" pitchFamily="18" charset="0"/>
              </a:rPr>
              <a:t>Hire</a:t>
            </a:r>
            <a:r>
              <a:rPr lang="en-US" sz="2000" b="1" dirty="0">
                <a:latin typeface="Times New Roman" pitchFamily="18" charset="0"/>
              </a:rPr>
              <a:t> </a:t>
            </a:r>
            <a:r>
              <a:rPr lang="en-US" sz="2000" b="1" dirty="0">
                <a:solidFill>
                  <a:srgbClr val="000000"/>
                </a:solidFill>
                <a:latin typeface="Times New Roman" pitchFamily="18" charset="0"/>
              </a:rPr>
              <a:t>Known Quantity*…internal and external postings</a:t>
            </a:r>
          </a:p>
        </p:txBody>
      </p:sp>
      <p:grpSp>
        <p:nvGrpSpPr>
          <p:cNvPr id="14" name="Group 28"/>
          <p:cNvGrpSpPr>
            <a:grpSpLocks/>
          </p:cNvGrpSpPr>
          <p:nvPr/>
        </p:nvGrpSpPr>
        <p:grpSpPr bwMode="auto">
          <a:xfrm rot="10800000">
            <a:off x="5445997" y="2125855"/>
            <a:ext cx="4229100" cy="3848100"/>
            <a:chOff x="1248" y="240"/>
            <a:chExt cx="4176" cy="3600"/>
          </a:xfrm>
        </p:grpSpPr>
        <p:sp>
          <p:nvSpPr>
            <p:cNvPr id="15" name="Pyr1"/>
            <p:cNvSpPr>
              <a:spLocks noEditPoints="1" noChangeArrowheads="1"/>
            </p:cNvSpPr>
            <p:nvPr/>
          </p:nvSpPr>
          <p:spPr bwMode="auto">
            <a:xfrm>
              <a:off x="2873" y="240"/>
              <a:ext cx="936" cy="79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6" name="Pyr2"/>
            <p:cNvSpPr>
              <a:spLocks noEditPoints="1" noChangeArrowheads="1"/>
            </p:cNvSpPr>
            <p:nvPr/>
          </p:nvSpPr>
          <p:spPr bwMode="auto">
            <a:xfrm>
              <a:off x="2331" y="1038"/>
              <a:ext cx="2015" cy="9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7" name="Pyr3"/>
            <p:cNvSpPr>
              <a:spLocks noEditPoints="1" noChangeArrowheads="1"/>
            </p:cNvSpPr>
            <p:nvPr/>
          </p:nvSpPr>
          <p:spPr bwMode="auto">
            <a:xfrm>
              <a:off x="1795" y="1974"/>
              <a:ext cx="3087"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8" name="Pyr4"/>
            <p:cNvSpPr>
              <a:spLocks noEditPoints="1" noChangeArrowheads="1"/>
            </p:cNvSpPr>
            <p:nvPr/>
          </p:nvSpPr>
          <p:spPr bwMode="auto">
            <a:xfrm>
              <a:off x="1248" y="2904"/>
              <a:ext cx="4176" cy="9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9" name="Text Box 33"/>
          <p:cNvSpPr txBox="1">
            <a:spLocks noChangeArrowheads="1"/>
          </p:cNvSpPr>
          <p:nvPr/>
        </p:nvSpPr>
        <p:spPr bwMode="auto">
          <a:xfrm>
            <a:off x="5960347" y="3149027"/>
            <a:ext cx="3276600" cy="707886"/>
          </a:xfrm>
          <a:prstGeom prst="rect">
            <a:avLst/>
          </a:prstGeom>
          <a:noFill/>
          <a:ln w="9525">
            <a:noFill/>
            <a:miter lim="800000"/>
            <a:headEnd/>
            <a:tailEnd/>
          </a:ln>
        </p:spPr>
        <p:txBody>
          <a:bodyPr>
            <a:spAutoFit/>
          </a:bodyPr>
          <a:lstStyle/>
          <a:p>
            <a:pPr algn="ctr">
              <a:spcBef>
                <a:spcPct val="50000"/>
              </a:spcBef>
            </a:pPr>
            <a:r>
              <a:rPr lang="en-US" sz="2000" b="1" dirty="0">
                <a:solidFill>
                  <a:srgbClr val="000000"/>
                </a:solidFill>
                <a:latin typeface="Times New Roman" pitchFamily="18" charset="0"/>
              </a:rPr>
              <a:t>Job or Internship advertisements</a:t>
            </a:r>
          </a:p>
        </p:txBody>
      </p:sp>
      <p:sp>
        <p:nvSpPr>
          <p:cNvPr id="20" name="Text Box 34"/>
          <p:cNvSpPr txBox="1">
            <a:spLocks noChangeArrowheads="1"/>
          </p:cNvSpPr>
          <p:nvPr/>
        </p:nvSpPr>
        <p:spPr bwMode="auto">
          <a:xfrm>
            <a:off x="6019800" y="2349301"/>
            <a:ext cx="3276600" cy="400110"/>
          </a:xfrm>
          <a:prstGeom prst="rect">
            <a:avLst/>
          </a:prstGeom>
          <a:noFill/>
          <a:ln w="9525">
            <a:noFill/>
            <a:miter lim="800000"/>
            <a:headEnd/>
            <a:tailEnd/>
          </a:ln>
        </p:spPr>
        <p:txBody>
          <a:bodyPr>
            <a:spAutoFit/>
          </a:bodyPr>
          <a:lstStyle/>
          <a:p>
            <a:pPr algn="ctr">
              <a:spcBef>
                <a:spcPct val="50000"/>
              </a:spcBef>
            </a:pPr>
            <a:r>
              <a:rPr lang="en-US" sz="2000" b="1" dirty="0">
                <a:solidFill>
                  <a:srgbClr val="000000"/>
                </a:solidFill>
                <a:latin typeface="Times New Roman" pitchFamily="18" charset="0"/>
              </a:rPr>
              <a:t>National Job Boards</a:t>
            </a:r>
          </a:p>
        </p:txBody>
      </p:sp>
      <p:sp>
        <p:nvSpPr>
          <p:cNvPr id="21" name="Text Box 35"/>
          <p:cNvSpPr txBox="1">
            <a:spLocks noChangeArrowheads="1"/>
          </p:cNvSpPr>
          <p:nvPr/>
        </p:nvSpPr>
        <p:spPr bwMode="auto">
          <a:xfrm>
            <a:off x="6260083" y="4301260"/>
            <a:ext cx="2590800" cy="396875"/>
          </a:xfrm>
          <a:prstGeom prst="rect">
            <a:avLst/>
          </a:prstGeom>
          <a:noFill/>
          <a:ln w="9525">
            <a:noFill/>
            <a:miter lim="800000"/>
            <a:headEnd/>
            <a:tailEnd/>
          </a:ln>
        </p:spPr>
        <p:txBody>
          <a:bodyPr>
            <a:spAutoFit/>
          </a:bodyPr>
          <a:lstStyle/>
          <a:p>
            <a:pPr algn="ctr">
              <a:spcBef>
                <a:spcPct val="50000"/>
              </a:spcBef>
            </a:pPr>
            <a:r>
              <a:rPr lang="en-US" sz="2000" b="1" dirty="0">
                <a:solidFill>
                  <a:srgbClr val="000000"/>
                </a:solidFill>
                <a:latin typeface="Times New Roman" pitchFamily="18" charset="0"/>
              </a:rPr>
              <a:t>Network</a:t>
            </a:r>
          </a:p>
        </p:txBody>
      </p:sp>
      <p:sp>
        <p:nvSpPr>
          <p:cNvPr id="22" name="Text Box 36"/>
          <p:cNvSpPr txBox="1">
            <a:spLocks noChangeArrowheads="1"/>
          </p:cNvSpPr>
          <p:nvPr/>
        </p:nvSpPr>
        <p:spPr bwMode="auto">
          <a:xfrm>
            <a:off x="5981700" y="5051564"/>
            <a:ext cx="3200400" cy="553998"/>
          </a:xfrm>
          <a:prstGeom prst="rect">
            <a:avLst/>
          </a:prstGeom>
          <a:noFill/>
          <a:ln w="9525">
            <a:noFill/>
            <a:miter lim="800000"/>
            <a:headEnd/>
            <a:tailEnd/>
          </a:ln>
        </p:spPr>
        <p:txBody>
          <a:bodyPr>
            <a:spAutoFit/>
          </a:bodyPr>
          <a:lstStyle/>
          <a:p>
            <a:pPr algn="ctr"/>
            <a:r>
              <a:rPr lang="en-US" sz="1000" b="1" dirty="0">
                <a:solidFill>
                  <a:srgbClr val="000000"/>
                </a:solidFill>
                <a:latin typeface="Times New Roman" pitchFamily="18" charset="0"/>
              </a:rPr>
              <a:t>Become</a:t>
            </a:r>
            <a:r>
              <a:rPr lang="en-US" sz="1000" b="1" dirty="0">
                <a:latin typeface="Times New Roman" pitchFamily="18" charset="0"/>
              </a:rPr>
              <a:t> </a:t>
            </a:r>
          </a:p>
          <a:p>
            <a:pPr algn="ctr"/>
            <a:r>
              <a:rPr lang="en-US" sz="1000" b="1" dirty="0">
                <a:solidFill>
                  <a:srgbClr val="000000"/>
                </a:solidFill>
                <a:latin typeface="Times New Roman" pitchFamily="18" charset="0"/>
              </a:rPr>
              <a:t>Known </a:t>
            </a:r>
          </a:p>
          <a:p>
            <a:pPr algn="ctr"/>
            <a:r>
              <a:rPr lang="en-US" sz="1000" b="1" dirty="0">
                <a:solidFill>
                  <a:srgbClr val="000000"/>
                </a:solidFill>
                <a:latin typeface="Times New Roman" pitchFamily="18" charset="0"/>
              </a:rPr>
              <a:t>Quantity</a:t>
            </a:r>
          </a:p>
        </p:txBody>
      </p:sp>
      <p:sp>
        <p:nvSpPr>
          <p:cNvPr id="23" name="Text Box 18"/>
          <p:cNvSpPr txBox="1">
            <a:spLocks noChangeArrowheads="1"/>
          </p:cNvSpPr>
          <p:nvPr/>
        </p:nvSpPr>
        <p:spPr bwMode="auto">
          <a:xfrm>
            <a:off x="2057400" y="5963412"/>
            <a:ext cx="3962400" cy="646331"/>
          </a:xfrm>
          <a:prstGeom prst="rect">
            <a:avLst/>
          </a:prstGeom>
          <a:solidFill>
            <a:srgbClr val="FF6969"/>
          </a:solidFill>
          <a:ln w="9525">
            <a:solidFill>
              <a:srgbClr val="00B0F0"/>
            </a:solidFill>
            <a:miter lim="800000"/>
            <a:headEnd/>
            <a:tailEnd/>
          </a:ln>
        </p:spPr>
        <p:txBody>
          <a:bodyPr>
            <a:spAutoFit/>
          </a:bodyPr>
          <a:lstStyle/>
          <a:p>
            <a:pPr algn="ctr">
              <a:spcBef>
                <a:spcPct val="50000"/>
              </a:spcBef>
            </a:pPr>
            <a:r>
              <a:rPr lang="en-US" b="1" u="sng" dirty="0">
                <a:solidFill>
                  <a:srgbClr val="000000"/>
                </a:solidFill>
                <a:latin typeface="Times New Roman" pitchFamily="18" charset="0"/>
              </a:rPr>
              <a:t>Employer (Hiring Manager/Human Resources) Search starts here</a:t>
            </a:r>
          </a:p>
        </p:txBody>
      </p:sp>
      <p:sp>
        <p:nvSpPr>
          <p:cNvPr id="3" name="Right Arrow 2"/>
          <p:cNvSpPr/>
          <p:nvPr/>
        </p:nvSpPr>
        <p:spPr>
          <a:xfrm rot="17789816">
            <a:off x="1115696" y="4231394"/>
            <a:ext cx="2108617" cy="503097"/>
          </a:xfrm>
          <a:prstGeom prst="rightArrow">
            <a:avLst/>
          </a:prstGeom>
          <a:solidFill>
            <a:srgbClr val="FF69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624404" y="5500853"/>
            <a:ext cx="4469493" cy="338554"/>
          </a:xfrm>
          <a:prstGeom prst="rect">
            <a:avLst/>
          </a:prstGeom>
        </p:spPr>
        <p:txBody>
          <a:bodyPr wrap="none">
            <a:spAutoFit/>
          </a:bodyPr>
          <a:lstStyle/>
          <a:p>
            <a:r>
              <a:rPr lang="en-US" sz="1600" b="1" dirty="0">
                <a:solidFill>
                  <a:srgbClr val="000000"/>
                </a:solidFill>
                <a:latin typeface="Times New Roman" pitchFamily="18" charset="0"/>
              </a:rPr>
              <a:t>*</a:t>
            </a:r>
            <a:r>
              <a:rPr lang="en-US" sz="1600" b="1" i="1" dirty="0">
                <a:solidFill>
                  <a:srgbClr val="000000"/>
                </a:solidFill>
                <a:latin typeface="Times New Roman" pitchFamily="18" charset="0"/>
              </a:rPr>
              <a:t>Following legal practices for selection and hiring</a:t>
            </a:r>
            <a:endParaRPr lang="en-US" sz="1600" i="1" dirty="0"/>
          </a:p>
        </p:txBody>
      </p:sp>
      <p:sp>
        <p:nvSpPr>
          <p:cNvPr id="31" name="Oval Callout 30"/>
          <p:cNvSpPr/>
          <p:nvPr/>
        </p:nvSpPr>
        <p:spPr>
          <a:xfrm>
            <a:off x="8125566" y="5315105"/>
            <a:ext cx="1931203" cy="1414575"/>
          </a:xfrm>
          <a:prstGeom prst="wedgeEllipseCallout">
            <a:avLst>
              <a:gd name="adj1" fmla="val -84651"/>
              <a:gd name="adj2" fmla="val -11275"/>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000000"/>
                </a:solidFill>
                <a:latin typeface="Times New Roman" pitchFamily="18" charset="0"/>
              </a:rPr>
              <a:t>Through internship, volunteer work (non-profit), academic project, full or part-time job</a:t>
            </a:r>
          </a:p>
        </p:txBody>
      </p:sp>
      <p:sp>
        <p:nvSpPr>
          <p:cNvPr id="13" name="Date Placeholder 12"/>
          <p:cNvSpPr>
            <a:spLocks noGrp="1"/>
          </p:cNvSpPr>
          <p:nvPr>
            <p:ph type="dt" sz="half" idx="10"/>
          </p:nvPr>
        </p:nvSpPr>
        <p:spPr/>
        <p:txBody>
          <a:bodyPr/>
          <a:lstStyle/>
          <a:p>
            <a:r>
              <a:rPr lang="en-US" smtClean="0"/>
              <a:t>7/19/2017</a:t>
            </a:r>
            <a:endParaRPr lang="en-US"/>
          </a:p>
        </p:txBody>
      </p:sp>
      <p:sp>
        <p:nvSpPr>
          <p:cNvPr id="24" name="Footer Placeholder 23"/>
          <p:cNvSpPr>
            <a:spLocks noGrp="1"/>
          </p:cNvSpPr>
          <p:nvPr>
            <p:ph type="ftr" sz="quarter" idx="11"/>
          </p:nvPr>
        </p:nvSpPr>
        <p:spPr/>
        <p:txBody>
          <a:bodyPr/>
          <a:lstStyle/>
          <a:p>
            <a:endParaRPr lang="en-US"/>
          </a:p>
        </p:txBody>
      </p:sp>
      <p:sp>
        <p:nvSpPr>
          <p:cNvPr id="26" name="Slide Number Placeholder 25"/>
          <p:cNvSpPr>
            <a:spLocks noGrp="1"/>
          </p:cNvSpPr>
          <p:nvPr>
            <p:ph type="sldNum" sz="quarter" idx="12"/>
          </p:nvPr>
        </p:nvSpPr>
        <p:spPr/>
        <p:txBody>
          <a:bodyPr/>
          <a:lstStyle/>
          <a:p>
            <a:fld id="{9D40567B-212A-4EE0-A087-C6899D195770}" type="slidenum">
              <a:rPr lang="en-US" smtClean="0"/>
              <a:t>4</a:t>
            </a:fld>
            <a:endParaRPr lang="en-US"/>
          </a:p>
        </p:txBody>
      </p:sp>
    </p:spTree>
    <p:extLst>
      <p:ext uri="{BB962C8B-B14F-4D97-AF65-F5344CB8AC3E}">
        <p14:creationId xmlns:p14="http://schemas.microsoft.com/office/powerpoint/2010/main" val="410838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0-#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0-#ppt_w/2"/>
                                          </p:val>
                                        </p:tav>
                                        <p:tav tm="100000">
                                          <p:val>
                                            <p:strVal val="#ppt_x"/>
                                          </p:val>
                                        </p:tav>
                                      </p:tavLst>
                                    </p:anim>
                                    <p:anim calcmode="lin" valueType="num">
                                      <p:cBhvr additive="base">
                                        <p:cTn id="4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0-#ppt_w/2"/>
                                          </p:val>
                                        </p:tav>
                                        <p:tav tm="100000">
                                          <p:val>
                                            <p:strVal val="#ppt_x"/>
                                          </p:val>
                                        </p:tav>
                                      </p:tavLst>
                                    </p:anim>
                                    <p:anim calcmode="lin" valueType="num">
                                      <p:cBhvr additive="base">
                                        <p:cTn id="5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0-#ppt_w/2"/>
                                          </p:val>
                                        </p:tav>
                                        <p:tav tm="100000">
                                          <p:val>
                                            <p:strVal val="#ppt_x"/>
                                          </p:val>
                                        </p:tav>
                                      </p:tavLst>
                                    </p:anim>
                                    <p:anim calcmode="lin" valueType="num">
                                      <p:cBhvr additive="base">
                                        <p:cTn id="5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0-#ppt_w/2"/>
                                          </p:val>
                                        </p:tav>
                                        <p:tav tm="100000">
                                          <p:val>
                                            <p:strVal val="#ppt_x"/>
                                          </p:val>
                                        </p:tav>
                                      </p:tavLst>
                                    </p:anim>
                                    <p:anim calcmode="lin" valueType="num">
                                      <p:cBhvr additive="base">
                                        <p:cTn id="62"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autoUpdateAnimBg="0"/>
      <p:bldP spid="10" grpId="0" autoUpdateAnimBg="0"/>
      <p:bldP spid="11" grpId="0" autoUpdateAnimBg="0"/>
      <p:bldP spid="12" grpId="0" autoUpdateAnimBg="0"/>
      <p:bldP spid="19" grpId="0" autoUpdateAnimBg="0"/>
      <p:bldP spid="20" grpId="0" autoUpdateAnimBg="0"/>
      <p:bldP spid="21" grpId="0" autoUpdateAnimBg="0"/>
      <p:bldP spid="22" grpId="0" autoUpdateAnimBg="0"/>
      <p:bldP spid="23"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2192407" y="118279"/>
            <a:ext cx="7886700" cy="1325563"/>
          </a:xfrm>
        </p:spPr>
        <p:txBody>
          <a:bodyPr>
            <a:normAutofit/>
          </a:bodyPr>
          <a:lstStyle/>
          <a:p>
            <a:r>
              <a:rPr lang="en-US" b="1" dirty="0" smtClean="0"/>
              <a:t>The </a:t>
            </a:r>
            <a:r>
              <a:rPr lang="en-US" b="1" dirty="0"/>
              <a:t>hidden </a:t>
            </a:r>
            <a:r>
              <a:rPr lang="en-US" b="1" dirty="0" smtClean="0"/>
              <a:t>Job/Internship market</a:t>
            </a:r>
            <a:r>
              <a:rPr lang="en-US" dirty="0" smtClean="0"/>
              <a:t/>
            </a:r>
            <a:br>
              <a:rPr lang="en-US" dirty="0" smtClean="0"/>
            </a:br>
            <a:endParaRPr lang="en-US" dirty="0" smtClean="0"/>
          </a:p>
        </p:txBody>
      </p:sp>
      <p:sp>
        <p:nvSpPr>
          <p:cNvPr id="2" name="Rectangle 1"/>
          <p:cNvSpPr/>
          <p:nvPr/>
        </p:nvSpPr>
        <p:spPr>
          <a:xfrm>
            <a:off x="3733800" y="1443841"/>
            <a:ext cx="4572000" cy="923330"/>
          </a:xfrm>
          <a:prstGeom prst="rect">
            <a:avLst/>
          </a:prstGeom>
        </p:spPr>
        <p:txBody>
          <a:bodyPr>
            <a:spAutoFit/>
          </a:bodyPr>
          <a:lstStyle/>
          <a:p>
            <a:pPr algn="ctr"/>
            <a:r>
              <a:rPr lang="en-US" dirty="0"/>
              <a:t>Bureau of Labor Statistics says that over half of the jobs available are </a:t>
            </a:r>
            <a:r>
              <a:rPr lang="en-US" i="1" dirty="0"/>
              <a:t>never</a:t>
            </a:r>
            <a:r>
              <a:rPr lang="en-US" dirty="0"/>
              <a:t> advertised.  The same is true of internships.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5134" y="3124201"/>
            <a:ext cx="4889333" cy="3143143"/>
          </a:xfrm>
          <a:prstGeom prst="rect">
            <a:avLst/>
          </a:prstGeom>
        </p:spPr>
      </p:pic>
      <p:sp>
        <p:nvSpPr>
          <p:cNvPr id="4" name="Date Placeholder 3"/>
          <p:cNvSpPr>
            <a:spLocks noGrp="1"/>
          </p:cNvSpPr>
          <p:nvPr>
            <p:ph type="dt" sz="half" idx="10"/>
          </p:nvPr>
        </p:nvSpPr>
        <p:spPr/>
        <p:txBody>
          <a:bodyPr/>
          <a:lstStyle/>
          <a:p>
            <a:r>
              <a:rPr lang="en-US" smtClean="0"/>
              <a:t>7/19/2017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0567B-212A-4EE0-A087-C6899D195770}" type="slidenum">
              <a:rPr lang="en-US" smtClean="0"/>
              <a:t>5</a:t>
            </a:fld>
            <a:endParaRPr lang="en-US"/>
          </a:p>
        </p:txBody>
      </p:sp>
    </p:spTree>
    <p:extLst>
      <p:ext uri="{BB962C8B-B14F-4D97-AF65-F5344CB8AC3E}">
        <p14:creationId xmlns:p14="http://schemas.microsoft.com/office/powerpoint/2010/main" val="3511506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6" descr="http://www.christintravel.com/employment/images/paperwork.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2509" y="1069975"/>
            <a:ext cx="25146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pPr>
              <a:defRPr/>
            </a:pPr>
            <a:r>
              <a:rPr lang="en-US" sz="2400" dirty="0"/>
              <a:t>Do you know what happens to your Résumé?</a:t>
            </a:r>
          </a:p>
        </p:txBody>
      </p:sp>
      <p:sp>
        <p:nvSpPr>
          <p:cNvPr id="6" name="Content Placeholder 5"/>
          <p:cNvSpPr>
            <a:spLocks noGrp="1"/>
          </p:cNvSpPr>
          <p:nvPr>
            <p:ph idx="1"/>
          </p:nvPr>
        </p:nvSpPr>
        <p:spPr>
          <a:xfrm>
            <a:off x="1817916" y="1422401"/>
            <a:ext cx="7215868" cy="3762375"/>
          </a:xfrm>
        </p:spPr>
        <p:txBody>
          <a:bodyPr rtlCol="0">
            <a:normAutofit/>
          </a:bodyPr>
          <a:lstStyle/>
          <a:p>
            <a:pPr marL="257175" lvl="1" indent="-205740">
              <a:defRPr/>
            </a:pPr>
            <a:r>
              <a:rPr lang="en-US" b="1" dirty="0" smtClean="0"/>
              <a:t>Screened</a:t>
            </a:r>
            <a:r>
              <a:rPr lang="en-US" dirty="0" smtClean="0"/>
              <a:t> out by humans or computers</a:t>
            </a:r>
          </a:p>
          <a:p>
            <a:pPr marL="0" indent="0">
              <a:buNone/>
              <a:defRPr/>
            </a:pPr>
            <a:endParaRPr lang="en-US" i="1" dirty="0" smtClean="0"/>
          </a:p>
          <a:p>
            <a:pPr marL="0" indent="0">
              <a:buNone/>
              <a:defRPr/>
            </a:pPr>
            <a:r>
              <a:rPr lang="en-US" i="1" dirty="0" smtClean="0"/>
              <a:t> </a:t>
            </a:r>
            <a:endParaRPr lang="en-US" sz="1500" dirty="0"/>
          </a:p>
        </p:txBody>
      </p:sp>
      <p:pic>
        <p:nvPicPr>
          <p:cNvPr id="1026" name="Picture 2" descr="standing o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0990" y="5184775"/>
            <a:ext cx="1990725" cy="1416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7" name="Picture 3" descr="standing o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714" y="5184775"/>
            <a:ext cx="1990725" cy="1416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descr="standing o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2440" y="5174796"/>
            <a:ext cx="1990725" cy="1416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TextBox 2"/>
          <p:cNvSpPr txBox="1"/>
          <p:nvPr/>
        </p:nvSpPr>
        <p:spPr>
          <a:xfrm>
            <a:off x="2080990" y="6488668"/>
            <a:ext cx="5972174"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272893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52" y="1061898"/>
            <a:ext cx="7346048" cy="603250"/>
          </a:xfrm>
        </p:spPr>
        <p:txBody>
          <a:bodyPr>
            <a:normAutofit fontScale="90000"/>
          </a:bodyPr>
          <a:lstStyle/>
          <a:p>
            <a:r>
              <a:rPr lang="en-US" sz="3200" dirty="0"/>
              <a:t>Your goal when networking is to become an I</a:t>
            </a:r>
            <a:r>
              <a:rPr lang="en-US" sz="3200" dirty="0">
                <a:solidFill>
                  <a:srgbClr val="D13239"/>
                </a:solidFill>
              </a:rPr>
              <a:t>NSIDER</a:t>
            </a:r>
            <a:r>
              <a:rPr lang="en-US" sz="3200" dirty="0"/>
              <a:t>…</a:t>
            </a:r>
            <a:r>
              <a:rPr lang="en-US" dirty="0"/>
              <a:t/>
            </a:r>
            <a:br>
              <a:rPr lang="en-US" dirty="0"/>
            </a:br>
            <a:endParaRPr lang="en-US" dirty="0"/>
          </a:p>
        </p:txBody>
      </p:sp>
      <p:sp>
        <p:nvSpPr>
          <p:cNvPr id="3" name="Content Placeholder 2"/>
          <p:cNvSpPr>
            <a:spLocks noGrp="1"/>
          </p:cNvSpPr>
          <p:nvPr>
            <p:ph idx="1"/>
          </p:nvPr>
        </p:nvSpPr>
        <p:spPr>
          <a:xfrm>
            <a:off x="1990725" y="1325563"/>
            <a:ext cx="7839075" cy="5354637"/>
          </a:xfrm>
        </p:spPr>
        <p:txBody>
          <a:bodyPr>
            <a:normAutofit/>
          </a:bodyPr>
          <a:lstStyle/>
          <a:p>
            <a:pPr marL="0" indent="0">
              <a:buNone/>
            </a:pPr>
            <a:endParaRPr lang="en-US" dirty="0" smtClean="0"/>
          </a:p>
          <a:p>
            <a:pPr lvl="1"/>
            <a:r>
              <a:rPr lang="en-US" dirty="0">
                <a:solidFill>
                  <a:srgbClr val="D13239"/>
                </a:solidFill>
              </a:rPr>
              <a:t>I</a:t>
            </a:r>
            <a:r>
              <a:rPr lang="en-US" dirty="0"/>
              <a:t>nformation</a:t>
            </a:r>
            <a:endParaRPr lang="en-US" sz="2000" dirty="0"/>
          </a:p>
          <a:p>
            <a:pPr lvl="1"/>
            <a:r>
              <a:rPr lang="en-US" dirty="0">
                <a:solidFill>
                  <a:srgbClr val="D13239"/>
                </a:solidFill>
              </a:rPr>
              <a:t>N</a:t>
            </a:r>
            <a:r>
              <a:rPr lang="en-US" dirty="0"/>
              <a:t>ames</a:t>
            </a:r>
            <a:endParaRPr lang="en-US" sz="2000" dirty="0"/>
          </a:p>
          <a:p>
            <a:pPr lvl="1"/>
            <a:r>
              <a:rPr lang="en-US" dirty="0">
                <a:solidFill>
                  <a:srgbClr val="D13239"/>
                </a:solidFill>
              </a:rPr>
              <a:t>S</a:t>
            </a:r>
            <a:r>
              <a:rPr lang="en-US" dirty="0"/>
              <a:t>upport</a:t>
            </a:r>
            <a:endParaRPr lang="en-US" sz="2000" dirty="0"/>
          </a:p>
          <a:p>
            <a:pPr lvl="1"/>
            <a:r>
              <a:rPr lang="en-US" dirty="0">
                <a:solidFill>
                  <a:srgbClr val="D13239"/>
                </a:solidFill>
              </a:rPr>
              <a:t>I</a:t>
            </a:r>
            <a:r>
              <a:rPr lang="en-US" dirty="0"/>
              <a:t>deas</a:t>
            </a:r>
            <a:endParaRPr lang="en-US" sz="2000" dirty="0"/>
          </a:p>
          <a:p>
            <a:pPr lvl="1"/>
            <a:r>
              <a:rPr lang="en-US" dirty="0">
                <a:solidFill>
                  <a:srgbClr val="D13239"/>
                </a:solidFill>
              </a:rPr>
              <a:t>D</a:t>
            </a:r>
            <a:r>
              <a:rPr lang="en-US" dirty="0"/>
              <a:t>ata</a:t>
            </a:r>
            <a:endParaRPr lang="en-US" sz="2000" dirty="0"/>
          </a:p>
          <a:p>
            <a:pPr lvl="1"/>
            <a:r>
              <a:rPr lang="en-US" dirty="0">
                <a:solidFill>
                  <a:srgbClr val="D13239"/>
                </a:solidFill>
              </a:rPr>
              <a:t>E</a:t>
            </a:r>
            <a:r>
              <a:rPr lang="en-US" dirty="0"/>
              <a:t>nergy</a:t>
            </a:r>
            <a:endParaRPr lang="en-US" sz="2000" dirty="0"/>
          </a:p>
          <a:p>
            <a:pPr lvl="1"/>
            <a:r>
              <a:rPr lang="en-US" dirty="0">
                <a:solidFill>
                  <a:srgbClr val="D13239"/>
                </a:solidFill>
              </a:rPr>
              <a:t>R</a:t>
            </a:r>
            <a:r>
              <a:rPr lang="en-US" dirty="0"/>
              <a:t>elationships</a:t>
            </a:r>
            <a:endParaRPr lang="en-US" sz="2000" dirty="0"/>
          </a:p>
          <a:p>
            <a:pPr marL="342900" lvl="1" indent="0">
              <a:buNone/>
            </a:pPr>
            <a:endParaRPr lang="en-US" dirty="0" smtClean="0"/>
          </a:p>
          <a:p>
            <a:pPr marL="342900" lvl="1" indent="0">
              <a:buNone/>
            </a:pPr>
            <a:endParaRPr lang="en-US" dirty="0"/>
          </a:p>
          <a:p>
            <a:pPr marL="342900" lvl="1" indent="0">
              <a:buNone/>
            </a:pPr>
            <a:endParaRPr lang="en-US" dirty="0" smtClean="0"/>
          </a:p>
          <a:p>
            <a:pPr marL="342900" lvl="1" indent="0">
              <a:buNone/>
            </a:pPr>
            <a:endParaRPr lang="en-US" sz="1400" dirty="0"/>
          </a:p>
          <a:p>
            <a:pPr marL="342900" lvl="1" indent="0">
              <a:buNone/>
            </a:pPr>
            <a:endParaRPr lang="en-US" sz="1400" dirty="0"/>
          </a:p>
          <a:p>
            <a:pPr marL="342900" lvl="1" indent="0">
              <a:buNone/>
            </a:pPr>
            <a:r>
              <a:rPr lang="en-US" sz="1400" dirty="0"/>
              <a:t>[from </a:t>
            </a:r>
            <a:r>
              <a:rPr lang="en-US" sz="1400" b="1" dirty="0"/>
              <a:t>Job or Internship Search Magic</a:t>
            </a:r>
            <a:r>
              <a:rPr lang="en-US" sz="1400" dirty="0"/>
              <a:t>, By Susan B. Whitcomb]</a:t>
            </a:r>
          </a:p>
          <a:p>
            <a:pPr lvl="1"/>
            <a:endParaRPr 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2605" y="2607983"/>
            <a:ext cx="3462474" cy="2308860"/>
          </a:xfrm>
          <a:prstGeom prst="rect">
            <a:avLst/>
          </a:prstGeom>
        </p:spPr>
      </p:pic>
      <p:sp>
        <p:nvSpPr>
          <p:cNvPr id="5" name="Date Placeholder 4"/>
          <p:cNvSpPr>
            <a:spLocks noGrp="1"/>
          </p:cNvSpPr>
          <p:nvPr>
            <p:ph type="dt" sz="half" idx="10"/>
          </p:nvPr>
        </p:nvSpPr>
        <p:spPr/>
        <p:txBody>
          <a:bodyPr/>
          <a:lstStyle/>
          <a:p>
            <a:r>
              <a:rPr lang="en-US" smtClean="0"/>
              <a:t>7/19/2017</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40567B-212A-4EE0-A087-C6899D195770}" type="slidenum">
              <a:rPr lang="en-US" smtClean="0"/>
              <a:t>7</a:t>
            </a:fld>
            <a:endParaRPr lang="en-US"/>
          </a:p>
        </p:txBody>
      </p:sp>
    </p:spTree>
    <p:extLst>
      <p:ext uri="{BB962C8B-B14F-4D97-AF65-F5344CB8AC3E}">
        <p14:creationId xmlns:p14="http://schemas.microsoft.com/office/powerpoint/2010/main" val="58464824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409" y="937228"/>
            <a:ext cx="8468591" cy="603250"/>
          </a:xfrm>
        </p:spPr>
        <p:txBody>
          <a:bodyPr>
            <a:normAutofit fontScale="90000"/>
          </a:bodyPr>
          <a:lstStyle/>
          <a:p>
            <a:r>
              <a:rPr lang="en-US" sz="2800" b="1" dirty="0">
                <a:latin typeface="Segoe UI" panose="020B0502040204020203" pitchFamily="34" charset="0"/>
                <a:ea typeface="Segoe UI" panose="020B0502040204020203" pitchFamily="34" charset="0"/>
                <a:cs typeface="Segoe UI" panose="020B0502040204020203" pitchFamily="34" charset="0"/>
              </a:rPr>
              <a:t>Job or Internship search – Conduct an effective marketing campaign</a:t>
            </a:r>
            <a:r>
              <a:rPr lang="en-US" sz="2800" dirty="0"/>
              <a:t/>
            </a:r>
            <a:br>
              <a:rPr lang="en-US" sz="2800" dirty="0"/>
            </a:br>
            <a:endParaRPr lang="en-US" sz="2800" dirty="0"/>
          </a:p>
        </p:txBody>
      </p:sp>
      <p:sp>
        <p:nvSpPr>
          <p:cNvPr id="3" name="Content Placeholder 2"/>
          <p:cNvSpPr>
            <a:spLocks noGrp="1"/>
          </p:cNvSpPr>
          <p:nvPr>
            <p:ph idx="1"/>
          </p:nvPr>
        </p:nvSpPr>
        <p:spPr/>
        <p:txBody>
          <a:bodyPr>
            <a:normAutofit/>
          </a:bodyPr>
          <a:lstStyle/>
          <a:p>
            <a:r>
              <a:rPr lang="en-US" dirty="0" smtClean="0"/>
              <a:t>Understand </a:t>
            </a:r>
            <a:r>
              <a:rPr lang="en-US" dirty="0"/>
              <a:t>your value in the marketplace and devise a campaign to market yourself</a:t>
            </a:r>
          </a:p>
          <a:p>
            <a:r>
              <a:rPr lang="en-US" dirty="0"/>
              <a:t>Utilize multiple </a:t>
            </a:r>
            <a:r>
              <a:rPr lang="en-US" dirty="0" smtClean="0"/>
              <a:t>Job or Internship </a:t>
            </a:r>
            <a:r>
              <a:rPr lang="en-US" dirty="0"/>
              <a:t>search strategies to maximize your efforts.  </a:t>
            </a:r>
          </a:p>
          <a:p>
            <a:r>
              <a:rPr lang="en-US" dirty="0">
                <a:solidFill>
                  <a:srgbClr val="D13239"/>
                </a:solidFill>
              </a:rPr>
              <a:t>Gather </a:t>
            </a:r>
            <a:r>
              <a:rPr lang="en-US" dirty="0" smtClean="0">
                <a:solidFill>
                  <a:srgbClr val="D13239"/>
                </a:solidFill>
              </a:rPr>
              <a:t>Job or Internship </a:t>
            </a:r>
            <a:r>
              <a:rPr lang="en-US" dirty="0">
                <a:solidFill>
                  <a:srgbClr val="D13239"/>
                </a:solidFill>
              </a:rPr>
              <a:t>information, find </a:t>
            </a:r>
            <a:r>
              <a:rPr lang="en-US" dirty="0" smtClean="0">
                <a:solidFill>
                  <a:srgbClr val="D13239"/>
                </a:solidFill>
              </a:rPr>
              <a:t>Job or Internship </a:t>
            </a:r>
            <a:r>
              <a:rPr lang="en-US" b="1" dirty="0">
                <a:solidFill>
                  <a:srgbClr val="D13239"/>
                </a:solidFill>
              </a:rPr>
              <a:t>leads</a:t>
            </a:r>
            <a:r>
              <a:rPr lang="en-US" dirty="0">
                <a:solidFill>
                  <a:srgbClr val="D13239"/>
                </a:solidFill>
              </a:rPr>
              <a:t>, and </a:t>
            </a:r>
            <a:r>
              <a:rPr lang="en-US" b="1" dirty="0">
                <a:solidFill>
                  <a:srgbClr val="D13239"/>
                </a:solidFill>
              </a:rPr>
              <a:t>expand your network of contacts</a:t>
            </a:r>
          </a:p>
          <a:p>
            <a:r>
              <a:rPr lang="en-US" dirty="0">
                <a:solidFill>
                  <a:srgbClr val="D13239"/>
                </a:solidFill>
              </a:rPr>
              <a:t>Learn about </a:t>
            </a:r>
            <a:r>
              <a:rPr lang="en-US" dirty="0" smtClean="0">
                <a:solidFill>
                  <a:srgbClr val="D13239"/>
                </a:solidFill>
              </a:rPr>
              <a:t>Job or Internship </a:t>
            </a:r>
            <a:r>
              <a:rPr lang="en-US" dirty="0">
                <a:solidFill>
                  <a:srgbClr val="D13239"/>
                </a:solidFill>
              </a:rPr>
              <a:t>opportunities and </a:t>
            </a:r>
            <a:r>
              <a:rPr lang="en-US" b="1" dirty="0">
                <a:solidFill>
                  <a:srgbClr val="D13239"/>
                </a:solidFill>
              </a:rPr>
              <a:t>connect with employers and recruiters on </a:t>
            </a:r>
            <a:r>
              <a:rPr lang="en-US" b="1" dirty="0" smtClean="0">
                <a:solidFill>
                  <a:srgbClr val="D13239"/>
                </a:solidFill>
              </a:rPr>
              <a:t>campus </a:t>
            </a:r>
            <a:r>
              <a:rPr lang="en-US" dirty="0" smtClean="0">
                <a:solidFill>
                  <a:srgbClr val="D13239"/>
                </a:solidFill>
              </a:rPr>
              <a:t>whenever possible</a:t>
            </a:r>
            <a:endParaRPr lang="en-US" dirty="0">
              <a:solidFill>
                <a:srgbClr val="D13239"/>
              </a:solidFill>
            </a:endParaRPr>
          </a:p>
          <a:p>
            <a:pPr marL="0" indent="0">
              <a:buNone/>
            </a:pPr>
            <a:r>
              <a:rPr lang="en-US" b="1" dirty="0"/>
              <a:t> </a:t>
            </a:r>
            <a:endParaRPr lang="en-US" dirty="0"/>
          </a:p>
          <a:p>
            <a:endParaRPr lang="en-US" dirty="0"/>
          </a:p>
        </p:txBody>
      </p:sp>
      <p:sp>
        <p:nvSpPr>
          <p:cNvPr id="4" name="Date Placeholder 3"/>
          <p:cNvSpPr>
            <a:spLocks noGrp="1"/>
          </p:cNvSpPr>
          <p:nvPr>
            <p:ph type="dt" sz="half" idx="10"/>
          </p:nvPr>
        </p:nvSpPr>
        <p:spPr/>
        <p:txBody>
          <a:bodyPr/>
          <a:lstStyle/>
          <a:p>
            <a:r>
              <a:rPr lang="en-US" smtClean="0"/>
              <a:t>7/19/2017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0567B-212A-4EE0-A087-C6899D195770}" type="slidenum">
              <a:rPr lang="en-US" smtClean="0"/>
              <a:t>8</a:t>
            </a:fld>
            <a:endParaRPr lang="en-US"/>
          </a:p>
        </p:txBody>
      </p:sp>
      <p:sp>
        <p:nvSpPr>
          <p:cNvPr id="7" name="Oval 6"/>
          <p:cNvSpPr/>
          <p:nvPr/>
        </p:nvSpPr>
        <p:spPr>
          <a:xfrm>
            <a:off x="8311885" y="5153284"/>
            <a:ext cx="3578087" cy="14934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Make use of the time you have while you are a student to gain access to professionals to </a:t>
            </a:r>
            <a:r>
              <a:rPr lang="en-US" sz="1600" i="1" dirty="0"/>
              <a:t>ask for information</a:t>
            </a:r>
            <a:endParaRPr lang="en-US" sz="1600" dirty="0"/>
          </a:p>
        </p:txBody>
      </p:sp>
    </p:spTree>
    <p:extLst>
      <p:ext uri="{BB962C8B-B14F-4D97-AF65-F5344CB8AC3E}">
        <p14:creationId xmlns:p14="http://schemas.microsoft.com/office/powerpoint/2010/main" val="3329609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84" y="295343"/>
            <a:ext cx="7346048" cy="603250"/>
          </a:xfrm>
        </p:spPr>
        <p:txBody>
          <a:bodyPr/>
          <a:lstStyle/>
          <a:p>
            <a:r>
              <a:rPr lang="en-US" sz="3600" dirty="0"/>
              <a:t>Job search resources at Stan State</a:t>
            </a:r>
          </a:p>
        </p:txBody>
      </p:sp>
      <p:sp>
        <p:nvSpPr>
          <p:cNvPr id="3" name="Content Placeholder 2"/>
          <p:cNvSpPr>
            <a:spLocks noGrp="1"/>
          </p:cNvSpPr>
          <p:nvPr>
            <p:ph idx="1"/>
          </p:nvPr>
        </p:nvSpPr>
        <p:spPr>
          <a:xfrm>
            <a:off x="1742372" y="1270625"/>
            <a:ext cx="8136081" cy="4351338"/>
          </a:xfrm>
        </p:spPr>
        <p:txBody>
          <a:bodyPr>
            <a:normAutofit/>
          </a:bodyPr>
          <a:lstStyle/>
          <a:p>
            <a:r>
              <a:rPr lang="en-US" dirty="0"/>
              <a:t>Job </a:t>
            </a:r>
            <a:r>
              <a:rPr lang="en-US" dirty="0" smtClean="0"/>
              <a:t>board</a:t>
            </a:r>
          </a:p>
          <a:p>
            <a:pPr lvl="1"/>
            <a:r>
              <a:rPr lang="en-US" dirty="0" smtClean="0"/>
              <a:t>Full-time</a:t>
            </a:r>
            <a:r>
              <a:rPr lang="en-US" dirty="0"/>
              <a:t>, Part-time, summer, seasonal, internship</a:t>
            </a:r>
          </a:p>
          <a:p>
            <a:r>
              <a:rPr lang="en-US" dirty="0" smtClean="0"/>
              <a:t>Annual </a:t>
            </a:r>
            <a:r>
              <a:rPr lang="en-US" b="1" dirty="0" smtClean="0"/>
              <a:t>career fair -- </a:t>
            </a:r>
            <a:r>
              <a:rPr lang="en-US" dirty="0" smtClean="0"/>
              <a:t>meet more than 50 employers at one time</a:t>
            </a:r>
          </a:p>
          <a:p>
            <a:r>
              <a:rPr lang="en-US" dirty="0" smtClean="0"/>
              <a:t>Information Sessions &amp; Employers on the quad</a:t>
            </a:r>
          </a:p>
          <a:p>
            <a:pPr lvl="1"/>
            <a:r>
              <a:rPr lang="en-US" dirty="0" smtClean="0"/>
              <a:t>Schedule posted on career webpage</a:t>
            </a:r>
          </a:p>
          <a:p>
            <a:endParaRPr lang="en-US" sz="800" dirty="0"/>
          </a:p>
          <a:p>
            <a:pPr marL="0" indent="0">
              <a:buNone/>
            </a:pPr>
            <a:r>
              <a:rPr lang="en-US" dirty="0" smtClean="0"/>
              <a:t>Visit:  </a:t>
            </a:r>
            <a:r>
              <a:rPr lang="en-US" dirty="0" smtClean="0">
                <a:hlinkClick r:id="rId3"/>
              </a:rPr>
              <a:t>www.csustan.edu/career/employment-opportunities</a:t>
            </a:r>
            <a:endParaRPr lang="en-US" dirty="0" smtClean="0"/>
          </a:p>
          <a:p>
            <a:pPr marL="0" indent="0">
              <a:buNone/>
            </a:pPr>
            <a:endParaRPr lang="en-US" dirty="0" smtClean="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42842">
            <a:off x="5788190" y="4299047"/>
            <a:ext cx="3954780" cy="230695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073637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2056</Words>
  <Application>Microsoft Office PowerPoint</Application>
  <PresentationFormat>Widescreen</PresentationFormat>
  <Paragraphs>298</Paragraphs>
  <Slides>21</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Calibri</vt:lpstr>
      <vt:lpstr>Calibri Light</vt:lpstr>
      <vt:lpstr>Georgia</vt:lpstr>
      <vt:lpstr>Lucida Sans Unicode</vt:lpstr>
      <vt:lpstr>Segoe UI</vt:lpstr>
      <vt:lpstr>Segoe UI Light</vt:lpstr>
      <vt:lpstr>Segoe UI Semibold</vt:lpstr>
      <vt:lpstr>Times New Roman</vt:lpstr>
      <vt:lpstr>Wingdings</vt:lpstr>
      <vt:lpstr>Wingdings 2</vt:lpstr>
      <vt:lpstr>Office Theme</vt:lpstr>
      <vt:lpstr>PowerPoint Presentation</vt:lpstr>
      <vt:lpstr>The Career Development Process</vt:lpstr>
      <vt:lpstr>PowerPoint Presentation</vt:lpstr>
      <vt:lpstr>What is Wrong With This Picture?</vt:lpstr>
      <vt:lpstr>The hidden Job/Internship market </vt:lpstr>
      <vt:lpstr>Do you know what happens to your Résumé?</vt:lpstr>
      <vt:lpstr>Your goal when networking is to become an INSIDER… </vt:lpstr>
      <vt:lpstr>Job or Internship search – Conduct an effective marketing campaign </vt:lpstr>
      <vt:lpstr>Job search resources at Stan State</vt:lpstr>
      <vt:lpstr> </vt:lpstr>
      <vt:lpstr>What is Career networking?</vt:lpstr>
      <vt:lpstr>Be proactive!</vt:lpstr>
      <vt:lpstr>PowerPoint Presentation</vt:lpstr>
      <vt:lpstr>Develop skills in both</vt:lpstr>
      <vt:lpstr>  Your network is not just the group of people you know but also includes everyone they know…!  </vt:lpstr>
      <vt:lpstr> Informational interviewing  One of the most effective ways to expand your network </vt:lpstr>
      <vt:lpstr>Many professionals are willing to help because someone helped them when they were just starting out! </vt:lpstr>
      <vt:lpstr>PowerPoint Presentation</vt:lpstr>
      <vt:lpstr>Portfolium It’s not just what you know; it’s what you do with what you know!</vt:lpstr>
      <vt:lpstr>Online Networking</vt:lpstr>
      <vt:lpstr>PowerPoint Presentation</vt:lpstr>
    </vt:vector>
  </TitlesOfParts>
  <Company>CSU_Stanislaus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Arlene Burgess</dc:creator>
  <cp:lastModifiedBy>Arlene Burgess</cp:lastModifiedBy>
  <cp:revision>12</cp:revision>
  <cp:lastPrinted>2017-08-03T16:41:36Z</cp:lastPrinted>
  <dcterms:created xsi:type="dcterms:W3CDTF">2017-08-03T15:13:41Z</dcterms:created>
  <dcterms:modified xsi:type="dcterms:W3CDTF">2017-11-03T23:32:38Z</dcterms:modified>
</cp:coreProperties>
</file>