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4"/>
  </p:sldMasterIdLst>
  <p:notesMasterIdLst>
    <p:notesMasterId r:id="rId67"/>
  </p:notesMasterIdLst>
  <p:sldIdLst>
    <p:sldId id="256" r:id="rId5"/>
    <p:sldId id="409" r:id="rId6"/>
    <p:sldId id="353" r:id="rId7"/>
    <p:sldId id="382" r:id="rId8"/>
    <p:sldId id="383" r:id="rId9"/>
    <p:sldId id="283" r:id="rId10"/>
    <p:sldId id="348" r:id="rId11"/>
    <p:sldId id="284" r:id="rId12"/>
    <p:sldId id="354" r:id="rId13"/>
    <p:sldId id="393" r:id="rId14"/>
    <p:sldId id="390" r:id="rId15"/>
    <p:sldId id="391" r:id="rId16"/>
    <p:sldId id="349" r:id="rId17"/>
    <p:sldId id="412" r:id="rId18"/>
    <p:sldId id="413" r:id="rId19"/>
    <p:sldId id="402" r:id="rId20"/>
    <p:sldId id="395" r:id="rId21"/>
    <p:sldId id="401" r:id="rId22"/>
    <p:sldId id="400" r:id="rId23"/>
    <p:sldId id="399" r:id="rId24"/>
    <p:sldId id="398" r:id="rId25"/>
    <p:sldId id="396" r:id="rId26"/>
    <p:sldId id="403" r:id="rId27"/>
    <p:sldId id="404" r:id="rId28"/>
    <p:sldId id="406" r:id="rId29"/>
    <p:sldId id="405" r:id="rId30"/>
    <p:sldId id="410" r:id="rId31"/>
    <p:sldId id="362" r:id="rId32"/>
    <p:sldId id="363" r:id="rId33"/>
    <p:sldId id="415" r:id="rId34"/>
    <p:sldId id="387" r:id="rId35"/>
    <p:sldId id="414" r:id="rId36"/>
    <p:sldId id="364" r:id="rId37"/>
    <p:sldId id="365" r:id="rId38"/>
    <p:sldId id="366" r:id="rId39"/>
    <p:sldId id="367" r:id="rId40"/>
    <p:sldId id="368" r:id="rId41"/>
    <p:sldId id="369" r:id="rId42"/>
    <p:sldId id="370" r:id="rId43"/>
    <p:sldId id="371" r:id="rId44"/>
    <p:sldId id="372" r:id="rId45"/>
    <p:sldId id="373" r:id="rId46"/>
    <p:sldId id="350" r:id="rId47"/>
    <p:sldId id="335" r:id="rId48"/>
    <p:sldId id="343" r:id="rId49"/>
    <p:sldId id="356" r:id="rId50"/>
    <p:sldId id="333" r:id="rId51"/>
    <p:sldId id="331" r:id="rId52"/>
    <p:sldId id="377" r:id="rId53"/>
    <p:sldId id="315" r:id="rId54"/>
    <p:sldId id="316" r:id="rId55"/>
    <p:sldId id="313" r:id="rId56"/>
    <p:sldId id="314" r:id="rId57"/>
    <p:sldId id="355" r:id="rId58"/>
    <p:sldId id="376" r:id="rId59"/>
    <p:sldId id="337" r:id="rId60"/>
    <p:sldId id="338" r:id="rId61"/>
    <p:sldId id="352" r:id="rId62"/>
    <p:sldId id="347" r:id="rId63"/>
    <p:sldId id="334" r:id="rId64"/>
    <p:sldId id="324" r:id="rId65"/>
    <p:sldId id="296" r:id="rId66"/>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Century Schoolbook" pitchFamily="18" charset="0"/>
        <a:ea typeface="+mn-ea"/>
        <a:cs typeface="Arial" pitchFamily="34" charset="0"/>
      </a:defRPr>
    </a:lvl1pPr>
    <a:lvl2pPr marL="457200" algn="l" rtl="0" fontAlgn="base">
      <a:spcBef>
        <a:spcPct val="0"/>
      </a:spcBef>
      <a:spcAft>
        <a:spcPct val="0"/>
      </a:spcAft>
      <a:defRPr kern="1200">
        <a:solidFill>
          <a:schemeClr val="tx1"/>
        </a:solidFill>
        <a:latin typeface="Century Schoolbook" pitchFamily="18" charset="0"/>
        <a:ea typeface="+mn-ea"/>
        <a:cs typeface="Arial" pitchFamily="34" charset="0"/>
      </a:defRPr>
    </a:lvl2pPr>
    <a:lvl3pPr marL="914400" algn="l" rtl="0" fontAlgn="base">
      <a:spcBef>
        <a:spcPct val="0"/>
      </a:spcBef>
      <a:spcAft>
        <a:spcPct val="0"/>
      </a:spcAft>
      <a:defRPr kern="1200">
        <a:solidFill>
          <a:schemeClr val="tx1"/>
        </a:solidFill>
        <a:latin typeface="Century Schoolbook" pitchFamily="18" charset="0"/>
        <a:ea typeface="+mn-ea"/>
        <a:cs typeface="Arial" pitchFamily="34" charset="0"/>
      </a:defRPr>
    </a:lvl3pPr>
    <a:lvl4pPr marL="1371600" algn="l" rtl="0" fontAlgn="base">
      <a:spcBef>
        <a:spcPct val="0"/>
      </a:spcBef>
      <a:spcAft>
        <a:spcPct val="0"/>
      </a:spcAft>
      <a:defRPr kern="1200">
        <a:solidFill>
          <a:schemeClr val="tx1"/>
        </a:solidFill>
        <a:latin typeface="Century Schoolbook" pitchFamily="18" charset="0"/>
        <a:ea typeface="+mn-ea"/>
        <a:cs typeface="Arial" pitchFamily="34" charset="0"/>
      </a:defRPr>
    </a:lvl4pPr>
    <a:lvl5pPr marL="1828800" algn="l" rtl="0" fontAlgn="base">
      <a:spcBef>
        <a:spcPct val="0"/>
      </a:spcBef>
      <a:spcAft>
        <a:spcPct val="0"/>
      </a:spcAft>
      <a:defRPr kern="1200">
        <a:solidFill>
          <a:schemeClr val="tx1"/>
        </a:solidFill>
        <a:latin typeface="Century Schoolbook" pitchFamily="18" charset="0"/>
        <a:ea typeface="+mn-ea"/>
        <a:cs typeface="Arial" pitchFamily="34" charset="0"/>
      </a:defRPr>
    </a:lvl5pPr>
    <a:lvl6pPr marL="2286000" algn="l" defTabSz="914400" rtl="0" eaLnBrk="1" latinLnBrk="0" hangingPunct="1">
      <a:defRPr kern="1200">
        <a:solidFill>
          <a:schemeClr val="tx1"/>
        </a:solidFill>
        <a:latin typeface="Century Schoolbook" pitchFamily="18" charset="0"/>
        <a:ea typeface="+mn-ea"/>
        <a:cs typeface="Arial" pitchFamily="34" charset="0"/>
      </a:defRPr>
    </a:lvl6pPr>
    <a:lvl7pPr marL="2743200" algn="l" defTabSz="914400" rtl="0" eaLnBrk="1" latinLnBrk="0" hangingPunct="1">
      <a:defRPr kern="1200">
        <a:solidFill>
          <a:schemeClr val="tx1"/>
        </a:solidFill>
        <a:latin typeface="Century Schoolbook" pitchFamily="18" charset="0"/>
        <a:ea typeface="+mn-ea"/>
        <a:cs typeface="Arial" pitchFamily="34" charset="0"/>
      </a:defRPr>
    </a:lvl7pPr>
    <a:lvl8pPr marL="3200400" algn="l" defTabSz="914400" rtl="0" eaLnBrk="1" latinLnBrk="0" hangingPunct="1">
      <a:defRPr kern="1200">
        <a:solidFill>
          <a:schemeClr val="tx1"/>
        </a:solidFill>
        <a:latin typeface="Century Schoolbook" pitchFamily="18" charset="0"/>
        <a:ea typeface="+mn-ea"/>
        <a:cs typeface="Arial" pitchFamily="34" charset="0"/>
      </a:defRPr>
    </a:lvl8pPr>
    <a:lvl9pPr marL="3657600" algn="l" defTabSz="914400" rtl="0" eaLnBrk="1" latinLnBrk="0" hangingPunct="1">
      <a:defRPr kern="1200">
        <a:solidFill>
          <a:schemeClr val="tx1"/>
        </a:solidFill>
        <a:latin typeface="Century Schoolbook"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69" autoAdjust="0"/>
    <p:restoredTop sz="86402" autoAdjust="0"/>
  </p:normalViewPr>
  <p:slideViewPr>
    <p:cSldViewPr>
      <p:cViewPr varScale="1">
        <p:scale>
          <a:sx n="90" d="100"/>
          <a:sy n="90" d="100"/>
        </p:scale>
        <p:origin x="516" y="96"/>
      </p:cViewPr>
      <p:guideLst>
        <p:guide orient="horz" pos="2160"/>
        <p:guide pos="2880"/>
      </p:guideLst>
    </p:cSldViewPr>
  </p:slideViewPr>
  <p:outlineViewPr>
    <p:cViewPr>
      <p:scale>
        <a:sx n="20" d="100"/>
        <a:sy n="20" d="100"/>
      </p:scale>
      <p:origin x="0" y="-16003"/>
    </p:cViewPr>
  </p:outlineViewPr>
  <p:notesTextViewPr>
    <p:cViewPr>
      <p:scale>
        <a:sx n="3" d="2"/>
        <a:sy n="3" d="2"/>
      </p:scale>
      <p:origin x="0" y="0"/>
    </p:cViewPr>
  </p:notesTextViewPr>
  <p:sorterViewPr>
    <p:cViewPr varScale="1">
      <p:scale>
        <a:sx n="100" d="100"/>
        <a:sy n="100" d="100"/>
      </p:scale>
      <p:origin x="0" y="-2796"/>
    </p:cViewPr>
  </p:sorterViewPr>
  <p:notesViewPr>
    <p:cSldViewPr>
      <p:cViewPr varScale="1">
        <p:scale>
          <a:sx n="50" d="100"/>
          <a:sy n="50" d="100"/>
        </p:scale>
        <p:origin x="3078" y="66"/>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Look at the red</a:t>
            </a:r>
            <a:r>
              <a:rPr lang="en-US" baseline="0" dirty="0" smtClean="0"/>
              <a:t> bar</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6">
                <a:lumMod val="40000"/>
                <a:lumOff val="6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0DF-41B4-8124-6482EDBD0EDF}"/>
            </c:ext>
          </c:extLst>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0DF-41B4-8124-6482EDBD0EDF}"/>
            </c:ext>
          </c:extLst>
        </c:ser>
        <c:ser>
          <c:idx val="2"/>
          <c:order val="2"/>
          <c:tx>
            <c:strRef>
              <c:f>Sheet1!$D$1</c:f>
              <c:strCache>
                <c:ptCount val="1"/>
                <c:pt idx="0">
                  <c:v>Series 3</c:v>
                </c:pt>
              </c:strCache>
            </c:strRef>
          </c:tx>
          <c:spPr>
            <a:solidFill>
              <a:schemeClr val="accent6">
                <a:lumMod val="7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0DF-41B4-8124-6482EDBD0EDF}"/>
            </c:ext>
          </c:extLst>
        </c:ser>
        <c:dLbls>
          <c:showLegendKey val="0"/>
          <c:showVal val="0"/>
          <c:showCatName val="0"/>
          <c:showSerName val="0"/>
          <c:showPercent val="0"/>
          <c:showBubbleSize val="0"/>
        </c:dLbls>
        <c:gapWidth val="219"/>
        <c:overlap val="-27"/>
        <c:axId val="634656696"/>
        <c:axId val="634657088"/>
      </c:barChart>
      <c:catAx>
        <c:axId val="634656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657088"/>
        <c:crosses val="autoZero"/>
        <c:auto val="1"/>
        <c:lblAlgn val="ctr"/>
        <c:lblOffset val="100"/>
        <c:noMultiLvlLbl val="0"/>
      </c:catAx>
      <c:valAx>
        <c:axId val="634657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656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Look at the dotted</a:t>
            </a:r>
            <a:r>
              <a:rPr lang="en-US" baseline="0" dirty="0" smtClean="0"/>
              <a:t> bar</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pattFill prst="ltUpDiag">
              <a:fgClr>
                <a:schemeClr val="tx1"/>
              </a:fgClr>
              <a:bgClr>
                <a:schemeClr val="bg1"/>
              </a:bgClr>
            </a:patt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B11-42B3-8BD2-40F84E268516}"/>
            </c:ext>
          </c:extLst>
        </c:ser>
        <c:ser>
          <c:idx val="1"/>
          <c:order val="1"/>
          <c:tx>
            <c:strRef>
              <c:f>Sheet1!$C$1</c:f>
              <c:strCache>
                <c:ptCount val="1"/>
                <c:pt idx="0">
                  <c:v>Series 2</c:v>
                </c:pt>
              </c:strCache>
            </c:strRef>
          </c:tx>
          <c:spPr>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B11-42B3-8BD2-40F84E268516}"/>
            </c:ext>
          </c:extLst>
        </c:ser>
        <c:ser>
          <c:idx val="2"/>
          <c:order val="2"/>
          <c:tx>
            <c:strRef>
              <c:f>Sheet1!$D$1</c:f>
              <c:strCache>
                <c:ptCount val="1"/>
                <c:pt idx="0">
                  <c:v>Series 3</c:v>
                </c:pt>
              </c:strCache>
            </c:strRef>
          </c:tx>
          <c:spPr>
            <a:solidFill>
              <a:schemeClr val="accent6">
                <a:lumMod val="7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B11-42B3-8BD2-40F84E268516}"/>
            </c:ext>
          </c:extLst>
        </c:ser>
        <c:dLbls>
          <c:showLegendKey val="0"/>
          <c:showVal val="0"/>
          <c:showCatName val="0"/>
          <c:showSerName val="0"/>
          <c:showPercent val="0"/>
          <c:showBubbleSize val="0"/>
        </c:dLbls>
        <c:gapWidth val="219"/>
        <c:overlap val="-27"/>
        <c:axId val="636806264"/>
        <c:axId val="636806656"/>
      </c:barChart>
      <c:catAx>
        <c:axId val="636806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36806656"/>
        <c:crosses val="autoZero"/>
        <c:auto val="1"/>
        <c:lblAlgn val="ctr"/>
        <c:lblOffset val="100"/>
        <c:noMultiLvlLbl val="0"/>
      </c:catAx>
      <c:valAx>
        <c:axId val="636806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6806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6CB63-D80E-4197-A218-D863821E18B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AD66ED24-CE45-4F77-B4B3-35DF71245B50}">
      <dgm:prSet/>
      <dgm:spPr/>
      <dgm:t>
        <a:bodyPr/>
        <a:lstStyle/>
        <a:p>
          <a:pPr rtl="0"/>
          <a:r>
            <a:rPr lang="en-US" dirty="0" smtClean="0"/>
            <a:t>Student Success</a:t>
          </a:r>
          <a:endParaRPr lang="en-US" dirty="0"/>
        </a:p>
      </dgm:t>
      <dgm:extLst>
        <a:ext uri="{E40237B7-FDA0-4F09-8148-C483321AD2D9}">
          <dgm14:cNvPr xmlns:dgm14="http://schemas.microsoft.com/office/drawing/2010/diagram" id="0" name="" descr="venn diagram student success laws and policies legal action"/>
        </a:ext>
      </dgm:extLst>
    </dgm:pt>
    <dgm:pt modelId="{F26E80DA-86CD-4C50-B2DA-D8E51E3F9AB8}" type="parTrans" cxnId="{9F9E295D-8EEB-4DD7-B242-DFFB790186AF}">
      <dgm:prSet/>
      <dgm:spPr/>
      <dgm:t>
        <a:bodyPr/>
        <a:lstStyle/>
        <a:p>
          <a:endParaRPr lang="en-US"/>
        </a:p>
      </dgm:t>
    </dgm:pt>
    <dgm:pt modelId="{083DA559-E9A1-4796-8B4D-AAC8223A6FDA}" type="sibTrans" cxnId="{9F9E295D-8EEB-4DD7-B242-DFFB790186AF}">
      <dgm:prSet/>
      <dgm:spPr/>
      <dgm:t>
        <a:bodyPr/>
        <a:lstStyle/>
        <a:p>
          <a:endParaRPr lang="en-US"/>
        </a:p>
      </dgm:t>
    </dgm:pt>
    <dgm:pt modelId="{F8B8431E-B993-4C97-A808-A8C74AA68302}">
      <dgm:prSet custT="1"/>
      <dgm:spPr>
        <a:solidFill>
          <a:schemeClr val="bg2">
            <a:lumMod val="75000"/>
            <a:alpha val="50000"/>
          </a:schemeClr>
        </a:solidFill>
      </dgm:spPr>
      <dgm:t>
        <a:bodyPr/>
        <a:lstStyle/>
        <a:p>
          <a:pPr rtl="0"/>
          <a:r>
            <a:rPr lang="en-US" sz="3200" dirty="0" smtClean="0"/>
            <a:t>Legal Action</a:t>
          </a:r>
          <a:endParaRPr lang="en-US" sz="3200" dirty="0"/>
        </a:p>
      </dgm:t>
    </dgm:pt>
    <dgm:pt modelId="{267AF1B1-4C24-417A-8260-776FAE2443ED}" type="parTrans" cxnId="{2BB34F9E-CF29-4D52-B4E7-C75198E4E604}">
      <dgm:prSet/>
      <dgm:spPr/>
      <dgm:t>
        <a:bodyPr/>
        <a:lstStyle/>
        <a:p>
          <a:endParaRPr lang="en-US"/>
        </a:p>
      </dgm:t>
    </dgm:pt>
    <dgm:pt modelId="{93AA14A5-F76A-4AEC-BEA2-FB03F59D658A}" type="sibTrans" cxnId="{2BB34F9E-CF29-4D52-B4E7-C75198E4E604}">
      <dgm:prSet/>
      <dgm:spPr/>
      <dgm:t>
        <a:bodyPr/>
        <a:lstStyle/>
        <a:p>
          <a:endParaRPr lang="en-US"/>
        </a:p>
      </dgm:t>
    </dgm:pt>
    <dgm:pt modelId="{042ED411-8729-4729-854A-303EAA5365F0}">
      <dgm:prSet custT="1"/>
      <dgm:spPr>
        <a:solidFill>
          <a:schemeClr val="accent5">
            <a:alpha val="50000"/>
          </a:schemeClr>
        </a:solidFill>
      </dgm:spPr>
      <dgm:t>
        <a:bodyPr/>
        <a:lstStyle/>
        <a:p>
          <a:pPr rtl="0"/>
          <a:r>
            <a:rPr lang="en-US" sz="3200" dirty="0" smtClean="0"/>
            <a:t>Laws &amp; Policies</a:t>
          </a:r>
          <a:endParaRPr lang="en-US" sz="3200" dirty="0"/>
        </a:p>
      </dgm:t>
    </dgm:pt>
    <dgm:pt modelId="{C9893AAA-EA4F-4509-8A3F-3C72BD4A3C7C}" type="parTrans" cxnId="{05395ED5-E703-4103-B463-9F8D32923D86}">
      <dgm:prSet/>
      <dgm:spPr/>
      <dgm:t>
        <a:bodyPr/>
        <a:lstStyle/>
        <a:p>
          <a:endParaRPr lang="en-US"/>
        </a:p>
      </dgm:t>
    </dgm:pt>
    <dgm:pt modelId="{EDF7ED2C-B717-45D1-9C0F-E78DBC9FB638}" type="sibTrans" cxnId="{05395ED5-E703-4103-B463-9F8D32923D86}">
      <dgm:prSet/>
      <dgm:spPr/>
      <dgm:t>
        <a:bodyPr/>
        <a:lstStyle/>
        <a:p>
          <a:endParaRPr lang="en-US"/>
        </a:p>
      </dgm:t>
    </dgm:pt>
    <dgm:pt modelId="{BE82DB4F-C63E-4891-9727-4457972D3BF1}" type="pres">
      <dgm:prSet presAssocID="{1316CB63-D80E-4197-A218-D863821E18B9}" presName="compositeShape" presStyleCnt="0">
        <dgm:presLayoutVars>
          <dgm:chMax val="7"/>
          <dgm:dir/>
          <dgm:resizeHandles val="exact"/>
        </dgm:presLayoutVars>
      </dgm:prSet>
      <dgm:spPr/>
      <dgm:t>
        <a:bodyPr/>
        <a:lstStyle/>
        <a:p>
          <a:endParaRPr lang="en-US"/>
        </a:p>
      </dgm:t>
    </dgm:pt>
    <dgm:pt modelId="{314AF7C4-4226-4EBD-B621-B86DB1151391}" type="pres">
      <dgm:prSet presAssocID="{AD66ED24-CE45-4F77-B4B3-35DF71245B50}" presName="circ1" presStyleLbl="vennNode1" presStyleIdx="0" presStyleCnt="3"/>
      <dgm:spPr/>
      <dgm:t>
        <a:bodyPr/>
        <a:lstStyle/>
        <a:p>
          <a:endParaRPr lang="en-US"/>
        </a:p>
      </dgm:t>
    </dgm:pt>
    <dgm:pt modelId="{5C193E4D-55C6-45B3-A1A4-AB53FA386124}" type="pres">
      <dgm:prSet presAssocID="{AD66ED24-CE45-4F77-B4B3-35DF71245B50}" presName="circ1Tx" presStyleLbl="revTx" presStyleIdx="0" presStyleCnt="0">
        <dgm:presLayoutVars>
          <dgm:chMax val="0"/>
          <dgm:chPref val="0"/>
          <dgm:bulletEnabled val="1"/>
        </dgm:presLayoutVars>
      </dgm:prSet>
      <dgm:spPr/>
      <dgm:t>
        <a:bodyPr/>
        <a:lstStyle/>
        <a:p>
          <a:endParaRPr lang="en-US"/>
        </a:p>
      </dgm:t>
    </dgm:pt>
    <dgm:pt modelId="{2D8A1B3A-9601-437F-9FE6-CA9CFE29204E}" type="pres">
      <dgm:prSet presAssocID="{F8B8431E-B993-4C97-A808-A8C74AA68302}" presName="circ2" presStyleLbl="vennNode1" presStyleIdx="1" presStyleCnt="3"/>
      <dgm:spPr/>
      <dgm:t>
        <a:bodyPr/>
        <a:lstStyle/>
        <a:p>
          <a:endParaRPr lang="en-US"/>
        </a:p>
      </dgm:t>
    </dgm:pt>
    <dgm:pt modelId="{8D7ABBD6-033E-4C61-A993-32D32979D93E}" type="pres">
      <dgm:prSet presAssocID="{F8B8431E-B993-4C97-A808-A8C74AA68302}" presName="circ2Tx" presStyleLbl="revTx" presStyleIdx="0" presStyleCnt="0">
        <dgm:presLayoutVars>
          <dgm:chMax val="0"/>
          <dgm:chPref val="0"/>
          <dgm:bulletEnabled val="1"/>
        </dgm:presLayoutVars>
      </dgm:prSet>
      <dgm:spPr/>
      <dgm:t>
        <a:bodyPr/>
        <a:lstStyle/>
        <a:p>
          <a:endParaRPr lang="en-US"/>
        </a:p>
      </dgm:t>
    </dgm:pt>
    <dgm:pt modelId="{9B1F3297-CE0D-4FE5-93E6-4818EA4ACB88}" type="pres">
      <dgm:prSet presAssocID="{042ED411-8729-4729-854A-303EAA5365F0}" presName="circ3" presStyleLbl="vennNode1" presStyleIdx="2" presStyleCnt="3"/>
      <dgm:spPr/>
      <dgm:t>
        <a:bodyPr/>
        <a:lstStyle/>
        <a:p>
          <a:endParaRPr lang="en-US"/>
        </a:p>
      </dgm:t>
    </dgm:pt>
    <dgm:pt modelId="{F7B698D8-A0AB-4C01-867A-A918CA9B15C7}" type="pres">
      <dgm:prSet presAssocID="{042ED411-8729-4729-854A-303EAA5365F0}" presName="circ3Tx" presStyleLbl="revTx" presStyleIdx="0" presStyleCnt="0">
        <dgm:presLayoutVars>
          <dgm:chMax val="0"/>
          <dgm:chPref val="0"/>
          <dgm:bulletEnabled val="1"/>
        </dgm:presLayoutVars>
      </dgm:prSet>
      <dgm:spPr/>
      <dgm:t>
        <a:bodyPr/>
        <a:lstStyle/>
        <a:p>
          <a:endParaRPr lang="en-US"/>
        </a:p>
      </dgm:t>
    </dgm:pt>
  </dgm:ptLst>
  <dgm:cxnLst>
    <dgm:cxn modelId="{9F9E295D-8EEB-4DD7-B242-DFFB790186AF}" srcId="{1316CB63-D80E-4197-A218-D863821E18B9}" destId="{AD66ED24-CE45-4F77-B4B3-35DF71245B50}" srcOrd="0" destOrd="0" parTransId="{F26E80DA-86CD-4C50-B2DA-D8E51E3F9AB8}" sibTransId="{083DA559-E9A1-4796-8B4D-AAC8223A6FDA}"/>
    <dgm:cxn modelId="{5D6F577A-7DE7-43C9-B5C5-286816C14DAD}" type="presOf" srcId="{F8B8431E-B993-4C97-A808-A8C74AA68302}" destId="{2D8A1B3A-9601-437F-9FE6-CA9CFE29204E}" srcOrd="0" destOrd="0" presId="urn:microsoft.com/office/officeart/2005/8/layout/venn1"/>
    <dgm:cxn modelId="{51DF2424-F40A-4B3B-BED2-6B1033D04557}" type="presOf" srcId="{F8B8431E-B993-4C97-A808-A8C74AA68302}" destId="{8D7ABBD6-033E-4C61-A993-32D32979D93E}" srcOrd="1" destOrd="0" presId="urn:microsoft.com/office/officeart/2005/8/layout/venn1"/>
    <dgm:cxn modelId="{C7DF39BC-3499-4A4F-BA3A-265A38F80120}" type="presOf" srcId="{042ED411-8729-4729-854A-303EAA5365F0}" destId="{F7B698D8-A0AB-4C01-867A-A918CA9B15C7}" srcOrd="1" destOrd="0" presId="urn:microsoft.com/office/officeart/2005/8/layout/venn1"/>
    <dgm:cxn modelId="{0DB84F2D-AAC7-4703-BDE4-2FB1E7B4924A}" type="presOf" srcId="{042ED411-8729-4729-854A-303EAA5365F0}" destId="{9B1F3297-CE0D-4FE5-93E6-4818EA4ACB88}" srcOrd="0" destOrd="0" presId="urn:microsoft.com/office/officeart/2005/8/layout/venn1"/>
    <dgm:cxn modelId="{B6AB0C6A-EE3D-4E4E-AC0F-8897EFD55479}" type="presOf" srcId="{1316CB63-D80E-4197-A218-D863821E18B9}" destId="{BE82DB4F-C63E-4891-9727-4457972D3BF1}" srcOrd="0" destOrd="0" presId="urn:microsoft.com/office/officeart/2005/8/layout/venn1"/>
    <dgm:cxn modelId="{3A1FB69B-0591-413F-8946-3C4198C38CAE}" type="presOf" srcId="{AD66ED24-CE45-4F77-B4B3-35DF71245B50}" destId="{5C193E4D-55C6-45B3-A1A4-AB53FA386124}" srcOrd="1" destOrd="0" presId="urn:microsoft.com/office/officeart/2005/8/layout/venn1"/>
    <dgm:cxn modelId="{05395ED5-E703-4103-B463-9F8D32923D86}" srcId="{1316CB63-D80E-4197-A218-D863821E18B9}" destId="{042ED411-8729-4729-854A-303EAA5365F0}" srcOrd="2" destOrd="0" parTransId="{C9893AAA-EA4F-4509-8A3F-3C72BD4A3C7C}" sibTransId="{EDF7ED2C-B717-45D1-9C0F-E78DBC9FB638}"/>
    <dgm:cxn modelId="{9D0946C5-0CDC-40F7-8235-9465FB41DB5D}" type="presOf" srcId="{AD66ED24-CE45-4F77-B4B3-35DF71245B50}" destId="{314AF7C4-4226-4EBD-B621-B86DB1151391}" srcOrd="0" destOrd="0" presId="urn:microsoft.com/office/officeart/2005/8/layout/venn1"/>
    <dgm:cxn modelId="{2BB34F9E-CF29-4D52-B4E7-C75198E4E604}" srcId="{1316CB63-D80E-4197-A218-D863821E18B9}" destId="{F8B8431E-B993-4C97-A808-A8C74AA68302}" srcOrd="1" destOrd="0" parTransId="{267AF1B1-4C24-417A-8260-776FAE2443ED}" sibTransId="{93AA14A5-F76A-4AEC-BEA2-FB03F59D658A}"/>
    <dgm:cxn modelId="{32CAF0B1-7B07-44A0-A3D0-826A5467B3D8}" type="presParOf" srcId="{BE82DB4F-C63E-4891-9727-4457972D3BF1}" destId="{314AF7C4-4226-4EBD-B621-B86DB1151391}" srcOrd="0" destOrd="0" presId="urn:microsoft.com/office/officeart/2005/8/layout/venn1"/>
    <dgm:cxn modelId="{2DC0EE71-F5E9-4FB7-A4BF-92CE7510BD2F}" type="presParOf" srcId="{BE82DB4F-C63E-4891-9727-4457972D3BF1}" destId="{5C193E4D-55C6-45B3-A1A4-AB53FA386124}" srcOrd="1" destOrd="0" presId="urn:microsoft.com/office/officeart/2005/8/layout/venn1"/>
    <dgm:cxn modelId="{31AB568B-681E-4E2F-B7E7-836D718C5CC6}" type="presParOf" srcId="{BE82DB4F-C63E-4891-9727-4457972D3BF1}" destId="{2D8A1B3A-9601-437F-9FE6-CA9CFE29204E}" srcOrd="2" destOrd="0" presId="urn:microsoft.com/office/officeart/2005/8/layout/venn1"/>
    <dgm:cxn modelId="{F1868549-6ED2-475D-BC0A-D02638252449}" type="presParOf" srcId="{BE82DB4F-C63E-4891-9727-4457972D3BF1}" destId="{8D7ABBD6-033E-4C61-A993-32D32979D93E}" srcOrd="3" destOrd="0" presId="urn:microsoft.com/office/officeart/2005/8/layout/venn1"/>
    <dgm:cxn modelId="{E77882C2-6BC4-486E-8028-37852A6DDA6B}" type="presParOf" srcId="{BE82DB4F-C63E-4891-9727-4457972D3BF1}" destId="{9B1F3297-CE0D-4FE5-93E6-4818EA4ACB88}" srcOrd="4" destOrd="0" presId="urn:microsoft.com/office/officeart/2005/8/layout/venn1"/>
    <dgm:cxn modelId="{3E5A38FC-AE7C-4A32-BC4F-BD3CAC17A77F}" type="presParOf" srcId="{BE82DB4F-C63E-4891-9727-4457972D3BF1}" destId="{F7B698D8-A0AB-4C01-867A-A918CA9B15C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DA8365-D3A9-4A77-8D1D-05698D0E25C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F9562A2-E276-45F0-ADC4-F0D82B81D283}">
      <dgm:prSet phldrT="[Text]" custT="1"/>
      <dgm:spPr/>
      <dgm:t>
        <a:bodyPr/>
        <a:lstStyle/>
        <a:p>
          <a:r>
            <a:rPr lang="en-US" sz="1000" dirty="0" smtClean="0">
              <a:solidFill>
                <a:srgbClr val="FFFF00"/>
              </a:solidFill>
            </a:rPr>
            <a:t>Category 1</a:t>
          </a:r>
          <a:r>
            <a:rPr lang="en-US" sz="2500" dirty="0" smtClean="0"/>
            <a:t>	</a:t>
          </a:r>
          <a:endParaRPr lang="en-US" sz="2500" dirty="0"/>
        </a:p>
      </dgm:t>
    </dgm:pt>
    <dgm:pt modelId="{2B16BAD6-40BE-46F0-A3B1-31AF1B0D88DD}" type="parTrans" cxnId="{F5DDDF42-022F-4DC7-BF89-5E97BC03F4CB}">
      <dgm:prSet/>
      <dgm:spPr/>
      <dgm:t>
        <a:bodyPr/>
        <a:lstStyle/>
        <a:p>
          <a:endParaRPr lang="en-US"/>
        </a:p>
      </dgm:t>
    </dgm:pt>
    <dgm:pt modelId="{3646B07D-7C7B-4799-8515-C6F1B349DEB7}" type="sibTrans" cxnId="{F5DDDF42-022F-4DC7-BF89-5E97BC03F4CB}">
      <dgm:prSet/>
      <dgm:spPr/>
      <dgm:t>
        <a:bodyPr/>
        <a:lstStyle/>
        <a:p>
          <a:endParaRPr lang="en-US"/>
        </a:p>
      </dgm:t>
    </dgm:pt>
    <dgm:pt modelId="{A840B809-8E06-4FA1-96F0-53B5D64D651D}">
      <dgm:prSet phldrT="[Text]" custT="1"/>
      <dgm:spPr/>
      <dgm:t>
        <a:bodyPr/>
        <a:lstStyle/>
        <a:p>
          <a:r>
            <a:rPr lang="en-US" sz="1000" dirty="0" smtClean="0">
              <a:solidFill>
                <a:srgbClr val="FFC000"/>
              </a:solidFill>
            </a:rPr>
            <a:t>Category 2</a:t>
          </a:r>
          <a:endParaRPr lang="en-US" sz="1000" dirty="0">
            <a:solidFill>
              <a:srgbClr val="FFC000"/>
            </a:solidFill>
          </a:endParaRPr>
        </a:p>
      </dgm:t>
      <dgm:extLst>
        <a:ext uri="{E40237B7-FDA0-4F09-8148-C483321AD2D9}">
          <dgm14:cNvPr xmlns:dgm14="http://schemas.microsoft.com/office/drawing/2010/diagram" id="0" name="" descr="poor color contrast graphic"/>
        </a:ext>
      </dgm:extLst>
    </dgm:pt>
    <dgm:pt modelId="{FE54DF77-682E-44D2-AF4D-D7E9469CA14E}" type="parTrans" cxnId="{48F24AC5-9FDF-4815-8CC4-0476430C1B81}">
      <dgm:prSet/>
      <dgm:spPr/>
      <dgm:t>
        <a:bodyPr/>
        <a:lstStyle/>
        <a:p>
          <a:endParaRPr lang="en-US"/>
        </a:p>
      </dgm:t>
    </dgm:pt>
    <dgm:pt modelId="{22A64AB1-84EB-4BEF-859B-0B0763B49469}" type="sibTrans" cxnId="{48F24AC5-9FDF-4815-8CC4-0476430C1B81}">
      <dgm:prSet/>
      <dgm:spPr/>
      <dgm:t>
        <a:bodyPr/>
        <a:lstStyle/>
        <a:p>
          <a:endParaRPr lang="en-US"/>
        </a:p>
      </dgm:t>
    </dgm:pt>
    <dgm:pt modelId="{377FDB8C-C584-48AC-B0B7-A9574A12B171}">
      <dgm:prSet phldrT="[Text]" custT="1"/>
      <dgm:spPr/>
      <dgm:t>
        <a:bodyPr/>
        <a:lstStyle/>
        <a:p>
          <a:r>
            <a:rPr lang="en-US" sz="1000" dirty="0" smtClean="0">
              <a:solidFill>
                <a:schemeClr val="bg1">
                  <a:lumMod val="75000"/>
                </a:schemeClr>
              </a:solidFill>
            </a:rPr>
            <a:t>Category 3</a:t>
          </a:r>
          <a:endParaRPr lang="en-US" sz="1000" dirty="0">
            <a:solidFill>
              <a:schemeClr val="bg1">
                <a:lumMod val="75000"/>
              </a:schemeClr>
            </a:solidFill>
          </a:endParaRPr>
        </a:p>
      </dgm:t>
      <dgm:extLst>
        <a:ext uri="{E40237B7-FDA0-4F09-8148-C483321AD2D9}">
          <dgm14:cNvPr xmlns:dgm14="http://schemas.microsoft.com/office/drawing/2010/diagram" id="0" name="" title="poor color contrast graphic"/>
        </a:ext>
      </dgm:extLst>
    </dgm:pt>
    <dgm:pt modelId="{91AE8D6D-78B2-48D6-9F7C-E4881125A491}" type="parTrans" cxnId="{AB19EAB9-6E5B-4BEA-A7D3-7A063D8EC638}">
      <dgm:prSet/>
      <dgm:spPr/>
      <dgm:t>
        <a:bodyPr/>
        <a:lstStyle/>
        <a:p>
          <a:endParaRPr lang="en-US"/>
        </a:p>
      </dgm:t>
    </dgm:pt>
    <dgm:pt modelId="{DF9DCE48-333A-4088-A824-8CDAF1209BF8}" type="sibTrans" cxnId="{AB19EAB9-6E5B-4BEA-A7D3-7A063D8EC638}">
      <dgm:prSet/>
      <dgm:spPr/>
      <dgm:t>
        <a:bodyPr/>
        <a:lstStyle/>
        <a:p>
          <a:endParaRPr lang="en-US"/>
        </a:p>
      </dgm:t>
    </dgm:pt>
    <dgm:pt modelId="{95E947CD-3220-441D-B477-D78BFA989737}" type="pres">
      <dgm:prSet presAssocID="{C2DA8365-D3A9-4A77-8D1D-05698D0E25C7}" presName="linear" presStyleCnt="0">
        <dgm:presLayoutVars>
          <dgm:dir/>
          <dgm:animLvl val="lvl"/>
          <dgm:resizeHandles val="exact"/>
        </dgm:presLayoutVars>
      </dgm:prSet>
      <dgm:spPr/>
      <dgm:t>
        <a:bodyPr/>
        <a:lstStyle/>
        <a:p>
          <a:endParaRPr lang="en-US"/>
        </a:p>
      </dgm:t>
    </dgm:pt>
    <dgm:pt modelId="{5D8B5B2E-B4A1-4FD1-B671-13AC16A3265A}" type="pres">
      <dgm:prSet presAssocID="{0F9562A2-E276-45F0-ADC4-F0D82B81D283}" presName="parentLin" presStyleCnt="0"/>
      <dgm:spPr/>
    </dgm:pt>
    <dgm:pt modelId="{9927A44C-3787-4748-9CEA-33DB01BD3BD4}" type="pres">
      <dgm:prSet presAssocID="{0F9562A2-E276-45F0-ADC4-F0D82B81D283}" presName="parentLeftMargin" presStyleLbl="node1" presStyleIdx="0" presStyleCnt="3"/>
      <dgm:spPr/>
      <dgm:t>
        <a:bodyPr/>
        <a:lstStyle/>
        <a:p>
          <a:endParaRPr lang="en-US"/>
        </a:p>
      </dgm:t>
    </dgm:pt>
    <dgm:pt modelId="{8CE07E01-0204-47D6-828D-189649A91A0D}" type="pres">
      <dgm:prSet presAssocID="{0F9562A2-E276-45F0-ADC4-F0D82B81D283}" presName="parentText" presStyleLbl="node1" presStyleIdx="0" presStyleCnt="3">
        <dgm:presLayoutVars>
          <dgm:chMax val="0"/>
          <dgm:bulletEnabled val="1"/>
        </dgm:presLayoutVars>
      </dgm:prSet>
      <dgm:spPr/>
      <dgm:t>
        <a:bodyPr/>
        <a:lstStyle/>
        <a:p>
          <a:endParaRPr lang="en-US"/>
        </a:p>
      </dgm:t>
    </dgm:pt>
    <dgm:pt modelId="{766B569D-057A-4A24-B9A4-EBB54943FEE1}" type="pres">
      <dgm:prSet presAssocID="{0F9562A2-E276-45F0-ADC4-F0D82B81D283}" presName="negativeSpace" presStyleCnt="0"/>
      <dgm:spPr/>
    </dgm:pt>
    <dgm:pt modelId="{70371A53-8E04-41A1-875A-AE40152EBBC0}" type="pres">
      <dgm:prSet presAssocID="{0F9562A2-E276-45F0-ADC4-F0D82B81D283}" presName="childText" presStyleLbl="conFgAcc1" presStyleIdx="0" presStyleCnt="3">
        <dgm:presLayoutVars>
          <dgm:bulletEnabled val="1"/>
        </dgm:presLayoutVars>
      </dgm:prSet>
      <dgm:spPr/>
      <dgm:extLst>
        <a:ext uri="{E40237B7-FDA0-4F09-8148-C483321AD2D9}">
          <dgm14:cNvPr xmlns:dgm14="http://schemas.microsoft.com/office/drawing/2010/diagram" id="0" name="" title="poor color contrast graphic"/>
        </a:ext>
      </dgm:extLst>
    </dgm:pt>
    <dgm:pt modelId="{9525C66C-2680-4028-94CA-24CDB3BA66AA}" type="pres">
      <dgm:prSet presAssocID="{3646B07D-7C7B-4799-8515-C6F1B349DEB7}" presName="spaceBetweenRectangles" presStyleCnt="0"/>
      <dgm:spPr/>
    </dgm:pt>
    <dgm:pt modelId="{B9C5EBBB-DCAD-45B9-A6A8-A0A67B9B42E0}" type="pres">
      <dgm:prSet presAssocID="{A840B809-8E06-4FA1-96F0-53B5D64D651D}" presName="parentLin" presStyleCnt="0"/>
      <dgm:spPr/>
    </dgm:pt>
    <dgm:pt modelId="{6F8B65AC-E1EA-45C0-921A-AB8267D0E4D2}" type="pres">
      <dgm:prSet presAssocID="{A840B809-8E06-4FA1-96F0-53B5D64D651D}" presName="parentLeftMargin" presStyleLbl="node1" presStyleIdx="0" presStyleCnt="3"/>
      <dgm:spPr/>
      <dgm:t>
        <a:bodyPr/>
        <a:lstStyle/>
        <a:p>
          <a:endParaRPr lang="en-US"/>
        </a:p>
      </dgm:t>
    </dgm:pt>
    <dgm:pt modelId="{14DEDD85-8D3A-4954-A2BC-F311FD548B58}" type="pres">
      <dgm:prSet presAssocID="{A840B809-8E06-4FA1-96F0-53B5D64D651D}" presName="parentText" presStyleLbl="node1" presStyleIdx="1" presStyleCnt="3">
        <dgm:presLayoutVars>
          <dgm:chMax val="0"/>
          <dgm:bulletEnabled val="1"/>
        </dgm:presLayoutVars>
      </dgm:prSet>
      <dgm:spPr/>
      <dgm:t>
        <a:bodyPr/>
        <a:lstStyle/>
        <a:p>
          <a:endParaRPr lang="en-US"/>
        </a:p>
      </dgm:t>
    </dgm:pt>
    <dgm:pt modelId="{8944AF5C-31A1-4E2B-B6FE-08A3A88088D4}" type="pres">
      <dgm:prSet presAssocID="{A840B809-8E06-4FA1-96F0-53B5D64D651D}" presName="negativeSpace" presStyleCnt="0"/>
      <dgm:spPr/>
    </dgm:pt>
    <dgm:pt modelId="{3ECBDC12-D325-4A43-A571-CEEDA6A1F41E}" type="pres">
      <dgm:prSet presAssocID="{A840B809-8E06-4FA1-96F0-53B5D64D651D}" presName="childText" presStyleLbl="conFgAcc1" presStyleIdx="1" presStyleCnt="3">
        <dgm:presLayoutVars>
          <dgm:bulletEnabled val="1"/>
        </dgm:presLayoutVars>
      </dgm:prSet>
      <dgm:spPr/>
    </dgm:pt>
    <dgm:pt modelId="{2F7055DB-F3FB-4554-A33F-E2C86D71E0F9}" type="pres">
      <dgm:prSet presAssocID="{22A64AB1-84EB-4BEF-859B-0B0763B49469}" presName="spaceBetweenRectangles" presStyleCnt="0"/>
      <dgm:spPr/>
    </dgm:pt>
    <dgm:pt modelId="{F42F8FBA-09F7-4F6A-ACC0-26BEF973E2D1}" type="pres">
      <dgm:prSet presAssocID="{377FDB8C-C584-48AC-B0B7-A9574A12B171}" presName="parentLin" presStyleCnt="0"/>
      <dgm:spPr/>
    </dgm:pt>
    <dgm:pt modelId="{05807157-5C84-43C8-8722-1FE71CBE4203}" type="pres">
      <dgm:prSet presAssocID="{377FDB8C-C584-48AC-B0B7-A9574A12B171}" presName="parentLeftMargin" presStyleLbl="node1" presStyleIdx="1" presStyleCnt="3"/>
      <dgm:spPr/>
      <dgm:t>
        <a:bodyPr/>
        <a:lstStyle/>
        <a:p>
          <a:endParaRPr lang="en-US"/>
        </a:p>
      </dgm:t>
    </dgm:pt>
    <dgm:pt modelId="{51A56346-F31C-4328-9D52-44242BF22CC9}" type="pres">
      <dgm:prSet presAssocID="{377FDB8C-C584-48AC-B0B7-A9574A12B171}" presName="parentText" presStyleLbl="node1" presStyleIdx="2" presStyleCnt="3">
        <dgm:presLayoutVars>
          <dgm:chMax val="0"/>
          <dgm:bulletEnabled val="1"/>
        </dgm:presLayoutVars>
      </dgm:prSet>
      <dgm:spPr/>
      <dgm:t>
        <a:bodyPr/>
        <a:lstStyle/>
        <a:p>
          <a:endParaRPr lang="en-US"/>
        </a:p>
      </dgm:t>
    </dgm:pt>
    <dgm:pt modelId="{E83CDD42-CB14-4AD6-92E2-FD037A7E6FC3}" type="pres">
      <dgm:prSet presAssocID="{377FDB8C-C584-48AC-B0B7-A9574A12B171}" presName="negativeSpace" presStyleCnt="0"/>
      <dgm:spPr/>
    </dgm:pt>
    <dgm:pt modelId="{E6BEB69E-ED42-4EA2-BC3F-152A2C641C02}" type="pres">
      <dgm:prSet presAssocID="{377FDB8C-C584-48AC-B0B7-A9574A12B171}" presName="childText" presStyleLbl="conFgAcc1" presStyleIdx="2" presStyleCnt="3">
        <dgm:presLayoutVars>
          <dgm:bulletEnabled val="1"/>
        </dgm:presLayoutVars>
      </dgm:prSet>
      <dgm:spPr/>
    </dgm:pt>
  </dgm:ptLst>
  <dgm:cxnLst>
    <dgm:cxn modelId="{5972DA33-A4FB-4371-89B7-823E1C27FBC6}" type="presOf" srcId="{A840B809-8E06-4FA1-96F0-53B5D64D651D}" destId="{14DEDD85-8D3A-4954-A2BC-F311FD548B58}" srcOrd="1" destOrd="0" presId="urn:microsoft.com/office/officeart/2005/8/layout/list1"/>
    <dgm:cxn modelId="{22F117E5-D3FD-455D-BDE8-0FDC7B2038E2}" type="presOf" srcId="{377FDB8C-C584-48AC-B0B7-A9574A12B171}" destId="{05807157-5C84-43C8-8722-1FE71CBE4203}" srcOrd="0" destOrd="0" presId="urn:microsoft.com/office/officeart/2005/8/layout/list1"/>
    <dgm:cxn modelId="{F5DDDF42-022F-4DC7-BF89-5E97BC03F4CB}" srcId="{C2DA8365-D3A9-4A77-8D1D-05698D0E25C7}" destId="{0F9562A2-E276-45F0-ADC4-F0D82B81D283}" srcOrd="0" destOrd="0" parTransId="{2B16BAD6-40BE-46F0-A3B1-31AF1B0D88DD}" sibTransId="{3646B07D-7C7B-4799-8515-C6F1B349DEB7}"/>
    <dgm:cxn modelId="{0C55164A-705A-4202-B43A-3AF2F8F18940}" type="presOf" srcId="{0F9562A2-E276-45F0-ADC4-F0D82B81D283}" destId="{8CE07E01-0204-47D6-828D-189649A91A0D}" srcOrd="1" destOrd="0" presId="urn:microsoft.com/office/officeart/2005/8/layout/list1"/>
    <dgm:cxn modelId="{48F24AC5-9FDF-4815-8CC4-0476430C1B81}" srcId="{C2DA8365-D3A9-4A77-8D1D-05698D0E25C7}" destId="{A840B809-8E06-4FA1-96F0-53B5D64D651D}" srcOrd="1" destOrd="0" parTransId="{FE54DF77-682E-44D2-AF4D-D7E9469CA14E}" sibTransId="{22A64AB1-84EB-4BEF-859B-0B0763B49469}"/>
    <dgm:cxn modelId="{DC049955-AC0E-4677-96E9-08FA25ED5427}" type="presOf" srcId="{377FDB8C-C584-48AC-B0B7-A9574A12B171}" destId="{51A56346-F31C-4328-9D52-44242BF22CC9}" srcOrd="1" destOrd="0" presId="urn:microsoft.com/office/officeart/2005/8/layout/list1"/>
    <dgm:cxn modelId="{9A7E74DC-2F54-4981-9A03-1EF0F746B4BC}" type="presOf" srcId="{A840B809-8E06-4FA1-96F0-53B5D64D651D}" destId="{6F8B65AC-E1EA-45C0-921A-AB8267D0E4D2}" srcOrd="0" destOrd="0" presId="urn:microsoft.com/office/officeart/2005/8/layout/list1"/>
    <dgm:cxn modelId="{52F9FFED-668D-4DA0-94F4-EC4B780EF09F}" type="presOf" srcId="{0F9562A2-E276-45F0-ADC4-F0D82B81D283}" destId="{9927A44C-3787-4748-9CEA-33DB01BD3BD4}" srcOrd="0" destOrd="0" presId="urn:microsoft.com/office/officeart/2005/8/layout/list1"/>
    <dgm:cxn modelId="{AB19EAB9-6E5B-4BEA-A7D3-7A063D8EC638}" srcId="{C2DA8365-D3A9-4A77-8D1D-05698D0E25C7}" destId="{377FDB8C-C584-48AC-B0B7-A9574A12B171}" srcOrd="2" destOrd="0" parTransId="{91AE8D6D-78B2-48D6-9F7C-E4881125A491}" sibTransId="{DF9DCE48-333A-4088-A824-8CDAF1209BF8}"/>
    <dgm:cxn modelId="{5015B710-42E3-4BB5-83FD-93A3E662B076}" type="presOf" srcId="{C2DA8365-D3A9-4A77-8D1D-05698D0E25C7}" destId="{95E947CD-3220-441D-B477-D78BFA989737}" srcOrd="0" destOrd="0" presId="urn:microsoft.com/office/officeart/2005/8/layout/list1"/>
    <dgm:cxn modelId="{FFFF38ED-004F-4599-A7B8-8F3F784FE14C}" type="presParOf" srcId="{95E947CD-3220-441D-B477-D78BFA989737}" destId="{5D8B5B2E-B4A1-4FD1-B671-13AC16A3265A}" srcOrd="0" destOrd="0" presId="urn:microsoft.com/office/officeart/2005/8/layout/list1"/>
    <dgm:cxn modelId="{9D633B08-FF6E-4F2A-B978-F5A367EDAC73}" type="presParOf" srcId="{5D8B5B2E-B4A1-4FD1-B671-13AC16A3265A}" destId="{9927A44C-3787-4748-9CEA-33DB01BD3BD4}" srcOrd="0" destOrd="0" presId="urn:microsoft.com/office/officeart/2005/8/layout/list1"/>
    <dgm:cxn modelId="{5C804B8C-BD38-4319-B03C-8006F75A9781}" type="presParOf" srcId="{5D8B5B2E-B4A1-4FD1-B671-13AC16A3265A}" destId="{8CE07E01-0204-47D6-828D-189649A91A0D}" srcOrd="1" destOrd="0" presId="urn:microsoft.com/office/officeart/2005/8/layout/list1"/>
    <dgm:cxn modelId="{7BDC79D9-A844-413C-B9C6-7EB40664914A}" type="presParOf" srcId="{95E947CD-3220-441D-B477-D78BFA989737}" destId="{766B569D-057A-4A24-B9A4-EBB54943FEE1}" srcOrd="1" destOrd="0" presId="urn:microsoft.com/office/officeart/2005/8/layout/list1"/>
    <dgm:cxn modelId="{7B7FFB8B-46F6-475B-B678-A47944CEC91A}" type="presParOf" srcId="{95E947CD-3220-441D-B477-D78BFA989737}" destId="{70371A53-8E04-41A1-875A-AE40152EBBC0}" srcOrd="2" destOrd="0" presId="urn:microsoft.com/office/officeart/2005/8/layout/list1"/>
    <dgm:cxn modelId="{06CCDEAE-BED4-45D3-B687-805867515EAF}" type="presParOf" srcId="{95E947CD-3220-441D-B477-D78BFA989737}" destId="{9525C66C-2680-4028-94CA-24CDB3BA66AA}" srcOrd="3" destOrd="0" presId="urn:microsoft.com/office/officeart/2005/8/layout/list1"/>
    <dgm:cxn modelId="{4551599C-CEB0-4214-BB3C-7F681504C9FA}" type="presParOf" srcId="{95E947CD-3220-441D-B477-D78BFA989737}" destId="{B9C5EBBB-DCAD-45B9-A6A8-A0A67B9B42E0}" srcOrd="4" destOrd="0" presId="urn:microsoft.com/office/officeart/2005/8/layout/list1"/>
    <dgm:cxn modelId="{4FBBEB8F-CC79-4B86-9CD6-A1DD16A06854}" type="presParOf" srcId="{B9C5EBBB-DCAD-45B9-A6A8-A0A67B9B42E0}" destId="{6F8B65AC-E1EA-45C0-921A-AB8267D0E4D2}" srcOrd="0" destOrd="0" presId="urn:microsoft.com/office/officeart/2005/8/layout/list1"/>
    <dgm:cxn modelId="{E4396A66-9401-4DEA-B5BA-04E0650EE899}" type="presParOf" srcId="{B9C5EBBB-DCAD-45B9-A6A8-A0A67B9B42E0}" destId="{14DEDD85-8D3A-4954-A2BC-F311FD548B58}" srcOrd="1" destOrd="0" presId="urn:microsoft.com/office/officeart/2005/8/layout/list1"/>
    <dgm:cxn modelId="{EDD9CD3F-7548-488F-B177-523A9A73E5BF}" type="presParOf" srcId="{95E947CD-3220-441D-B477-D78BFA989737}" destId="{8944AF5C-31A1-4E2B-B6FE-08A3A88088D4}" srcOrd="5" destOrd="0" presId="urn:microsoft.com/office/officeart/2005/8/layout/list1"/>
    <dgm:cxn modelId="{0D122B9F-687A-4CB4-96F6-16DD3FCC2ABB}" type="presParOf" srcId="{95E947CD-3220-441D-B477-D78BFA989737}" destId="{3ECBDC12-D325-4A43-A571-CEEDA6A1F41E}" srcOrd="6" destOrd="0" presId="urn:microsoft.com/office/officeart/2005/8/layout/list1"/>
    <dgm:cxn modelId="{814F4DF8-7C63-4694-A826-3BF45F08DA3A}" type="presParOf" srcId="{95E947CD-3220-441D-B477-D78BFA989737}" destId="{2F7055DB-F3FB-4554-A33F-E2C86D71E0F9}" srcOrd="7" destOrd="0" presId="urn:microsoft.com/office/officeart/2005/8/layout/list1"/>
    <dgm:cxn modelId="{73EDA3E5-8375-464C-A1AB-B3B45D4AB892}" type="presParOf" srcId="{95E947CD-3220-441D-B477-D78BFA989737}" destId="{F42F8FBA-09F7-4F6A-ACC0-26BEF973E2D1}" srcOrd="8" destOrd="0" presId="urn:microsoft.com/office/officeart/2005/8/layout/list1"/>
    <dgm:cxn modelId="{B2C2AF7B-888B-4F03-A43E-E6FA1475996C}" type="presParOf" srcId="{F42F8FBA-09F7-4F6A-ACC0-26BEF973E2D1}" destId="{05807157-5C84-43C8-8722-1FE71CBE4203}" srcOrd="0" destOrd="0" presId="urn:microsoft.com/office/officeart/2005/8/layout/list1"/>
    <dgm:cxn modelId="{E305641A-E3B5-45DC-820E-81AAF8779FC8}" type="presParOf" srcId="{F42F8FBA-09F7-4F6A-ACC0-26BEF973E2D1}" destId="{51A56346-F31C-4328-9D52-44242BF22CC9}" srcOrd="1" destOrd="0" presId="urn:microsoft.com/office/officeart/2005/8/layout/list1"/>
    <dgm:cxn modelId="{9AA72382-6212-4AEB-B146-0B1E21570FBB}" type="presParOf" srcId="{95E947CD-3220-441D-B477-D78BFA989737}" destId="{E83CDD42-CB14-4AD6-92E2-FD037A7E6FC3}" srcOrd="9" destOrd="0" presId="urn:microsoft.com/office/officeart/2005/8/layout/list1"/>
    <dgm:cxn modelId="{0D29AD68-93D3-4A68-9269-1B76E96D242E}" type="presParOf" srcId="{95E947CD-3220-441D-B477-D78BFA989737}" destId="{E6BEB69E-ED42-4EA2-BC3F-152A2C641C02}"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DA8365-D3A9-4A77-8D1D-05698D0E25C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F9562A2-E276-45F0-ADC4-F0D82B81D283}">
      <dgm:prSet phldrT="[Text]"/>
      <dgm:spPr>
        <a:pattFill prst="plaid">
          <a:fgClr>
            <a:schemeClr val="accent6">
              <a:lumMod val="20000"/>
              <a:lumOff val="80000"/>
            </a:schemeClr>
          </a:fgClr>
          <a:bgClr>
            <a:schemeClr val="bg1"/>
          </a:bgClr>
        </a:pattFill>
        <a:ln>
          <a:solidFill>
            <a:schemeClr val="tx1"/>
          </a:solidFill>
        </a:ln>
      </dgm:spPr>
      <dgm:t>
        <a:bodyPr/>
        <a:lstStyle/>
        <a:p>
          <a:r>
            <a:rPr lang="en-US" dirty="0" smtClean="0">
              <a:solidFill>
                <a:schemeClr val="tx1"/>
              </a:solidFill>
            </a:rPr>
            <a:t>Category 1</a:t>
          </a:r>
          <a:r>
            <a:rPr lang="en-US" dirty="0" smtClean="0"/>
            <a:t>	</a:t>
          </a:r>
          <a:endParaRPr lang="en-US" dirty="0"/>
        </a:p>
      </dgm:t>
    </dgm:pt>
    <dgm:pt modelId="{2B16BAD6-40BE-46F0-A3B1-31AF1B0D88DD}" type="parTrans" cxnId="{F5DDDF42-022F-4DC7-BF89-5E97BC03F4CB}">
      <dgm:prSet/>
      <dgm:spPr/>
      <dgm:t>
        <a:bodyPr/>
        <a:lstStyle/>
        <a:p>
          <a:endParaRPr lang="en-US"/>
        </a:p>
      </dgm:t>
    </dgm:pt>
    <dgm:pt modelId="{3646B07D-7C7B-4799-8515-C6F1B349DEB7}" type="sibTrans" cxnId="{F5DDDF42-022F-4DC7-BF89-5E97BC03F4CB}">
      <dgm:prSet/>
      <dgm:spPr/>
      <dgm:t>
        <a:bodyPr/>
        <a:lstStyle/>
        <a:p>
          <a:endParaRPr lang="en-US"/>
        </a:p>
      </dgm:t>
    </dgm:pt>
    <dgm:pt modelId="{A840B809-8E06-4FA1-96F0-53B5D64D651D}">
      <dgm:prSet phldrT="[Text]"/>
      <dgm:spPr>
        <a:gradFill rotWithShape="0">
          <a:gsLst>
            <a:gs pos="90446">
              <a:srgbClr val="F7CFA1"/>
            </a:gs>
            <a:gs pos="0">
              <a:schemeClr val="accent1">
                <a:lumMod val="5000"/>
                <a:lumOff val="95000"/>
              </a:schemeClr>
            </a:gs>
            <a:gs pos="0">
              <a:schemeClr val="tx1"/>
            </a:gs>
            <a:gs pos="34000">
              <a:schemeClr val="accent1">
                <a:lumMod val="45000"/>
                <a:lumOff val="55000"/>
              </a:schemeClr>
            </a:gs>
            <a:gs pos="100000">
              <a:schemeClr val="accent1">
                <a:lumMod val="30000"/>
                <a:lumOff val="70000"/>
              </a:schemeClr>
            </a:gs>
          </a:gsLst>
          <a:lin ang="5400000" scaled="1"/>
        </a:gradFill>
        <a:ln>
          <a:solidFill>
            <a:schemeClr val="tx1"/>
          </a:solidFill>
        </a:ln>
      </dgm:spPr>
      <dgm:t>
        <a:bodyPr/>
        <a:lstStyle/>
        <a:p>
          <a:r>
            <a:rPr lang="en-US" dirty="0" smtClean="0">
              <a:solidFill>
                <a:schemeClr val="tx1"/>
              </a:solidFill>
            </a:rPr>
            <a:t>Category 2</a:t>
          </a:r>
          <a:endParaRPr lang="en-US" dirty="0">
            <a:solidFill>
              <a:schemeClr val="tx1"/>
            </a:solidFill>
          </a:endParaRPr>
        </a:p>
      </dgm:t>
    </dgm:pt>
    <dgm:pt modelId="{FE54DF77-682E-44D2-AF4D-D7E9469CA14E}" type="parTrans" cxnId="{48F24AC5-9FDF-4815-8CC4-0476430C1B81}">
      <dgm:prSet/>
      <dgm:spPr/>
      <dgm:t>
        <a:bodyPr/>
        <a:lstStyle/>
        <a:p>
          <a:endParaRPr lang="en-US"/>
        </a:p>
      </dgm:t>
    </dgm:pt>
    <dgm:pt modelId="{22A64AB1-84EB-4BEF-859B-0B0763B49469}" type="sibTrans" cxnId="{48F24AC5-9FDF-4815-8CC4-0476430C1B81}">
      <dgm:prSet/>
      <dgm:spPr/>
      <dgm:t>
        <a:bodyPr/>
        <a:lstStyle/>
        <a:p>
          <a:endParaRPr lang="en-US"/>
        </a:p>
      </dgm:t>
    </dgm:pt>
    <dgm:pt modelId="{377FDB8C-C584-48AC-B0B7-A9574A12B171}">
      <dgm:prSet phldrT="[Text]"/>
      <dgm:spPr>
        <a:solidFill>
          <a:schemeClr val="accent6">
            <a:lumMod val="20000"/>
            <a:lumOff val="80000"/>
          </a:schemeClr>
        </a:solidFill>
        <a:ln>
          <a:solidFill>
            <a:schemeClr val="tx1"/>
          </a:solidFill>
        </a:ln>
      </dgm:spPr>
      <dgm:t>
        <a:bodyPr/>
        <a:lstStyle/>
        <a:p>
          <a:r>
            <a:rPr lang="en-US" dirty="0" smtClean="0">
              <a:solidFill>
                <a:schemeClr val="tx1"/>
              </a:solidFill>
            </a:rPr>
            <a:t>Category 3</a:t>
          </a:r>
          <a:endParaRPr lang="en-US" dirty="0">
            <a:solidFill>
              <a:schemeClr val="tx1"/>
            </a:solidFill>
          </a:endParaRPr>
        </a:p>
      </dgm:t>
    </dgm:pt>
    <dgm:pt modelId="{91AE8D6D-78B2-48D6-9F7C-E4881125A491}" type="parTrans" cxnId="{AB19EAB9-6E5B-4BEA-A7D3-7A063D8EC638}">
      <dgm:prSet/>
      <dgm:spPr/>
      <dgm:t>
        <a:bodyPr/>
        <a:lstStyle/>
        <a:p>
          <a:endParaRPr lang="en-US"/>
        </a:p>
      </dgm:t>
    </dgm:pt>
    <dgm:pt modelId="{DF9DCE48-333A-4088-A824-8CDAF1209BF8}" type="sibTrans" cxnId="{AB19EAB9-6E5B-4BEA-A7D3-7A063D8EC638}">
      <dgm:prSet/>
      <dgm:spPr/>
      <dgm:t>
        <a:bodyPr/>
        <a:lstStyle/>
        <a:p>
          <a:endParaRPr lang="en-US"/>
        </a:p>
      </dgm:t>
    </dgm:pt>
    <dgm:pt modelId="{95E947CD-3220-441D-B477-D78BFA989737}" type="pres">
      <dgm:prSet presAssocID="{C2DA8365-D3A9-4A77-8D1D-05698D0E25C7}" presName="linear" presStyleCnt="0">
        <dgm:presLayoutVars>
          <dgm:dir/>
          <dgm:animLvl val="lvl"/>
          <dgm:resizeHandles val="exact"/>
        </dgm:presLayoutVars>
      </dgm:prSet>
      <dgm:spPr/>
      <dgm:t>
        <a:bodyPr/>
        <a:lstStyle/>
        <a:p>
          <a:endParaRPr lang="en-US"/>
        </a:p>
      </dgm:t>
    </dgm:pt>
    <dgm:pt modelId="{5D8B5B2E-B4A1-4FD1-B671-13AC16A3265A}" type="pres">
      <dgm:prSet presAssocID="{0F9562A2-E276-45F0-ADC4-F0D82B81D283}" presName="parentLin" presStyleCnt="0"/>
      <dgm:spPr/>
    </dgm:pt>
    <dgm:pt modelId="{9927A44C-3787-4748-9CEA-33DB01BD3BD4}" type="pres">
      <dgm:prSet presAssocID="{0F9562A2-E276-45F0-ADC4-F0D82B81D283}" presName="parentLeftMargin" presStyleLbl="node1" presStyleIdx="0" presStyleCnt="3"/>
      <dgm:spPr/>
      <dgm:t>
        <a:bodyPr/>
        <a:lstStyle/>
        <a:p>
          <a:endParaRPr lang="en-US"/>
        </a:p>
      </dgm:t>
    </dgm:pt>
    <dgm:pt modelId="{8CE07E01-0204-47D6-828D-189649A91A0D}" type="pres">
      <dgm:prSet presAssocID="{0F9562A2-E276-45F0-ADC4-F0D82B81D283}" presName="parentText" presStyleLbl="node1" presStyleIdx="0" presStyleCnt="3">
        <dgm:presLayoutVars>
          <dgm:chMax val="0"/>
          <dgm:bulletEnabled val="1"/>
        </dgm:presLayoutVars>
      </dgm:prSet>
      <dgm:spPr/>
      <dgm:t>
        <a:bodyPr/>
        <a:lstStyle/>
        <a:p>
          <a:endParaRPr lang="en-US"/>
        </a:p>
      </dgm:t>
    </dgm:pt>
    <dgm:pt modelId="{766B569D-057A-4A24-B9A4-EBB54943FEE1}" type="pres">
      <dgm:prSet presAssocID="{0F9562A2-E276-45F0-ADC4-F0D82B81D283}" presName="negativeSpace" presStyleCnt="0"/>
      <dgm:spPr/>
    </dgm:pt>
    <dgm:pt modelId="{70371A53-8E04-41A1-875A-AE40152EBBC0}" type="pres">
      <dgm:prSet presAssocID="{0F9562A2-E276-45F0-ADC4-F0D82B81D283}" presName="childText" presStyleLbl="conFgAcc1" presStyleIdx="0" presStyleCnt="3">
        <dgm:presLayoutVars>
          <dgm:bulletEnabled val="1"/>
        </dgm:presLayoutVars>
      </dgm:prSet>
      <dgm:spPr/>
    </dgm:pt>
    <dgm:pt modelId="{9525C66C-2680-4028-94CA-24CDB3BA66AA}" type="pres">
      <dgm:prSet presAssocID="{3646B07D-7C7B-4799-8515-C6F1B349DEB7}" presName="spaceBetweenRectangles" presStyleCnt="0"/>
      <dgm:spPr/>
    </dgm:pt>
    <dgm:pt modelId="{B9C5EBBB-DCAD-45B9-A6A8-A0A67B9B42E0}" type="pres">
      <dgm:prSet presAssocID="{A840B809-8E06-4FA1-96F0-53B5D64D651D}" presName="parentLin" presStyleCnt="0"/>
      <dgm:spPr/>
    </dgm:pt>
    <dgm:pt modelId="{6F8B65AC-E1EA-45C0-921A-AB8267D0E4D2}" type="pres">
      <dgm:prSet presAssocID="{A840B809-8E06-4FA1-96F0-53B5D64D651D}" presName="parentLeftMargin" presStyleLbl="node1" presStyleIdx="0" presStyleCnt="3"/>
      <dgm:spPr/>
      <dgm:t>
        <a:bodyPr/>
        <a:lstStyle/>
        <a:p>
          <a:endParaRPr lang="en-US"/>
        </a:p>
      </dgm:t>
    </dgm:pt>
    <dgm:pt modelId="{14DEDD85-8D3A-4954-A2BC-F311FD548B58}" type="pres">
      <dgm:prSet presAssocID="{A840B809-8E06-4FA1-96F0-53B5D64D651D}" presName="parentText" presStyleLbl="node1" presStyleIdx="1" presStyleCnt="3" custLinFactNeighborX="14923" custLinFactNeighborY="999">
        <dgm:presLayoutVars>
          <dgm:chMax val="0"/>
          <dgm:bulletEnabled val="1"/>
        </dgm:presLayoutVars>
      </dgm:prSet>
      <dgm:spPr/>
      <dgm:t>
        <a:bodyPr/>
        <a:lstStyle/>
        <a:p>
          <a:endParaRPr lang="en-US"/>
        </a:p>
      </dgm:t>
    </dgm:pt>
    <dgm:pt modelId="{8944AF5C-31A1-4E2B-B6FE-08A3A88088D4}" type="pres">
      <dgm:prSet presAssocID="{A840B809-8E06-4FA1-96F0-53B5D64D651D}" presName="negativeSpace" presStyleCnt="0"/>
      <dgm:spPr/>
    </dgm:pt>
    <dgm:pt modelId="{3ECBDC12-D325-4A43-A571-CEEDA6A1F41E}" type="pres">
      <dgm:prSet presAssocID="{A840B809-8E06-4FA1-96F0-53B5D64D651D}" presName="childText" presStyleLbl="conFgAcc1" presStyleIdx="1" presStyleCnt="3">
        <dgm:presLayoutVars>
          <dgm:bulletEnabled val="1"/>
        </dgm:presLayoutVars>
      </dgm:prSet>
      <dgm:spPr/>
    </dgm:pt>
    <dgm:pt modelId="{2F7055DB-F3FB-4554-A33F-E2C86D71E0F9}" type="pres">
      <dgm:prSet presAssocID="{22A64AB1-84EB-4BEF-859B-0B0763B49469}" presName="spaceBetweenRectangles" presStyleCnt="0"/>
      <dgm:spPr/>
    </dgm:pt>
    <dgm:pt modelId="{F42F8FBA-09F7-4F6A-ACC0-26BEF973E2D1}" type="pres">
      <dgm:prSet presAssocID="{377FDB8C-C584-48AC-B0B7-A9574A12B171}" presName="parentLin" presStyleCnt="0"/>
      <dgm:spPr/>
    </dgm:pt>
    <dgm:pt modelId="{05807157-5C84-43C8-8722-1FE71CBE4203}" type="pres">
      <dgm:prSet presAssocID="{377FDB8C-C584-48AC-B0B7-A9574A12B171}" presName="parentLeftMargin" presStyleLbl="node1" presStyleIdx="1" presStyleCnt="3"/>
      <dgm:spPr/>
      <dgm:t>
        <a:bodyPr/>
        <a:lstStyle/>
        <a:p>
          <a:endParaRPr lang="en-US"/>
        </a:p>
      </dgm:t>
    </dgm:pt>
    <dgm:pt modelId="{51A56346-F31C-4328-9D52-44242BF22CC9}" type="pres">
      <dgm:prSet presAssocID="{377FDB8C-C584-48AC-B0B7-A9574A12B171}" presName="parentText" presStyleLbl="node1" presStyleIdx="2" presStyleCnt="3">
        <dgm:presLayoutVars>
          <dgm:chMax val="0"/>
          <dgm:bulletEnabled val="1"/>
        </dgm:presLayoutVars>
      </dgm:prSet>
      <dgm:spPr/>
      <dgm:t>
        <a:bodyPr/>
        <a:lstStyle/>
        <a:p>
          <a:endParaRPr lang="en-US"/>
        </a:p>
      </dgm:t>
    </dgm:pt>
    <dgm:pt modelId="{E83CDD42-CB14-4AD6-92E2-FD037A7E6FC3}" type="pres">
      <dgm:prSet presAssocID="{377FDB8C-C584-48AC-B0B7-A9574A12B171}" presName="negativeSpace" presStyleCnt="0"/>
      <dgm:spPr/>
    </dgm:pt>
    <dgm:pt modelId="{E6BEB69E-ED42-4EA2-BC3F-152A2C641C02}" type="pres">
      <dgm:prSet presAssocID="{377FDB8C-C584-48AC-B0B7-A9574A12B171}" presName="childText" presStyleLbl="conFgAcc1" presStyleIdx="2" presStyleCnt="3">
        <dgm:presLayoutVars>
          <dgm:bulletEnabled val="1"/>
        </dgm:presLayoutVars>
      </dgm:prSet>
      <dgm:spPr/>
    </dgm:pt>
  </dgm:ptLst>
  <dgm:cxnLst>
    <dgm:cxn modelId="{47A10625-FBB1-41E0-AEDA-F6600A795DE7}" type="presOf" srcId="{A840B809-8E06-4FA1-96F0-53B5D64D651D}" destId="{6F8B65AC-E1EA-45C0-921A-AB8267D0E4D2}" srcOrd="0" destOrd="0" presId="urn:microsoft.com/office/officeart/2005/8/layout/list1"/>
    <dgm:cxn modelId="{F5DDDF42-022F-4DC7-BF89-5E97BC03F4CB}" srcId="{C2DA8365-D3A9-4A77-8D1D-05698D0E25C7}" destId="{0F9562A2-E276-45F0-ADC4-F0D82B81D283}" srcOrd="0" destOrd="0" parTransId="{2B16BAD6-40BE-46F0-A3B1-31AF1B0D88DD}" sibTransId="{3646B07D-7C7B-4799-8515-C6F1B349DEB7}"/>
    <dgm:cxn modelId="{8C4A787C-2A41-401B-8B91-27DD7A508809}" type="presOf" srcId="{377FDB8C-C584-48AC-B0B7-A9574A12B171}" destId="{05807157-5C84-43C8-8722-1FE71CBE4203}" srcOrd="0" destOrd="0" presId="urn:microsoft.com/office/officeart/2005/8/layout/list1"/>
    <dgm:cxn modelId="{4FF6A0AD-DB18-47C9-BEED-0811633771D9}" type="presOf" srcId="{A840B809-8E06-4FA1-96F0-53B5D64D651D}" destId="{14DEDD85-8D3A-4954-A2BC-F311FD548B58}" srcOrd="1" destOrd="0" presId="urn:microsoft.com/office/officeart/2005/8/layout/list1"/>
    <dgm:cxn modelId="{465D86D3-F41B-4436-8737-64148E45BDF5}" type="presOf" srcId="{C2DA8365-D3A9-4A77-8D1D-05698D0E25C7}" destId="{95E947CD-3220-441D-B477-D78BFA989737}" srcOrd="0" destOrd="0" presId="urn:microsoft.com/office/officeart/2005/8/layout/list1"/>
    <dgm:cxn modelId="{D5F63F6F-1CE9-463D-A729-60D7C6DD8918}" type="presOf" srcId="{377FDB8C-C584-48AC-B0B7-A9574A12B171}" destId="{51A56346-F31C-4328-9D52-44242BF22CC9}" srcOrd="1" destOrd="0" presId="urn:microsoft.com/office/officeart/2005/8/layout/list1"/>
    <dgm:cxn modelId="{48F24AC5-9FDF-4815-8CC4-0476430C1B81}" srcId="{C2DA8365-D3A9-4A77-8D1D-05698D0E25C7}" destId="{A840B809-8E06-4FA1-96F0-53B5D64D651D}" srcOrd="1" destOrd="0" parTransId="{FE54DF77-682E-44D2-AF4D-D7E9469CA14E}" sibTransId="{22A64AB1-84EB-4BEF-859B-0B0763B49469}"/>
    <dgm:cxn modelId="{742EBF1B-7574-4F5F-8CB2-72AF70DB65BC}" type="presOf" srcId="{0F9562A2-E276-45F0-ADC4-F0D82B81D283}" destId="{9927A44C-3787-4748-9CEA-33DB01BD3BD4}" srcOrd="0" destOrd="0" presId="urn:microsoft.com/office/officeart/2005/8/layout/list1"/>
    <dgm:cxn modelId="{AB19EAB9-6E5B-4BEA-A7D3-7A063D8EC638}" srcId="{C2DA8365-D3A9-4A77-8D1D-05698D0E25C7}" destId="{377FDB8C-C584-48AC-B0B7-A9574A12B171}" srcOrd="2" destOrd="0" parTransId="{91AE8D6D-78B2-48D6-9F7C-E4881125A491}" sibTransId="{DF9DCE48-333A-4088-A824-8CDAF1209BF8}"/>
    <dgm:cxn modelId="{B39C4862-8791-44DC-98C0-D9C01EC30798}" type="presOf" srcId="{0F9562A2-E276-45F0-ADC4-F0D82B81D283}" destId="{8CE07E01-0204-47D6-828D-189649A91A0D}" srcOrd="1" destOrd="0" presId="urn:microsoft.com/office/officeart/2005/8/layout/list1"/>
    <dgm:cxn modelId="{7B1EED21-799C-470E-87A0-5735B4368838}" type="presParOf" srcId="{95E947CD-3220-441D-B477-D78BFA989737}" destId="{5D8B5B2E-B4A1-4FD1-B671-13AC16A3265A}" srcOrd="0" destOrd="0" presId="urn:microsoft.com/office/officeart/2005/8/layout/list1"/>
    <dgm:cxn modelId="{EC06D9A4-22CE-4C76-AC35-A75C1163823C}" type="presParOf" srcId="{5D8B5B2E-B4A1-4FD1-B671-13AC16A3265A}" destId="{9927A44C-3787-4748-9CEA-33DB01BD3BD4}" srcOrd="0" destOrd="0" presId="urn:microsoft.com/office/officeart/2005/8/layout/list1"/>
    <dgm:cxn modelId="{E99A9128-8DD9-4BFA-8CB0-3DFAE881AF5E}" type="presParOf" srcId="{5D8B5B2E-B4A1-4FD1-B671-13AC16A3265A}" destId="{8CE07E01-0204-47D6-828D-189649A91A0D}" srcOrd="1" destOrd="0" presId="urn:microsoft.com/office/officeart/2005/8/layout/list1"/>
    <dgm:cxn modelId="{C3C42934-81B0-472B-9B75-6826113D67DB}" type="presParOf" srcId="{95E947CD-3220-441D-B477-D78BFA989737}" destId="{766B569D-057A-4A24-B9A4-EBB54943FEE1}" srcOrd="1" destOrd="0" presId="urn:microsoft.com/office/officeart/2005/8/layout/list1"/>
    <dgm:cxn modelId="{26D106AB-79E9-4D1D-A614-150759360800}" type="presParOf" srcId="{95E947CD-3220-441D-B477-D78BFA989737}" destId="{70371A53-8E04-41A1-875A-AE40152EBBC0}" srcOrd="2" destOrd="0" presId="urn:microsoft.com/office/officeart/2005/8/layout/list1"/>
    <dgm:cxn modelId="{B7C5063F-9992-4986-9C7B-888532408AC5}" type="presParOf" srcId="{95E947CD-3220-441D-B477-D78BFA989737}" destId="{9525C66C-2680-4028-94CA-24CDB3BA66AA}" srcOrd="3" destOrd="0" presId="urn:microsoft.com/office/officeart/2005/8/layout/list1"/>
    <dgm:cxn modelId="{AE622193-B1F8-4B47-BF6C-575FEE044FC7}" type="presParOf" srcId="{95E947CD-3220-441D-B477-D78BFA989737}" destId="{B9C5EBBB-DCAD-45B9-A6A8-A0A67B9B42E0}" srcOrd="4" destOrd="0" presId="urn:microsoft.com/office/officeart/2005/8/layout/list1"/>
    <dgm:cxn modelId="{D4984B98-34AC-4F01-8A48-E1BA5CEBA897}" type="presParOf" srcId="{B9C5EBBB-DCAD-45B9-A6A8-A0A67B9B42E0}" destId="{6F8B65AC-E1EA-45C0-921A-AB8267D0E4D2}" srcOrd="0" destOrd="0" presId="urn:microsoft.com/office/officeart/2005/8/layout/list1"/>
    <dgm:cxn modelId="{7B992B6F-D9A3-4484-8460-CDA48B2D7ECE}" type="presParOf" srcId="{B9C5EBBB-DCAD-45B9-A6A8-A0A67B9B42E0}" destId="{14DEDD85-8D3A-4954-A2BC-F311FD548B58}" srcOrd="1" destOrd="0" presId="urn:microsoft.com/office/officeart/2005/8/layout/list1"/>
    <dgm:cxn modelId="{7DF9ED51-CBB3-4C78-BCAB-4B043B696F8B}" type="presParOf" srcId="{95E947CD-3220-441D-B477-D78BFA989737}" destId="{8944AF5C-31A1-4E2B-B6FE-08A3A88088D4}" srcOrd="5" destOrd="0" presId="urn:microsoft.com/office/officeart/2005/8/layout/list1"/>
    <dgm:cxn modelId="{E17927B0-5F32-4597-96BC-F1E3A35007A1}" type="presParOf" srcId="{95E947CD-3220-441D-B477-D78BFA989737}" destId="{3ECBDC12-D325-4A43-A571-CEEDA6A1F41E}" srcOrd="6" destOrd="0" presId="urn:microsoft.com/office/officeart/2005/8/layout/list1"/>
    <dgm:cxn modelId="{D7080763-F5D6-4C2E-A729-64D78B44DA35}" type="presParOf" srcId="{95E947CD-3220-441D-B477-D78BFA989737}" destId="{2F7055DB-F3FB-4554-A33F-E2C86D71E0F9}" srcOrd="7" destOrd="0" presId="urn:microsoft.com/office/officeart/2005/8/layout/list1"/>
    <dgm:cxn modelId="{E507C550-B555-4C43-945B-DA50A6F8899E}" type="presParOf" srcId="{95E947CD-3220-441D-B477-D78BFA989737}" destId="{F42F8FBA-09F7-4F6A-ACC0-26BEF973E2D1}" srcOrd="8" destOrd="0" presId="urn:microsoft.com/office/officeart/2005/8/layout/list1"/>
    <dgm:cxn modelId="{7EB10689-AB0B-4766-8678-C55C19812200}" type="presParOf" srcId="{F42F8FBA-09F7-4F6A-ACC0-26BEF973E2D1}" destId="{05807157-5C84-43C8-8722-1FE71CBE4203}" srcOrd="0" destOrd="0" presId="urn:microsoft.com/office/officeart/2005/8/layout/list1"/>
    <dgm:cxn modelId="{CB3509F6-B741-457D-9F53-FB1605673B19}" type="presParOf" srcId="{F42F8FBA-09F7-4F6A-ACC0-26BEF973E2D1}" destId="{51A56346-F31C-4328-9D52-44242BF22CC9}" srcOrd="1" destOrd="0" presId="urn:microsoft.com/office/officeart/2005/8/layout/list1"/>
    <dgm:cxn modelId="{324ED90A-B917-40A8-9C6B-0F8B0C84B670}" type="presParOf" srcId="{95E947CD-3220-441D-B477-D78BFA989737}" destId="{E83CDD42-CB14-4AD6-92E2-FD037A7E6FC3}" srcOrd="9" destOrd="0" presId="urn:microsoft.com/office/officeart/2005/8/layout/list1"/>
    <dgm:cxn modelId="{65AEEF5C-092E-41CE-8E25-680F261A5DE6}" type="presParOf" srcId="{95E947CD-3220-441D-B477-D78BFA989737}" destId="{E6BEB69E-ED42-4EA2-BC3F-152A2C641C02}"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AF7C4-4226-4EBD-B621-B86DB1151391}">
      <dsp:nvSpPr>
        <dsp:cNvPr id="0" name=""/>
        <dsp:cNvSpPr/>
      </dsp:nvSpPr>
      <dsp:spPr>
        <a:xfrm>
          <a:off x="1496129" y="53548"/>
          <a:ext cx="2570341" cy="257034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22450" rtl="0">
            <a:lnSpc>
              <a:spcPct val="90000"/>
            </a:lnSpc>
            <a:spcBef>
              <a:spcPct val="0"/>
            </a:spcBef>
            <a:spcAft>
              <a:spcPct val="35000"/>
            </a:spcAft>
          </a:pPr>
          <a:r>
            <a:rPr lang="en-US" sz="4100" kern="1200" dirty="0" smtClean="0"/>
            <a:t>Student Success</a:t>
          </a:r>
          <a:endParaRPr lang="en-US" sz="4100" kern="1200" dirty="0"/>
        </a:p>
      </dsp:txBody>
      <dsp:txXfrm>
        <a:off x="1838841" y="503358"/>
        <a:ext cx="1884916" cy="1156653"/>
      </dsp:txXfrm>
    </dsp:sp>
    <dsp:sp modelId="{2D8A1B3A-9601-437F-9FE6-CA9CFE29204E}">
      <dsp:nvSpPr>
        <dsp:cNvPr id="0" name=""/>
        <dsp:cNvSpPr/>
      </dsp:nvSpPr>
      <dsp:spPr>
        <a:xfrm>
          <a:off x="2423594" y="1660012"/>
          <a:ext cx="2570341" cy="2570341"/>
        </a:xfrm>
        <a:prstGeom prst="ellipse">
          <a:avLst/>
        </a:prstGeom>
        <a:solidFill>
          <a:schemeClr val="bg2">
            <a:lumMod val="75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rtl="0">
            <a:lnSpc>
              <a:spcPct val="90000"/>
            </a:lnSpc>
            <a:spcBef>
              <a:spcPct val="0"/>
            </a:spcBef>
            <a:spcAft>
              <a:spcPct val="35000"/>
            </a:spcAft>
          </a:pPr>
          <a:r>
            <a:rPr lang="en-US" sz="3200" kern="1200" dirty="0" smtClean="0"/>
            <a:t>Legal Action</a:t>
          </a:r>
          <a:endParaRPr lang="en-US" sz="3200" kern="1200" dirty="0"/>
        </a:p>
      </dsp:txBody>
      <dsp:txXfrm>
        <a:off x="3209690" y="2324016"/>
        <a:ext cx="1542204" cy="1413687"/>
      </dsp:txXfrm>
    </dsp:sp>
    <dsp:sp modelId="{9B1F3297-CE0D-4FE5-93E6-4818EA4ACB88}">
      <dsp:nvSpPr>
        <dsp:cNvPr id="0" name=""/>
        <dsp:cNvSpPr/>
      </dsp:nvSpPr>
      <dsp:spPr>
        <a:xfrm>
          <a:off x="568664" y="1660012"/>
          <a:ext cx="2570341" cy="2570341"/>
        </a:xfrm>
        <a:prstGeom prst="ellipse">
          <a:avLst/>
        </a:prstGeom>
        <a:solidFill>
          <a:schemeClr val="accent5">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rtl="0">
            <a:lnSpc>
              <a:spcPct val="90000"/>
            </a:lnSpc>
            <a:spcBef>
              <a:spcPct val="0"/>
            </a:spcBef>
            <a:spcAft>
              <a:spcPct val="35000"/>
            </a:spcAft>
          </a:pPr>
          <a:r>
            <a:rPr lang="en-US" sz="3200" kern="1200" dirty="0" smtClean="0"/>
            <a:t>Laws &amp; Policies</a:t>
          </a:r>
          <a:endParaRPr lang="en-US" sz="3200" kern="1200" dirty="0"/>
        </a:p>
      </dsp:txBody>
      <dsp:txXfrm>
        <a:off x="810705" y="2324016"/>
        <a:ext cx="1542204" cy="1413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71A53-8E04-41A1-875A-AE40152EBBC0}">
      <dsp:nvSpPr>
        <dsp:cNvPr id="0" name=""/>
        <dsp:cNvSpPr/>
      </dsp:nvSpPr>
      <dsp:spPr>
        <a:xfrm>
          <a:off x="0" y="378562"/>
          <a:ext cx="370205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E07E01-0204-47D6-828D-189649A91A0D}">
      <dsp:nvSpPr>
        <dsp:cNvPr id="0" name=""/>
        <dsp:cNvSpPr/>
      </dsp:nvSpPr>
      <dsp:spPr>
        <a:xfrm>
          <a:off x="185102" y="9562"/>
          <a:ext cx="2591435"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950" tIns="0" rIns="97950" bIns="0" numCol="1" spcCol="1270" anchor="ctr" anchorCtr="0">
          <a:noAutofit/>
        </a:bodyPr>
        <a:lstStyle/>
        <a:p>
          <a:pPr lvl="0" algn="l" defTabSz="444500">
            <a:lnSpc>
              <a:spcPct val="90000"/>
            </a:lnSpc>
            <a:spcBef>
              <a:spcPct val="0"/>
            </a:spcBef>
            <a:spcAft>
              <a:spcPct val="35000"/>
            </a:spcAft>
          </a:pPr>
          <a:r>
            <a:rPr lang="en-US" sz="1000" kern="1200" dirty="0" smtClean="0">
              <a:solidFill>
                <a:srgbClr val="FFFF00"/>
              </a:solidFill>
            </a:rPr>
            <a:t>Category 1</a:t>
          </a:r>
          <a:r>
            <a:rPr lang="en-US" sz="2500" kern="1200" dirty="0" smtClean="0"/>
            <a:t>	</a:t>
          </a:r>
          <a:endParaRPr lang="en-US" sz="2500" kern="1200" dirty="0"/>
        </a:p>
      </dsp:txBody>
      <dsp:txXfrm>
        <a:off x="221128" y="45588"/>
        <a:ext cx="2519383" cy="665948"/>
      </dsp:txXfrm>
    </dsp:sp>
    <dsp:sp modelId="{3ECBDC12-D325-4A43-A571-CEEDA6A1F41E}">
      <dsp:nvSpPr>
        <dsp:cNvPr id="0" name=""/>
        <dsp:cNvSpPr/>
      </dsp:nvSpPr>
      <dsp:spPr>
        <a:xfrm>
          <a:off x="0" y="1512562"/>
          <a:ext cx="370205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DEDD85-8D3A-4954-A2BC-F311FD548B58}">
      <dsp:nvSpPr>
        <dsp:cNvPr id="0" name=""/>
        <dsp:cNvSpPr/>
      </dsp:nvSpPr>
      <dsp:spPr>
        <a:xfrm>
          <a:off x="185102" y="1143562"/>
          <a:ext cx="2591435"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950" tIns="0" rIns="97950" bIns="0" numCol="1" spcCol="1270" anchor="ctr" anchorCtr="0">
          <a:noAutofit/>
        </a:bodyPr>
        <a:lstStyle/>
        <a:p>
          <a:pPr lvl="0" algn="l" defTabSz="444500">
            <a:lnSpc>
              <a:spcPct val="90000"/>
            </a:lnSpc>
            <a:spcBef>
              <a:spcPct val="0"/>
            </a:spcBef>
            <a:spcAft>
              <a:spcPct val="35000"/>
            </a:spcAft>
          </a:pPr>
          <a:r>
            <a:rPr lang="en-US" sz="1000" kern="1200" dirty="0" smtClean="0">
              <a:solidFill>
                <a:srgbClr val="FFC000"/>
              </a:solidFill>
            </a:rPr>
            <a:t>Category 2</a:t>
          </a:r>
          <a:endParaRPr lang="en-US" sz="1000" kern="1200" dirty="0">
            <a:solidFill>
              <a:srgbClr val="FFC000"/>
            </a:solidFill>
          </a:endParaRPr>
        </a:p>
      </dsp:txBody>
      <dsp:txXfrm>
        <a:off x="221128" y="1179588"/>
        <a:ext cx="2519383" cy="665948"/>
      </dsp:txXfrm>
    </dsp:sp>
    <dsp:sp modelId="{E6BEB69E-ED42-4EA2-BC3F-152A2C641C02}">
      <dsp:nvSpPr>
        <dsp:cNvPr id="0" name=""/>
        <dsp:cNvSpPr/>
      </dsp:nvSpPr>
      <dsp:spPr>
        <a:xfrm>
          <a:off x="0" y="2646562"/>
          <a:ext cx="370205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A56346-F31C-4328-9D52-44242BF22CC9}">
      <dsp:nvSpPr>
        <dsp:cNvPr id="0" name=""/>
        <dsp:cNvSpPr/>
      </dsp:nvSpPr>
      <dsp:spPr>
        <a:xfrm>
          <a:off x="185102" y="2277562"/>
          <a:ext cx="2591435"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950" tIns="0" rIns="97950" bIns="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lumMod val="75000"/>
                </a:schemeClr>
              </a:solidFill>
            </a:rPr>
            <a:t>Category 3</a:t>
          </a:r>
          <a:endParaRPr lang="en-US" sz="1000" kern="1200" dirty="0">
            <a:solidFill>
              <a:schemeClr val="bg1">
                <a:lumMod val="75000"/>
              </a:schemeClr>
            </a:solidFill>
          </a:endParaRPr>
        </a:p>
      </dsp:txBody>
      <dsp:txXfrm>
        <a:off x="221128" y="2313588"/>
        <a:ext cx="2519383"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71A53-8E04-41A1-875A-AE40152EBBC0}">
      <dsp:nvSpPr>
        <dsp:cNvPr id="0" name=""/>
        <dsp:cNvSpPr/>
      </dsp:nvSpPr>
      <dsp:spPr>
        <a:xfrm>
          <a:off x="0" y="378562"/>
          <a:ext cx="370205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E07E01-0204-47D6-828D-189649A91A0D}">
      <dsp:nvSpPr>
        <dsp:cNvPr id="0" name=""/>
        <dsp:cNvSpPr/>
      </dsp:nvSpPr>
      <dsp:spPr>
        <a:xfrm>
          <a:off x="185102" y="9562"/>
          <a:ext cx="2591435" cy="738000"/>
        </a:xfrm>
        <a:prstGeom prst="roundRect">
          <a:avLst/>
        </a:prstGeom>
        <a:pattFill prst="plaid">
          <a:fgClr>
            <a:schemeClr val="accent6">
              <a:lumMod val="20000"/>
              <a:lumOff val="80000"/>
            </a:schemeClr>
          </a:fgClr>
          <a:bgClr>
            <a:schemeClr val="bg1"/>
          </a:bgClr>
        </a:patt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950" tIns="0" rIns="97950" bIns="0" numCol="1" spcCol="1270" anchor="ctr" anchorCtr="0">
          <a:noAutofit/>
        </a:bodyPr>
        <a:lstStyle/>
        <a:p>
          <a:pPr lvl="0" algn="l" defTabSz="1111250">
            <a:lnSpc>
              <a:spcPct val="90000"/>
            </a:lnSpc>
            <a:spcBef>
              <a:spcPct val="0"/>
            </a:spcBef>
            <a:spcAft>
              <a:spcPct val="35000"/>
            </a:spcAft>
          </a:pPr>
          <a:r>
            <a:rPr lang="en-US" sz="2500" kern="1200" dirty="0" smtClean="0">
              <a:solidFill>
                <a:schemeClr val="tx1"/>
              </a:solidFill>
            </a:rPr>
            <a:t>Category 1</a:t>
          </a:r>
          <a:r>
            <a:rPr lang="en-US" sz="2500" kern="1200" dirty="0" smtClean="0"/>
            <a:t>	</a:t>
          </a:r>
          <a:endParaRPr lang="en-US" sz="2500" kern="1200" dirty="0"/>
        </a:p>
      </dsp:txBody>
      <dsp:txXfrm>
        <a:off x="221128" y="45588"/>
        <a:ext cx="2519383" cy="665948"/>
      </dsp:txXfrm>
    </dsp:sp>
    <dsp:sp modelId="{3ECBDC12-D325-4A43-A571-CEEDA6A1F41E}">
      <dsp:nvSpPr>
        <dsp:cNvPr id="0" name=""/>
        <dsp:cNvSpPr/>
      </dsp:nvSpPr>
      <dsp:spPr>
        <a:xfrm>
          <a:off x="0" y="1512562"/>
          <a:ext cx="370205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DEDD85-8D3A-4954-A2BC-F311FD548B58}">
      <dsp:nvSpPr>
        <dsp:cNvPr id="0" name=""/>
        <dsp:cNvSpPr/>
      </dsp:nvSpPr>
      <dsp:spPr>
        <a:xfrm>
          <a:off x="212725" y="1150935"/>
          <a:ext cx="2591435" cy="738000"/>
        </a:xfrm>
        <a:prstGeom prst="roundRect">
          <a:avLst/>
        </a:prstGeom>
        <a:gradFill rotWithShape="0">
          <a:gsLst>
            <a:gs pos="90446">
              <a:srgbClr val="F7CFA1"/>
            </a:gs>
            <a:gs pos="0">
              <a:schemeClr val="accent1">
                <a:lumMod val="5000"/>
                <a:lumOff val="95000"/>
              </a:schemeClr>
            </a:gs>
            <a:gs pos="0">
              <a:schemeClr val="tx1"/>
            </a:gs>
            <a:gs pos="34000">
              <a:schemeClr val="accent1">
                <a:lumMod val="45000"/>
                <a:lumOff val="55000"/>
              </a:schemeClr>
            </a:gs>
            <a:gs pos="100000">
              <a:schemeClr val="accent1">
                <a:lumMod val="30000"/>
                <a:lumOff val="70000"/>
              </a:schemeClr>
            </a:gs>
          </a:gsLst>
          <a:lin ang="5400000" scaled="1"/>
        </a:gra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950" tIns="0" rIns="97950" bIns="0" numCol="1" spcCol="1270" anchor="ctr" anchorCtr="0">
          <a:noAutofit/>
        </a:bodyPr>
        <a:lstStyle/>
        <a:p>
          <a:pPr lvl="0" algn="l" defTabSz="1111250">
            <a:lnSpc>
              <a:spcPct val="90000"/>
            </a:lnSpc>
            <a:spcBef>
              <a:spcPct val="0"/>
            </a:spcBef>
            <a:spcAft>
              <a:spcPct val="35000"/>
            </a:spcAft>
          </a:pPr>
          <a:r>
            <a:rPr lang="en-US" sz="2500" kern="1200" dirty="0" smtClean="0">
              <a:solidFill>
                <a:schemeClr val="tx1"/>
              </a:solidFill>
            </a:rPr>
            <a:t>Category 2</a:t>
          </a:r>
          <a:endParaRPr lang="en-US" sz="2500" kern="1200" dirty="0">
            <a:solidFill>
              <a:schemeClr val="tx1"/>
            </a:solidFill>
          </a:endParaRPr>
        </a:p>
      </dsp:txBody>
      <dsp:txXfrm>
        <a:off x="248751" y="1186961"/>
        <a:ext cx="2519383" cy="665948"/>
      </dsp:txXfrm>
    </dsp:sp>
    <dsp:sp modelId="{E6BEB69E-ED42-4EA2-BC3F-152A2C641C02}">
      <dsp:nvSpPr>
        <dsp:cNvPr id="0" name=""/>
        <dsp:cNvSpPr/>
      </dsp:nvSpPr>
      <dsp:spPr>
        <a:xfrm>
          <a:off x="0" y="2646562"/>
          <a:ext cx="370205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A56346-F31C-4328-9D52-44242BF22CC9}">
      <dsp:nvSpPr>
        <dsp:cNvPr id="0" name=""/>
        <dsp:cNvSpPr/>
      </dsp:nvSpPr>
      <dsp:spPr>
        <a:xfrm>
          <a:off x="185102" y="2277562"/>
          <a:ext cx="2591435" cy="738000"/>
        </a:xfrm>
        <a:prstGeom prst="roundRect">
          <a:avLst/>
        </a:prstGeom>
        <a:solidFill>
          <a:schemeClr val="accent6">
            <a:lumMod val="20000"/>
            <a:lumOff val="8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950" tIns="0" rIns="97950" bIns="0" numCol="1" spcCol="1270" anchor="ctr" anchorCtr="0">
          <a:noAutofit/>
        </a:bodyPr>
        <a:lstStyle/>
        <a:p>
          <a:pPr lvl="0" algn="l" defTabSz="1111250">
            <a:lnSpc>
              <a:spcPct val="90000"/>
            </a:lnSpc>
            <a:spcBef>
              <a:spcPct val="0"/>
            </a:spcBef>
            <a:spcAft>
              <a:spcPct val="35000"/>
            </a:spcAft>
          </a:pPr>
          <a:r>
            <a:rPr lang="en-US" sz="2500" kern="1200" dirty="0" smtClean="0">
              <a:solidFill>
                <a:schemeClr val="tx1"/>
              </a:solidFill>
            </a:rPr>
            <a:t>Category 3</a:t>
          </a:r>
          <a:endParaRPr lang="en-US" sz="2500" kern="1200" dirty="0">
            <a:solidFill>
              <a:schemeClr val="tx1"/>
            </a:solidFill>
          </a:endParaRPr>
        </a:p>
      </dsp:txBody>
      <dsp:txXfrm>
        <a:off x="221128" y="2313588"/>
        <a:ext cx="2519383"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fontAlgn="auto">
              <a:spcBef>
                <a:spcPts val="0"/>
              </a:spcBef>
              <a:spcAft>
                <a:spcPts val="0"/>
              </a:spcAft>
              <a:defRPr sz="1200">
                <a:latin typeface="+mn-lt"/>
                <a:cs typeface="+mn-cs"/>
              </a:defRPr>
            </a:lvl1pPr>
          </a:lstStyle>
          <a:p>
            <a:pPr>
              <a:defRPr/>
            </a:pPr>
            <a:fld id="{09E83BD6-AD08-4E9B-ABE5-57F31CE89655}" type="datetimeFigureOut">
              <a:rPr lang="en-US"/>
              <a:pPr>
                <a:defRPr/>
              </a:pPr>
              <a:t>3/13/2018</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pPr lvl="0"/>
            <a:endParaRPr lang="en-US" noProof="0" smtClean="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fontAlgn="auto">
              <a:spcBef>
                <a:spcPts val="0"/>
              </a:spcBef>
              <a:spcAft>
                <a:spcPts val="0"/>
              </a:spcAft>
              <a:defRPr sz="1200">
                <a:latin typeface="+mn-lt"/>
                <a:cs typeface="+mn-cs"/>
              </a:defRPr>
            </a:lvl1pPr>
          </a:lstStyle>
          <a:p>
            <a:pPr>
              <a:defRPr/>
            </a:pPr>
            <a:fld id="{B059A66D-F3E9-4B5F-A2C7-94F71D84EF9B}" type="slidenum">
              <a:rPr lang="en-US"/>
              <a:pPr>
                <a:defRPr/>
              </a:pPr>
              <a:t>‹#›</a:t>
            </a:fld>
            <a:endParaRPr lang="en-US"/>
          </a:p>
        </p:txBody>
      </p:sp>
    </p:spTree>
    <p:extLst>
      <p:ext uri="{BB962C8B-B14F-4D97-AF65-F5344CB8AC3E}">
        <p14:creationId xmlns:p14="http://schemas.microsoft.com/office/powerpoint/2010/main" val="2970474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57958" indent="-291522">
              <a:defRPr>
                <a:solidFill>
                  <a:schemeClr val="tx1"/>
                </a:solidFill>
                <a:latin typeface="Century Schoolbook" pitchFamily="18" charset="0"/>
              </a:defRPr>
            </a:lvl2pPr>
            <a:lvl3pPr marL="1166089" indent="-233218">
              <a:defRPr>
                <a:solidFill>
                  <a:schemeClr val="tx1"/>
                </a:solidFill>
                <a:latin typeface="Century Schoolbook" pitchFamily="18" charset="0"/>
              </a:defRPr>
            </a:lvl3pPr>
            <a:lvl4pPr marL="1632524" indent="-233218">
              <a:defRPr>
                <a:solidFill>
                  <a:schemeClr val="tx1"/>
                </a:solidFill>
                <a:latin typeface="Century Schoolbook" pitchFamily="18" charset="0"/>
              </a:defRPr>
            </a:lvl4pPr>
            <a:lvl5pPr marL="2098959" indent="-233218">
              <a:defRPr>
                <a:solidFill>
                  <a:schemeClr val="tx1"/>
                </a:solidFill>
                <a:latin typeface="Century Schoolbook" pitchFamily="18" charset="0"/>
              </a:defRPr>
            </a:lvl5pPr>
            <a:lvl6pPr marL="2565395" indent="-233218" fontAlgn="base">
              <a:spcBef>
                <a:spcPct val="0"/>
              </a:spcBef>
              <a:spcAft>
                <a:spcPct val="0"/>
              </a:spcAft>
              <a:defRPr>
                <a:solidFill>
                  <a:schemeClr val="tx1"/>
                </a:solidFill>
                <a:latin typeface="Century Schoolbook" pitchFamily="18" charset="0"/>
              </a:defRPr>
            </a:lvl6pPr>
            <a:lvl7pPr marL="3031830" indent="-233218" fontAlgn="base">
              <a:spcBef>
                <a:spcPct val="0"/>
              </a:spcBef>
              <a:spcAft>
                <a:spcPct val="0"/>
              </a:spcAft>
              <a:defRPr>
                <a:solidFill>
                  <a:schemeClr val="tx1"/>
                </a:solidFill>
                <a:latin typeface="Century Schoolbook" pitchFamily="18" charset="0"/>
              </a:defRPr>
            </a:lvl7pPr>
            <a:lvl8pPr marL="3498266" indent="-233218" fontAlgn="base">
              <a:spcBef>
                <a:spcPct val="0"/>
              </a:spcBef>
              <a:spcAft>
                <a:spcPct val="0"/>
              </a:spcAft>
              <a:defRPr>
                <a:solidFill>
                  <a:schemeClr val="tx1"/>
                </a:solidFill>
                <a:latin typeface="Century Schoolbook" pitchFamily="18" charset="0"/>
              </a:defRPr>
            </a:lvl8pPr>
            <a:lvl9pPr marL="3964701" indent="-23321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fld id="{300A8CAF-C094-4529-889F-9CE19F5EA9D1}" type="slidenum">
              <a:rPr lang="en-US" smtClean="0">
                <a:latin typeface="Calibri" pitchFamily="34" charset="0"/>
              </a:rPr>
              <a:pPr fontAlgn="base">
                <a:spcBef>
                  <a:spcPct val="0"/>
                </a:spcBef>
                <a:spcAft>
                  <a:spcPct val="0"/>
                </a:spcAft>
                <a:defRPr/>
              </a:pPr>
              <a:t>1</a:t>
            </a:fld>
            <a:endParaRPr lang="en-US" dirty="0" smtClean="0">
              <a:latin typeface="Calibri" pitchFamily="34" charset="0"/>
            </a:endParaRPr>
          </a:p>
        </p:txBody>
      </p:sp>
    </p:spTree>
    <p:extLst>
      <p:ext uri="{BB962C8B-B14F-4D97-AF65-F5344CB8AC3E}">
        <p14:creationId xmlns:p14="http://schemas.microsoft.com/office/powerpoint/2010/main" val="1366562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48</a:t>
            </a:fld>
            <a:endParaRPr lang="en-US"/>
          </a:p>
        </p:txBody>
      </p:sp>
    </p:spTree>
    <p:extLst>
      <p:ext uri="{BB962C8B-B14F-4D97-AF65-F5344CB8AC3E}">
        <p14:creationId xmlns:p14="http://schemas.microsoft.com/office/powerpoint/2010/main" val="3189223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50</a:t>
            </a:fld>
            <a:endParaRPr lang="en-US"/>
          </a:p>
        </p:txBody>
      </p:sp>
    </p:spTree>
    <p:extLst>
      <p:ext uri="{BB962C8B-B14F-4D97-AF65-F5344CB8AC3E}">
        <p14:creationId xmlns:p14="http://schemas.microsoft.com/office/powerpoint/2010/main" val="2341431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51</a:t>
            </a:fld>
            <a:endParaRPr lang="en-US"/>
          </a:p>
        </p:txBody>
      </p:sp>
    </p:spTree>
    <p:extLst>
      <p:ext uri="{BB962C8B-B14F-4D97-AF65-F5344CB8AC3E}">
        <p14:creationId xmlns:p14="http://schemas.microsoft.com/office/powerpoint/2010/main" val="2461015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53</a:t>
            </a:fld>
            <a:endParaRPr lang="en-US"/>
          </a:p>
        </p:txBody>
      </p:sp>
    </p:spTree>
    <p:extLst>
      <p:ext uri="{BB962C8B-B14F-4D97-AF65-F5344CB8AC3E}">
        <p14:creationId xmlns:p14="http://schemas.microsoft.com/office/powerpoint/2010/main" val="4131141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56</a:t>
            </a:fld>
            <a:endParaRPr lang="en-US"/>
          </a:p>
        </p:txBody>
      </p:sp>
    </p:spTree>
    <p:extLst>
      <p:ext uri="{BB962C8B-B14F-4D97-AF65-F5344CB8AC3E}">
        <p14:creationId xmlns:p14="http://schemas.microsoft.com/office/powerpoint/2010/main" val="1163941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57</a:t>
            </a:fld>
            <a:endParaRPr lang="en-US"/>
          </a:p>
        </p:txBody>
      </p:sp>
    </p:spTree>
    <p:extLst>
      <p:ext uri="{BB962C8B-B14F-4D97-AF65-F5344CB8AC3E}">
        <p14:creationId xmlns:p14="http://schemas.microsoft.com/office/powerpoint/2010/main" val="3677314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59</a:t>
            </a:fld>
            <a:endParaRPr lang="en-US"/>
          </a:p>
        </p:txBody>
      </p:sp>
    </p:spTree>
    <p:extLst>
      <p:ext uri="{BB962C8B-B14F-4D97-AF65-F5344CB8AC3E}">
        <p14:creationId xmlns:p14="http://schemas.microsoft.com/office/powerpoint/2010/main" val="2569009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endParaRPr lang="en-US" sz="2000" dirty="0"/>
          </a:p>
          <a:p>
            <a:pPr>
              <a:buFont typeface="Courier New" panose="02070309020205020404" pitchFamily="49" charset="0"/>
              <a:buNone/>
            </a:pPr>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61</a:t>
            </a:fld>
            <a:endParaRPr lang="en-US"/>
          </a:p>
        </p:txBody>
      </p:sp>
    </p:spTree>
    <p:extLst>
      <p:ext uri="{BB962C8B-B14F-4D97-AF65-F5344CB8AC3E}">
        <p14:creationId xmlns:p14="http://schemas.microsoft.com/office/powerpoint/2010/main" val="538953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62</a:t>
            </a:fld>
            <a:endParaRPr lang="en-US"/>
          </a:p>
        </p:txBody>
      </p:sp>
    </p:spTree>
    <p:extLst>
      <p:ext uri="{BB962C8B-B14F-4D97-AF65-F5344CB8AC3E}">
        <p14:creationId xmlns:p14="http://schemas.microsoft.com/office/powerpoint/2010/main" val="256900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3</a:t>
            </a:fld>
            <a:endParaRPr lang="en-US"/>
          </a:p>
        </p:txBody>
      </p:sp>
    </p:spTree>
    <p:extLst>
      <p:ext uri="{BB962C8B-B14F-4D97-AF65-F5344CB8AC3E}">
        <p14:creationId xmlns:p14="http://schemas.microsoft.com/office/powerpoint/2010/main" val="3792879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6</a:t>
            </a:fld>
            <a:endParaRPr lang="en-US"/>
          </a:p>
        </p:txBody>
      </p:sp>
    </p:spTree>
    <p:extLst>
      <p:ext uri="{BB962C8B-B14F-4D97-AF65-F5344CB8AC3E}">
        <p14:creationId xmlns:p14="http://schemas.microsoft.com/office/powerpoint/2010/main" val="417121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ADA was enacted in 1990 to prevent discrimination against people with disabilities and mandates providing accessible options in government offices, public institutions, and businesses. Its focus was originally about physical access but in 1998, increasing use of the Internet by government and education necessitated the addition of Section 508 to the 1973 Rehabilitation Act, which requires accessibility in electronic and online contexts. The State of California has ruled that the CSU and its campuses must comply with Section 508 and the CSU has affirmed this with its Accessible Technology Initiative</a:t>
            </a:r>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8</a:t>
            </a:fld>
            <a:endParaRPr lang="en-US" dirty="0"/>
          </a:p>
        </p:txBody>
      </p:sp>
    </p:spTree>
    <p:extLst>
      <p:ext uri="{BB962C8B-B14F-4D97-AF65-F5344CB8AC3E}">
        <p14:creationId xmlns:p14="http://schemas.microsoft.com/office/powerpoint/2010/main" val="166902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Our use of technology must provide </a:t>
            </a:r>
            <a:r>
              <a:rPr lang="en-US" sz="1200" b="1" dirty="0" smtClean="0">
                <a:solidFill>
                  <a:schemeClr val="tx2">
                    <a:lumMod val="75000"/>
                    <a:lumOff val="25000"/>
                  </a:schemeClr>
                </a:solidFill>
              </a:rPr>
              <a:t>COMPARABLE</a:t>
            </a:r>
            <a:r>
              <a:rPr lang="en-US" sz="1200" dirty="0" smtClean="0">
                <a:solidFill>
                  <a:schemeClr val="tx2">
                    <a:lumMod val="75000"/>
                    <a:lumOff val="25000"/>
                  </a:schemeClr>
                </a:solidFill>
              </a:rPr>
              <a:t> </a:t>
            </a:r>
            <a:r>
              <a:rPr lang="en-US" sz="1200" dirty="0" smtClean="0"/>
              <a:t>functionality,  affordability, timeliness, and must be delivered in as seamless a manner as possible.</a:t>
            </a:r>
          </a:p>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9</a:t>
            </a:fld>
            <a:endParaRPr lang="en-US" dirty="0"/>
          </a:p>
        </p:txBody>
      </p:sp>
    </p:spTree>
    <p:extLst>
      <p:ext uri="{BB962C8B-B14F-4D97-AF65-F5344CB8AC3E}">
        <p14:creationId xmlns:p14="http://schemas.microsoft.com/office/powerpoint/2010/main" val="3251673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13</a:t>
            </a:fld>
            <a:endParaRPr lang="en-US"/>
          </a:p>
        </p:txBody>
      </p:sp>
    </p:spTree>
    <p:extLst>
      <p:ext uri="{BB962C8B-B14F-4D97-AF65-F5344CB8AC3E}">
        <p14:creationId xmlns:p14="http://schemas.microsoft.com/office/powerpoint/2010/main" val="1137445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14</a:t>
            </a:fld>
            <a:endParaRPr lang="en-US"/>
          </a:p>
        </p:txBody>
      </p:sp>
    </p:spTree>
    <p:extLst>
      <p:ext uri="{BB962C8B-B14F-4D97-AF65-F5344CB8AC3E}">
        <p14:creationId xmlns:p14="http://schemas.microsoft.com/office/powerpoint/2010/main" val="2670167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45</a:t>
            </a:fld>
            <a:endParaRPr lang="en-US"/>
          </a:p>
        </p:txBody>
      </p:sp>
    </p:spTree>
    <p:extLst>
      <p:ext uri="{BB962C8B-B14F-4D97-AF65-F5344CB8AC3E}">
        <p14:creationId xmlns:p14="http://schemas.microsoft.com/office/powerpoint/2010/main" val="2016212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46</a:t>
            </a:fld>
            <a:endParaRPr lang="en-US"/>
          </a:p>
        </p:txBody>
      </p:sp>
    </p:spTree>
    <p:extLst>
      <p:ext uri="{BB962C8B-B14F-4D97-AF65-F5344CB8AC3E}">
        <p14:creationId xmlns:p14="http://schemas.microsoft.com/office/powerpoint/2010/main" val="3156850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pPr>
              <a:defRPr/>
            </a:pPr>
            <a:r>
              <a:rPr lang="en-US" dirty="0" smtClean="0"/>
              <a:t>Slide </a:t>
            </a:r>
            <a:fld id="{9AD31DF9-F17E-4F93-9EDD-EC008E67A009}"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0887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pPr>
              <a:defRPr/>
            </a:pPr>
            <a:r>
              <a:rPr lang="en-US" dirty="0" smtClean="0"/>
              <a:t>Slide </a:t>
            </a:r>
            <a:fld id="{B3DE85C8-1FFD-4958-8AE1-86A916B6890E}" type="slidenum">
              <a:rPr lang="en-US" smtClean="0"/>
              <a:pPr>
                <a:defRPr/>
              </a:pPr>
              <a:t>‹#›</a:t>
            </a:fld>
            <a:endParaRPr lang="en-US" dirty="0"/>
          </a:p>
        </p:txBody>
      </p:sp>
    </p:spTree>
    <p:extLst>
      <p:ext uri="{BB962C8B-B14F-4D97-AF65-F5344CB8AC3E}">
        <p14:creationId xmlns:p14="http://schemas.microsoft.com/office/powerpoint/2010/main" val="24687046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pPr>
              <a:defRPr/>
            </a:pPr>
            <a:r>
              <a:rPr lang="en-US" dirty="0" smtClean="0"/>
              <a:t>Slide </a:t>
            </a:r>
            <a:fld id="{AD4650E3-C1CA-441F-B51A-C3ECC1C0C52B}" type="slidenum">
              <a:rPr lang="en-US" smtClean="0"/>
              <a:pPr>
                <a:defRPr/>
              </a:pPr>
              <a:t>‹#›</a:t>
            </a:fld>
            <a:endParaRPr lang="en-US" dirty="0"/>
          </a:p>
        </p:txBody>
      </p:sp>
    </p:spTree>
    <p:extLst>
      <p:ext uri="{BB962C8B-B14F-4D97-AF65-F5344CB8AC3E}">
        <p14:creationId xmlns:p14="http://schemas.microsoft.com/office/powerpoint/2010/main" val="38346361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pPr>
              <a:defRPr/>
            </a:pPr>
            <a:r>
              <a:rPr lang="en-US" dirty="0" smtClean="0"/>
              <a:t>Slide </a:t>
            </a:r>
            <a:fld id="{58A8C384-08AE-40E7-BE52-0066C30EE7A9}" type="slidenum">
              <a:rPr lang="en-US" smtClean="0"/>
              <a:pPr>
                <a:defRPr/>
              </a:pPr>
              <a:t>‹#›</a:t>
            </a:fld>
            <a:endParaRPr lang="en-US" dirty="0"/>
          </a:p>
        </p:txBody>
      </p:sp>
    </p:spTree>
    <p:extLst>
      <p:ext uri="{BB962C8B-B14F-4D97-AF65-F5344CB8AC3E}">
        <p14:creationId xmlns:p14="http://schemas.microsoft.com/office/powerpoint/2010/main" val="14460465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r>
              <a:rPr lang="en-US" dirty="0" smtClean="0"/>
              <a:t>Slide </a:t>
            </a:r>
            <a:fld id="{3A03402A-1D7A-4DDD-A2D7-F39B542D9276}"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8437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pPr>
              <a:defRPr/>
            </a:pPr>
            <a:r>
              <a:rPr lang="en-US" dirty="0" smtClean="0"/>
              <a:t>Slide </a:t>
            </a:r>
            <a:fld id="{53ADB913-C3AC-41E6-BB26-005FE224AAC0}" type="slidenum">
              <a:rPr lang="en-US" smtClean="0"/>
              <a:pPr>
                <a:defRPr/>
              </a:pPr>
              <a:t>‹#›</a:t>
            </a:fld>
            <a:endParaRPr lang="en-US" dirty="0"/>
          </a:p>
        </p:txBody>
      </p:sp>
    </p:spTree>
    <p:extLst>
      <p:ext uri="{BB962C8B-B14F-4D97-AF65-F5344CB8AC3E}">
        <p14:creationId xmlns:p14="http://schemas.microsoft.com/office/powerpoint/2010/main" val="4661520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pPr>
              <a:defRPr/>
            </a:pPr>
            <a:r>
              <a:rPr lang="en-US" dirty="0" smtClean="0"/>
              <a:t>Slide </a:t>
            </a:r>
            <a:fld id="{8C3CE574-48F9-49C8-95F6-D7D862D422EF}" type="slidenum">
              <a:rPr lang="en-US" smtClean="0"/>
              <a:pPr>
                <a:defRPr/>
              </a:pPr>
              <a:t>‹#›</a:t>
            </a:fld>
            <a:endParaRPr lang="en-US" dirty="0"/>
          </a:p>
        </p:txBody>
      </p:sp>
    </p:spTree>
    <p:extLst>
      <p:ext uri="{BB962C8B-B14F-4D97-AF65-F5344CB8AC3E}">
        <p14:creationId xmlns:p14="http://schemas.microsoft.com/office/powerpoint/2010/main" val="12170965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pPr>
              <a:defRPr/>
            </a:pPr>
            <a:r>
              <a:rPr lang="en-US" dirty="0" smtClean="0"/>
              <a:t>Slide </a:t>
            </a:r>
            <a:fld id="{898BA0BD-1E1E-40E5-80A1-A1E9D1ED48C9}" type="slidenum">
              <a:rPr lang="en-US" smtClean="0"/>
              <a:pPr>
                <a:defRPr/>
              </a:pPr>
              <a:t>‹#›</a:t>
            </a:fld>
            <a:endParaRPr lang="en-US" dirty="0"/>
          </a:p>
        </p:txBody>
      </p:sp>
    </p:spTree>
    <p:extLst>
      <p:ext uri="{BB962C8B-B14F-4D97-AF65-F5344CB8AC3E}">
        <p14:creationId xmlns:p14="http://schemas.microsoft.com/office/powerpoint/2010/main" val="8692841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pPr>
              <a:defRPr/>
            </a:pPr>
            <a:r>
              <a:rPr lang="en-US" dirty="0" smtClean="0"/>
              <a:t>Slide </a:t>
            </a:r>
            <a:fld id="{8E37D5F8-8F92-44E3-8D3A-2CD98F65817E}" type="slidenum">
              <a:rPr lang="en-US" smtClean="0"/>
              <a:pPr>
                <a:defRPr/>
              </a:pPr>
              <a:t>‹#›</a:t>
            </a:fld>
            <a:endParaRPr lang="en-US" dirty="0"/>
          </a:p>
        </p:txBody>
      </p:sp>
    </p:spTree>
    <p:extLst>
      <p:ext uri="{BB962C8B-B14F-4D97-AF65-F5344CB8AC3E}">
        <p14:creationId xmlns:p14="http://schemas.microsoft.com/office/powerpoint/2010/main" val="7826352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r>
              <a:rPr lang="en-US" dirty="0" smtClean="0"/>
              <a:t>Slide </a:t>
            </a:r>
            <a:fld id="{0A52013A-A571-4480-A8C0-326247303404}" type="slidenum">
              <a:rPr lang="en-US" smtClean="0"/>
              <a:pPr>
                <a:defRPr/>
              </a:pPr>
              <a:t>‹#›</a:t>
            </a:fld>
            <a:endParaRPr lang="en-US" dirty="0"/>
          </a:p>
        </p:txBody>
      </p:sp>
    </p:spTree>
    <p:extLst>
      <p:ext uri="{BB962C8B-B14F-4D97-AF65-F5344CB8AC3E}">
        <p14:creationId xmlns:p14="http://schemas.microsoft.com/office/powerpoint/2010/main" val="11267722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r>
              <a:rPr lang="en-US" dirty="0" smtClean="0"/>
              <a:t>Slide </a:t>
            </a:r>
            <a:fld id="{37F16831-B8CE-4E3E-A2AF-9267198F8843}" type="slidenum">
              <a:rPr lang="en-US" smtClean="0"/>
              <a:pPr>
                <a:defRPr/>
              </a:pPr>
              <a:t>‹#›</a:t>
            </a:fld>
            <a:endParaRPr lang="en-US" dirty="0"/>
          </a:p>
        </p:txBody>
      </p:sp>
    </p:spTree>
    <p:extLst>
      <p:ext uri="{BB962C8B-B14F-4D97-AF65-F5344CB8AC3E}">
        <p14:creationId xmlns:p14="http://schemas.microsoft.com/office/powerpoint/2010/main" val="2623205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r>
              <a:rPr lang="en-US" dirty="0" smtClean="0"/>
              <a:t>Slide </a:t>
            </a:r>
            <a:fld id="{98803FB4-F0FF-40E1-94E3-BA6FAFC87B38}" type="slidenum">
              <a:rPr lang="en-US" smtClean="0"/>
              <a:pPr>
                <a:defRPr/>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034200"/>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iming>
    <p:tnLst>
      <p:par>
        <p:cTn id="1" dur="indefinite" restart="never" nodeType="tmRoot"/>
      </p:par>
    </p:tnLst>
  </p:timing>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ustan.edu/at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tgillihan@csustan.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sustan.edu/at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csustan.edu/ati"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chart" Target="../charts/chart1.xml"/><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chart" Target="../charts/chart2.xml"/><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qOmNUlWMcEs&amp;feature=youtu.b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teachingcommons.cdl.edu/access/resources/fwis.shtml"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ww.csustan.edu/ati"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firstmonday.org/ojs/index.php/fm/article/viewArticle/3666/307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3" Type="http://schemas.openxmlformats.org/officeDocument/2006/relationships/hyperlink" Target="mailto:tgillihan@csustan.edu" TargetMode="External"/><Relationship Id="rId7" Type="http://schemas.openxmlformats.org/officeDocument/2006/relationships/hyperlink" Target="http://www.csustan.edu/ati"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www.csustan.edu/ati/" TargetMode="External"/><Relationship Id="rId5" Type="http://schemas.openxmlformats.org/officeDocument/2006/relationships/hyperlink" Target="mailto:tmewilliams@csustan.edu" TargetMode="External"/><Relationship Id="rId4" Type="http://schemas.openxmlformats.org/officeDocument/2006/relationships/hyperlink" Target="mailto:gpillsbury@csustan.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calstate.edu/eo/EO-926.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8321040" cy="3566160"/>
          </a:xfrm>
        </p:spPr>
        <p:txBody>
          <a:bodyPr>
            <a:normAutofit/>
          </a:bodyPr>
          <a:lstStyle/>
          <a:p>
            <a:pPr eaLnBrk="1" fontAlgn="auto" hangingPunct="1">
              <a:spcAft>
                <a:spcPts val="0"/>
              </a:spcAft>
              <a:defRPr/>
            </a:pPr>
            <a:r>
              <a:rPr lang="en-US" sz="19900" dirty="0" smtClean="0"/>
              <a:t>ATI</a:t>
            </a:r>
            <a:r>
              <a:rPr lang="en-US" sz="4800" dirty="0" smtClean="0"/>
              <a:t/>
            </a:r>
            <a:br>
              <a:rPr lang="en-US" sz="4800" dirty="0" smtClean="0"/>
            </a:br>
            <a:r>
              <a:rPr lang="en-US" sz="4800" dirty="0" smtClean="0"/>
              <a:t>Accessible Technology Initiative</a:t>
            </a:r>
            <a:endParaRPr lang="en-US" sz="4800" dirty="0"/>
          </a:p>
        </p:txBody>
      </p:sp>
      <p:sp>
        <p:nvSpPr>
          <p:cNvPr id="8195" name="Subtitle 2"/>
          <p:cNvSpPr>
            <a:spLocks noGrp="1"/>
          </p:cNvSpPr>
          <p:nvPr>
            <p:ph type="subTitle" idx="1"/>
          </p:nvPr>
        </p:nvSpPr>
        <p:spPr>
          <a:xfrm>
            <a:off x="825038" y="4325112"/>
            <a:ext cx="7937962" cy="2228088"/>
          </a:xfrm>
        </p:spPr>
        <p:txBody>
          <a:bodyPr>
            <a:normAutofit/>
          </a:bodyPr>
          <a:lstStyle/>
          <a:p>
            <a:pPr eaLnBrk="1" hangingPunct="1"/>
            <a:r>
              <a:rPr lang="en-US" sz="2800" b="1" dirty="0" smtClean="0"/>
              <a:t>Tawn Gillihan, OIT</a:t>
            </a:r>
          </a:p>
          <a:p>
            <a:pPr algn="r" eaLnBrk="1" hangingPunct="1"/>
            <a:r>
              <a:rPr lang="en-US" b="1" dirty="0" smtClean="0">
                <a:hlinkClick r:id="rId3"/>
              </a:rPr>
              <a:t>www.csustan.edu/ati</a:t>
            </a:r>
            <a:endParaRPr lang="en-US" b="1" dirty="0" smtClean="0"/>
          </a:p>
          <a:p>
            <a:pPr algn="r" eaLnBrk="1" hangingPunct="1"/>
            <a:r>
              <a:rPr lang="en-US" b="1" dirty="0" smtClean="0">
                <a:hlinkClick r:id="rId4"/>
              </a:rPr>
              <a:t>tgillihan@csustan.edu</a:t>
            </a:r>
            <a:endParaRPr lang="en-US" b="1" dirty="0" smtClean="0"/>
          </a:p>
          <a:p>
            <a:pPr algn="r"/>
            <a:r>
              <a:rPr lang="en-US" b="1" dirty="0" smtClean="0"/>
              <a:t>209.667.3470</a:t>
            </a:r>
            <a:endParaRPr lang="en-US" b="1" dirty="0"/>
          </a:p>
          <a:p>
            <a:pPr algn="r" eaLnBrk="1" hangingPunct="1"/>
            <a:endParaRPr lang="en-US" b="1"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 </a:t>
            </a:r>
            <a:br>
              <a:rPr lang="en-US" dirty="0" smtClean="0"/>
            </a:br>
            <a:r>
              <a:rPr lang="en-US" dirty="0" smtClean="0"/>
              <a:t>504 vs. 508</a:t>
            </a:r>
            <a:endParaRPr lang="en-US" dirty="0"/>
          </a:p>
        </p:txBody>
      </p:sp>
      <p:sp>
        <p:nvSpPr>
          <p:cNvPr id="3" name="Text Placeholder 2" hidden="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790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Section</a:t>
            </a:r>
            <a:r>
              <a:rPr lang="en-US" sz="8000" dirty="0" smtClean="0"/>
              <a:t/>
            </a:r>
            <a:br>
              <a:rPr lang="en-US" sz="8000" dirty="0" smtClean="0"/>
            </a:br>
            <a:r>
              <a:rPr lang="en-US" sz="8000" dirty="0" smtClean="0"/>
              <a:t>504</a:t>
            </a:r>
            <a:endParaRPr lang="en-US" dirty="0"/>
          </a:p>
        </p:txBody>
      </p:sp>
      <p:sp>
        <p:nvSpPr>
          <p:cNvPr id="4" name="Text Placeholder 3"/>
          <p:cNvSpPr>
            <a:spLocks noGrp="1"/>
          </p:cNvSpPr>
          <p:nvPr>
            <p:ph type="body" sz="half" idx="2"/>
          </p:nvPr>
        </p:nvSpPr>
        <p:spPr/>
        <p:txBody>
          <a:bodyPr/>
          <a:lstStyle/>
          <a:p>
            <a:r>
              <a:rPr lang="en-US" sz="9600" b="1" dirty="0" smtClean="0">
                <a:solidFill>
                  <a:srgbClr val="FFC000"/>
                </a:solidFill>
              </a:rPr>
              <a:t>DRS</a:t>
            </a:r>
            <a:endParaRPr lang="en-US" sz="5400" b="1" dirty="0">
              <a:solidFill>
                <a:srgbClr val="FFC000"/>
              </a:solidFill>
            </a:endParaRPr>
          </a:p>
        </p:txBody>
      </p:sp>
      <p:pic>
        <p:nvPicPr>
          <p:cNvPr id="7" name="Picture 6" descr="instructor and stud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553" y="597903"/>
            <a:ext cx="4572000" cy="2428876"/>
          </a:xfrm>
          <a:prstGeom prst="rect">
            <a:avLst/>
          </a:prstGeom>
          <a:ln>
            <a:solidFill>
              <a:schemeClr val="accent1"/>
            </a:solidFill>
          </a:ln>
          <a:effectLst>
            <a:outerShdw blurRad="50800" dist="38100" dir="2700000" algn="tl" rotWithShape="0">
              <a:prstClr val="black">
                <a:alpha val="40000"/>
              </a:prstClr>
            </a:outerShdw>
          </a:effectLst>
        </p:spPr>
      </p:pic>
      <p:sp>
        <p:nvSpPr>
          <p:cNvPr id="3" name="Content Placeholder 2"/>
          <p:cNvSpPr>
            <a:spLocks noGrp="1"/>
          </p:cNvSpPr>
          <p:nvPr>
            <p:ph idx="1"/>
          </p:nvPr>
        </p:nvSpPr>
        <p:spPr>
          <a:xfrm>
            <a:off x="3460237" y="3505200"/>
            <a:ext cx="5302763" cy="2800004"/>
          </a:xfrm>
        </p:spPr>
        <p:txBody>
          <a:bodyPr>
            <a:normAutofit/>
          </a:bodyPr>
          <a:lstStyle/>
          <a:p>
            <a:pPr>
              <a:buFont typeface="Arial" panose="020B0604020202020204" pitchFamily="34" charset="0"/>
              <a:buChar char="•"/>
            </a:pPr>
            <a:r>
              <a:rPr lang="en-US" sz="2400" dirty="0" smtClean="0"/>
              <a:t>Specific </a:t>
            </a:r>
            <a:r>
              <a:rPr lang="en-US" sz="2400" dirty="0"/>
              <a:t>accommodations for students</a:t>
            </a:r>
          </a:p>
          <a:p>
            <a:pPr>
              <a:buFont typeface="Arial" panose="020B0604020202020204" pitchFamily="34" charset="0"/>
              <a:buChar char="•"/>
            </a:pPr>
            <a:r>
              <a:rPr lang="en-US" sz="2400" dirty="0" smtClean="0"/>
              <a:t>Testing, note-taking, interpreters, etc.</a:t>
            </a:r>
          </a:p>
          <a:p>
            <a:pPr>
              <a:buFont typeface="Arial" panose="020B0604020202020204" pitchFamily="34" charset="0"/>
              <a:buChar char="•"/>
            </a:pPr>
            <a:r>
              <a:rPr lang="en-US" sz="2400" dirty="0" smtClean="0"/>
              <a:t>Accessible instructional materials</a:t>
            </a:r>
          </a:p>
          <a:p>
            <a:pPr>
              <a:buFont typeface="Arial" panose="020B0604020202020204" pitchFamily="34" charset="0"/>
              <a:buChar char="•"/>
            </a:pPr>
            <a:r>
              <a:rPr lang="en-US" sz="2400" dirty="0" smtClean="0"/>
              <a:t>Managed </a:t>
            </a:r>
            <a:r>
              <a:rPr lang="en-US" sz="2400" dirty="0"/>
              <a:t>by Disability Resource </a:t>
            </a:r>
            <a:r>
              <a:rPr lang="en-US" sz="2400" dirty="0" smtClean="0"/>
              <a:t>Services</a:t>
            </a:r>
            <a:endParaRPr lang="en-US" sz="2400" dirty="0"/>
          </a:p>
          <a:p>
            <a:pPr>
              <a:buFont typeface="Arial" panose="020B0604020202020204" pitchFamily="34" charset="0"/>
              <a:buChar char="•"/>
            </a:pPr>
            <a:r>
              <a:rPr lang="en-US" sz="2400" dirty="0" smtClean="0"/>
              <a:t>One-to-one service model</a:t>
            </a:r>
          </a:p>
          <a:p>
            <a:pPr marL="0" indent="0">
              <a:buNone/>
            </a:pPr>
            <a:endParaRPr lang="en-US" sz="2400" dirty="0"/>
          </a:p>
          <a:p>
            <a:endParaRPr lang="en-US" dirty="0"/>
          </a:p>
        </p:txBody>
      </p:sp>
    </p:spTree>
    <p:extLst>
      <p:ext uri="{BB962C8B-B14F-4D97-AF65-F5344CB8AC3E}">
        <p14:creationId xmlns:p14="http://schemas.microsoft.com/office/powerpoint/2010/main" val="4258353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Section</a:t>
            </a:r>
            <a:r>
              <a:rPr lang="en-US" sz="8000" dirty="0" smtClean="0"/>
              <a:t/>
            </a:r>
            <a:br>
              <a:rPr lang="en-US" sz="8000" dirty="0" smtClean="0"/>
            </a:br>
            <a:r>
              <a:rPr lang="en-US" sz="8000" dirty="0" smtClean="0"/>
              <a:t>508</a:t>
            </a:r>
            <a:endParaRPr lang="en-US" sz="8000" dirty="0"/>
          </a:p>
        </p:txBody>
      </p:sp>
      <p:sp>
        <p:nvSpPr>
          <p:cNvPr id="4" name="Text Placeholder 3"/>
          <p:cNvSpPr>
            <a:spLocks noGrp="1"/>
          </p:cNvSpPr>
          <p:nvPr>
            <p:ph type="body" sz="half" idx="2"/>
          </p:nvPr>
        </p:nvSpPr>
        <p:spPr/>
        <p:txBody>
          <a:bodyPr/>
          <a:lstStyle/>
          <a:p>
            <a:r>
              <a:rPr lang="en-US" sz="9600" b="1" dirty="0" smtClean="0">
                <a:solidFill>
                  <a:srgbClr val="FFC000"/>
                </a:solidFill>
              </a:rPr>
              <a:t>ATI</a:t>
            </a:r>
            <a:endParaRPr lang="en-US" sz="9600" dirty="0"/>
          </a:p>
        </p:txBody>
      </p:sp>
      <p:pic>
        <p:nvPicPr>
          <p:cNvPr id="7" name="Picture 6" descr="library full of students"/>
          <p:cNvPicPr>
            <a:picLocks noChangeAspect="1"/>
          </p:cNvPicPr>
          <p:nvPr/>
        </p:nvPicPr>
        <p:blipFill rotWithShape="1">
          <a:blip r:embed="rId2">
            <a:extLst>
              <a:ext uri="{28A0092B-C50C-407E-A947-70E740481C1C}">
                <a14:useLocalDpi xmlns:a14="http://schemas.microsoft.com/office/drawing/2010/main" val="0"/>
              </a:ext>
            </a:extLst>
          </a:blip>
          <a:srcRect t="8009" b="14415"/>
          <a:stretch/>
        </p:blipFill>
        <p:spPr>
          <a:xfrm>
            <a:off x="3460237" y="594359"/>
            <a:ext cx="4572000" cy="2362201"/>
          </a:xfrm>
          <a:prstGeom prst="rect">
            <a:avLst/>
          </a:prstGeom>
          <a:ln>
            <a:solidFill>
              <a:schemeClr val="accent1"/>
            </a:solidFill>
          </a:ln>
          <a:effectLst>
            <a:outerShdw blurRad="50800" dist="38100" dir="2700000" algn="tl" rotWithShape="0">
              <a:prstClr val="black">
                <a:alpha val="40000"/>
              </a:prstClr>
            </a:outerShdw>
          </a:effectLst>
        </p:spPr>
      </p:pic>
      <p:sp>
        <p:nvSpPr>
          <p:cNvPr id="3" name="Content Placeholder 2"/>
          <p:cNvSpPr>
            <a:spLocks noGrp="1"/>
          </p:cNvSpPr>
          <p:nvPr>
            <p:ph idx="1"/>
          </p:nvPr>
        </p:nvSpPr>
        <p:spPr>
          <a:xfrm>
            <a:off x="3460237" y="3200400"/>
            <a:ext cx="5009393" cy="3104804"/>
          </a:xfrm>
        </p:spPr>
        <p:txBody>
          <a:bodyPr>
            <a:normAutofit/>
          </a:bodyPr>
          <a:lstStyle/>
          <a:p>
            <a:pPr>
              <a:buFont typeface="Arial" panose="020B0604020202020204" pitchFamily="34" charset="0"/>
              <a:buChar char="•"/>
            </a:pPr>
            <a:r>
              <a:rPr lang="en-US" sz="2400" dirty="0"/>
              <a:t>Institution-wide accessibility</a:t>
            </a:r>
          </a:p>
          <a:p>
            <a:pPr>
              <a:buFont typeface="Arial" panose="020B0604020202020204" pitchFamily="34" charset="0"/>
              <a:buChar char="•"/>
            </a:pPr>
            <a:r>
              <a:rPr lang="en-US" sz="2400" dirty="0" smtClean="0"/>
              <a:t>Based on Universal Design for Learning</a:t>
            </a:r>
          </a:p>
          <a:p>
            <a:pPr>
              <a:buFont typeface="Arial" panose="020B0604020202020204" pitchFamily="34" charset="0"/>
              <a:buChar char="•"/>
            </a:pPr>
            <a:r>
              <a:rPr lang="en-US" sz="2400" dirty="0" smtClean="0"/>
              <a:t>Accessible websites, instructional materials, &amp; ICT procurement</a:t>
            </a:r>
            <a:endParaRPr lang="en-US" sz="2400" dirty="0"/>
          </a:p>
          <a:p>
            <a:pPr>
              <a:buFont typeface="Arial" panose="020B0604020202020204" pitchFamily="34" charset="0"/>
              <a:buChar char="•"/>
            </a:pPr>
            <a:r>
              <a:rPr lang="en-US" sz="2400" dirty="0"/>
              <a:t>Managed by HR and OIT</a:t>
            </a:r>
          </a:p>
          <a:p>
            <a:pPr>
              <a:buFont typeface="Arial" panose="020B0604020202020204" pitchFamily="34" charset="0"/>
              <a:buChar char="•"/>
            </a:pPr>
            <a:r>
              <a:rPr lang="en-US" sz="2400" dirty="0" smtClean="0"/>
              <a:t>Many-to-many service model</a:t>
            </a:r>
            <a:endParaRPr lang="en-US" dirty="0"/>
          </a:p>
        </p:txBody>
      </p:sp>
    </p:spTree>
    <p:extLst>
      <p:ext uri="{BB962C8B-B14F-4D97-AF65-F5344CB8AC3E}">
        <p14:creationId xmlns:p14="http://schemas.microsoft.com/office/powerpoint/2010/main" val="1884249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Disability</a:t>
            </a:r>
            <a:endParaRPr lang="en-US" dirty="0"/>
          </a:p>
        </p:txBody>
      </p:sp>
      <p:sp>
        <p:nvSpPr>
          <p:cNvPr id="3" name="Text Placeholder 2" hidden="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607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628900" cy="2286000"/>
          </a:xfrm>
        </p:spPr>
        <p:txBody>
          <a:bodyPr>
            <a:normAutofit/>
          </a:bodyPr>
          <a:lstStyle/>
          <a:p>
            <a:r>
              <a:rPr lang="en-US" sz="4400" b="1" dirty="0"/>
              <a:t>Apparent Disabilities</a:t>
            </a:r>
            <a:endParaRPr lang="en-US" sz="4400" dirty="0"/>
          </a:p>
        </p:txBody>
      </p:sp>
      <p:sp>
        <p:nvSpPr>
          <p:cNvPr id="4" name="Text Placeholder 3"/>
          <p:cNvSpPr>
            <a:spLocks noGrp="1"/>
          </p:cNvSpPr>
          <p:nvPr>
            <p:ph type="body" sz="half" idx="2"/>
          </p:nvPr>
        </p:nvSpPr>
        <p:spPr>
          <a:xfrm>
            <a:off x="342900" y="2926080"/>
            <a:ext cx="2705100" cy="3379124"/>
          </a:xfrm>
        </p:spPr>
        <p:txBody>
          <a:bodyPr/>
          <a:lstStyle/>
          <a:p>
            <a:r>
              <a:rPr lang="en-US" sz="2400" b="1" dirty="0"/>
              <a:t>Typically registered with DRS</a:t>
            </a:r>
          </a:p>
          <a:p>
            <a:r>
              <a:rPr lang="en-US" sz="2400" b="1" dirty="0"/>
              <a:t>6% of CSU enrollment</a:t>
            </a:r>
          </a:p>
          <a:p>
            <a:endParaRPr lang="en-US" dirty="0"/>
          </a:p>
        </p:txBody>
      </p:sp>
      <p:sp>
        <p:nvSpPr>
          <p:cNvPr id="3" name="Content Placeholder 2"/>
          <p:cNvSpPr>
            <a:spLocks noGrp="1"/>
          </p:cNvSpPr>
          <p:nvPr>
            <p:ph idx="1"/>
          </p:nvPr>
        </p:nvSpPr>
        <p:spPr>
          <a:xfrm>
            <a:off x="3460237" y="731520"/>
            <a:ext cx="5378963" cy="5257800"/>
          </a:xfrm>
        </p:spPr>
        <p:txBody>
          <a:bodyPr/>
          <a:lstStyle/>
          <a:p>
            <a:pPr>
              <a:buFont typeface="Wingdings" panose="05000000000000000000" pitchFamily="2" charset="2"/>
              <a:buChar char="§"/>
            </a:pPr>
            <a:r>
              <a:rPr lang="en-US" sz="3200" dirty="0"/>
              <a:t>Vision Loss &amp; Blindness</a:t>
            </a:r>
          </a:p>
          <a:p>
            <a:pPr>
              <a:buFont typeface="Wingdings" panose="05000000000000000000" pitchFamily="2" charset="2"/>
              <a:buChar char="§"/>
            </a:pPr>
            <a:r>
              <a:rPr lang="en-US" sz="3200" dirty="0"/>
              <a:t>Hearing Loss &amp; Deafness</a:t>
            </a:r>
          </a:p>
          <a:p>
            <a:pPr>
              <a:buFont typeface="Wingdings" panose="05000000000000000000" pitchFamily="2" charset="2"/>
              <a:buChar char="§"/>
            </a:pPr>
            <a:r>
              <a:rPr lang="en-US" sz="3200" dirty="0"/>
              <a:t>Mobility Limitations</a:t>
            </a:r>
          </a:p>
          <a:p>
            <a:pPr marL="0" indent="0">
              <a:buNone/>
            </a:pPr>
            <a:endParaRPr lang="en-US" b="1" dirty="0"/>
          </a:p>
          <a:p>
            <a:endParaRPr lang="en-US" dirty="0"/>
          </a:p>
        </p:txBody>
      </p:sp>
      <p:pic>
        <p:nvPicPr>
          <p:cNvPr id="6" name="Picture 5" descr="symbols of disabil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844" y="2873874"/>
            <a:ext cx="3238500" cy="3238500"/>
          </a:xfrm>
          <a:prstGeom prst="rect">
            <a:avLst/>
          </a:prstGeom>
        </p:spPr>
      </p:pic>
    </p:spTree>
    <p:extLst>
      <p:ext uri="{BB962C8B-B14F-4D97-AF65-F5344CB8AC3E}">
        <p14:creationId xmlns:p14="http://schemas.microsoft.com/office/powerpoint/2010/main" val="2298802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705100" cy="2286000"/>
          </a:xfrm>
        </p:spPr>
        <p:txBody>
          <a:bodyPr>
            <a:normAutofit/>
          </a:bodyPr>
          <a:lstStyle/>
          <a:p>
            <a:r>
              <a:rPr lang="en-US" sz="4400" b="1" dirty="0" smtClean="0"/>
              <a:t>Non-Apparent </a:t>
            </a:r>
            <a:r>
              <a:rPr lang="en-US" sz="4400" b="1" dirty="0"/>
              <a:t>Disabilities</a:t>
            </a:r>
            <a:endParaRPr lang="en-US" sz="4400" dirty="0"/>
          </a:p>
        </p:txBody>
      </p:sp>
      <p:sp>
        <p:nvSpPr>
          <p:cNvPr id="4" name="Text Placeholder 3"/>
          <p:cNvSpPr>
            <a:spLocks noGrp="1"/>
          </p:cNvSpPr>
          <p:nvPr>
            <p:ph type="body" sz="half" idx="2"/>
          </p:nvPr>
        </p:nvSpPr>
        <p:spPr>
          <a:xfrm>
            <a:off x="342900" y="2926080"/>
            <a:ext cx="2705100" cy="3379124"/>
          </a:xfrm>
        </p:spPr>
        <p:txBody>
          <a:bodyPr/>
          <a:lstStyle/>
          <a:p>
            <a:r>
              <a:rPr lang="en-US" sz="2400" b="1" dirty="0" smtClean="0"/>
              <a:t>Often not registered </a:t>
            </a:r>
            <a:r>
              <a:rPr lang="en-US" sz="2400" b="1" dirty="0"/>
              <a:t>with DRS</a:t>
            </a:r>
          </a:p>
          <a:p>
            <a:r>
              <a:rPr lang="en-US" sz="2400" b="1" dirty="0" smtClean="0"/>
              <a:t>11% of enrollment in higher </a:t>
            </a:r>
            <a:r>
              <a:rPr lang="en-US" sz="2400" b="1" dirty="0" err="1" smtClean="0"/>
              <a:t>ed</a:t>
            </a:r>
            <a:endParaRPr lang="en-US" sz="2400" b="1" dirty="0"/>
          </a:p>
          <a:p>
            <a:endParaRPr lang="en-US" dirty="0"/>
          </a:p>
        </p:txBody>
      </p:sp>
      <p:sp>
        <p:nvSpPr>
          <p:cNvPr id="3" name="Content Placeholder 2"/>
          <p:cNvSpPr>
            <a:spLocks noGrp="1"/>
          </p:cNvSpPr>
          <p:nvPr>
            <p:ph idx="1"/>
          </p:nvPr>
        </p:nvSpPr>
        <p:spPr>
          <a:xfrm>
            <a:off x="3460237" y="731520"/>
            <a:ext cx="5378963" cy="5257800"/>
          </a:xfrm>
        </p:spPr>
        <p:txBody>
          <a:bodyPr/>
          <a:lstStyle/>
          <a:p>
            <a:pPr>
              <a:buFont typeface="Wingdings" panose="05000000000000000000" pitchFamily="2" charset="2"/>
              <a:buChar char="§"/>
            </a:pPr>
            <a:r>
              <a:rPr lang="en-US" sz="3200" dirty="0"/>
              <a:t>Traumatic Brain Injury</a:t>
            </a:r>
          </a:p>
          <a:p>
            <a:pPr>
              <a:buFont typeface="Wingdings" panose="05000000000000000000" pitchFamily="2" charset="2"/>
              <a:buChar char="§"/>
            </a:pPr>
            <a:r>
              <a:rPr lang="en-US" sz="3200" dirty="0"/>
              <a:t>PTSD</a:t>
            </a:r>
          </a:p>
          <a:p>
            <a:pPr>
              <a:buFont typeface="Wingdings" panose="05000000000000000000" pitchFamily="2" charset="2"/>
              <a:buChar char="§"/>
            </a:pPr>
            <a:r>
              <a:rPr lang="en-US" sz="3200" dirty="0"/>
              <a:t>Learning Disability</a:t>
            </a:r>
          </a:p>
          <a:p>
            <a:pPr>
              <a:buFont typeface="Wingdings" panose="05000000000000000000" pitchFamily="2" charset="2"/>
              <a:buChar char="§"/>
            </a:pPr>
            <a:r>
              <a:rPr lang="en-US" sz="3200" dirty="0"/>
              <a:t>Mental/Emotional Health Issue</a:t>
            </a:r>
          </a:p>
          <a:p>
            <a:pPr>
              <a:buFont typeface="Wingdings" panose="05000000000000000000" pitchFamily="2" charset="2"/>
              <a:buChar char="§"/>
            </a:pPr>
            <a:r>
              <a:rPr lang="en-US" sz="3200" dirty="0"/>
              <a:t>Chronic Health Condition</a:t>
            </a:r>
          </a:p>
          <a:p>
            <a:pPr marL="0" indent="0">
              <a:buNone/>
            </a:pPr>
            <a:endParaRPr lang="en-US" b="1" dirty="0"/>
          </a:p>
          <a:p>
            <a:endParaRPr lang="en-US" dirty="0"/>
          </a:p>
        </p:txBody>
      </p:sp>
      <p:pic>
        <p:nvPicPr>
          <p:cNvPr id="7" name="Picture 6" descr="mental health word clou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3875644"/>
            <a:ext cx="3234344" cy="2584141"/>
          </a:xfrm>
          <a:prstGeom prst="rect">
            <a:avLst/>
          </a:prstGeom>
        </p:spPr>
      </p:pic>
    </p:spTree>
    <p:extLst>
      <p:ext uri="{BB962C8B-B14F-4D97-AF65-F5344CB8AC3E}">
        <p14:creationId xmlns:p14="http://schemas.microsoft.com/office/powerpoint/2010/main" val="1632689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Digital Content</a:t>
            </a:r>
            <a:endParaRPr lang="en-US" dirty="0"/>
          </a:p>
        </p:txBody>
      </p:sp>
      <p:sp>
        <p:nvSpPr>
          <p:cNvPr id="3" name="Text Placeholder 2" hidden="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8079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Word Documents</a:t>
            </a:r>
            <a:endParaRPr lang="en-US" sz="4800" dirty="0"/>
          </a:p>
        </p:txBody>
      </p:sp>
      <p:sp>
        <p:nvSpPr>
          <p:cNvPr id="4" name="Text Placeholder 3"/>
          <p:cNvSpPr>
            <a:spLocks noGrp="1"/>
          </p:cNvSpPr>
          <p:nvPr>
            <p:ph type="body" sz="half" idx="2"/>
          </p:nvPr>
        </p:nvSpPr>
        <p:spPr/>
        <p:txBody>
          <a:bodyPr/>
          <a:lstStyle/>
          <a:p>
            <a:r>
              <a:rPr lang="en-US" dirty="0" smtClean="0"/>
              <a:t>Provide alt-text for images, clean design with good whitespace, and proper use of headings</a:t>
            </a:r>
            <a:endParaRPr lang="en-US" dirty="0"/>
          </a:p>
        </p:txBody>
      </p:sp>
      <p:pic>
        <p:nvPicPr>
          <p:cNvPr id="6" name="Picture Placeholder 5" descr="Text-based Word document" title="accessible campus calendar"/>
          <p:cNvPicPr>
            <a:picLocks noGrp="1" noChangeAspect="1"/>
          </p:cNvPicPr>
          <p:nvPr>
            <p:ph type="pic" idx="1"/>
          </p:nvPr>
        </p:nvPicPr>
        <p:blipFill rotWithShape="1">
          <a:blip r:embed="rId2"/>
          <a:srcRect t="26964" b="26964"/>
          <a:stretch/>
        </p:blipFill>
        <p:spPr>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02479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Forms</a:t>
            </a:r>
            <a:endParaRPr lang="en-US" sz="4800" dirty="0"/>
          </a:p>
        </p:txBody>
      </p:sp>
      <p:sp>
        <p:nvSpPr>
          <p:cNvPr id="4" name="Text Placeholder 3"/>
          <p:cNvSpPr>
            <a:spLocks noGrp="1"/>
          </p:cNvSpPr>
          <p:nvPr>
            <p:ph type="body" sz="half" idx="2"/>
          </p:nvPr>
        </p:nvSpPr>
        <p:spPr/>
        <p:txBody>
          <a:bodyPr/>
          <a:lstStyle/>
          <a:p>
            <a:r>
              <a:rPr lang="en-US" dirty="0" smtClean="0"/>
              <a:t>Simple layouts with labeled data fields and correct tab order</a:t>
            </a:r>
            <a:endParaRPr lang="en-US" dirty="0"/>
          </a:p>
        </p:txBody>
      </p:sp>
      <p:pic>
        <p:nvPicPr>
          <p:cNvPr id="7" name="Picture Placeholder 6" descr="Weekly Progress Report - Freeology"/>
          <p:cNvPicPr>
            <a:picLocks noGrp="1" noChangeAspect="1"/>
          </p:cNvPicPr>
          <p:nvPr>
            <p:ph type="pic" idx="1"/>
          </p:nvPr>
        </p:nvPicPr>
        <p:blipFill>
          <a:blip r:embed="rId2">
            <a:extLst>
              <a:ext uri="{28A0092B-C50C-407E-A947-70E740481C1C}">
                <a14:useLocalDpi xmlns:a14="http://schemas.microsoft.com/office/drawing/2010/main" val="0"/>
              </a:ext>
            </a:extLst>
          </a:blip>
          <a:srcRect t="15179" b="15179"/>
          <a:stretch>
            <a:fillRect/>
          </a:stretch>
        </p:blipFill>
        <p:spPr>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2096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PowerPoint Presentations</a:t>
            </a:r>
            <a:endParaRPr lang="en-US" sz="4800" dirty="0"/>
          </a:p>
        </p:txBody>
      </p:sp>
      <p:sp>
        <p:nvSpPr>
          <p:cNvPr id="4" name="Text Placeholder 3"/>
          <p:cNvSpPr>
            <a:spLocks noGrp="1"/>
          </p:cNvSpPr>
          <p:nvPr>
            <p:ph type="body" sz="half" idx="2"/>
          </p:nvPr>
        </p:nvSpPr>
        <p:spPr/>
        <p:txBody>
          <a:bodyPr/>
          <a:lstStyle/>
          <a:p>
            <a:r>
              <a:rPr lang="en-US" dirty="0" smtClean="0"/>
              <a:t>Readable fonts and font size, and good color contrast</a:t>
            </a:r>
            <a:endParaRPr lang="en-US" dirty="0"/>
          </a:p>
        </p:txBody>
      </p:sp>
      <p:pic>
        <p:nvPicPr>
          <p:cNvPr id="7" name="Picture Placeholder 6" descr="powerpoint presentation slide"/>
          <p:cNvPicPr>
            <a:picLocks noGrp="1" noChangeAspect="1"/>
          </p:cNvPicPr>
          <p:nvPr>
            <p:ph type="pic" idx="1"/>
          </p:nvPr>
        </p:nvPicPr>
        <p:blipFill>
          <a:blip r:embed="rId2">
            <a:extLst>
              <a:ext uri="{28A0092B-C50C-407E-A947-70E740481C1C}">
                <a14:useLocalDpi xmlns:a14="http://schemas.microsoft.com/office/drawing/2010/main" val="0"/>
              </a:ext>
            </a:extLst>
          </a:blip>
          <a:srcRect l="447" r="447"/>
          <a:stretch>
            <a:fillRect/>
          </a:stretch>
        </p:blipFill>
        <p:spPr>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48399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PART I</a:t>
            </a:r>
            <a:endParaRPr lang="en-US" sz="6600" b="1" dirty="0"/>
          </a:p>
        </p:txBody>
      </p:sp>
      <p:sp>
        <p:nvSpPr>
          <p:cNvPr id="3" name="Content Placeholder 2"/>
          <p:cNvSpPr>
            <a:spLocks noGrp="1"/>
          </p:cNvSpPr>
          <p:nvPr>
            <p:ph idx="1"/>
          </p:nvPr>
        </p:nvSpPr>
        <p:spPr>
          <a:xfrm>
            <a:off x="3460237" y="731520"/>
            <a:ext cx="5378963" cy="5257800"/>
          </a:xfrm>
        </p:spPr>
        <p:txBody>
          <a:bodyPr>
            <a:normAutofit/>
          </a:bodyPr>
          <a:lstStyle/>
          <a:p>
            <a:pPr>
              <a:buFont typeface="Arial" panose="020B0604020202020204" pitchFamily="34" charset="0"/>
              <a:buChar char="•"/>
            </a:pPr>
            <a:r>
              <a:rPr lang="en-US" sz="4000" dirty="0" smtClean="0"/>
              <a:t>Why You?</a:t>
            </a:r>
          </a:p>
          <a:p>
            <a:pPr>
              <a:buFont typeface="Arial" panose="020B0604020202020204" pitchFamily="34" charset="0"/>
              <a:buChar char="•"/>
            </a:pPr>
            <a:r>
              <a:rPr lang="en-US" sz="4000" dirty="0" smtClean="0"/>
              <a:t>Laws &amp; Policies</a:t>
            </a:r>
          </a:p>
          <a:p>
            <a:pPr>
              <a:buFont typeface="Arial" panose="020B0604020202020204" pitchFamily="34" charset="0"/>
              <a:buChar char="•"/>
            </a:pPr>
            <a:r>
              <a:rPr lang="en-US" sz="4000" dirty="0" smtClean="0"/>
              <a:t>Section 504 vs 508</a:t>
            </a:r>
          </a:p>
          <a:p>
            <a:pPr>
              <a:buFont typeface="Arial" panose="020B0604020202020204" pitchFamily="34" charset="0"/>
              <a:buChar char="•"/>
            </a:pPr>
            <a:r>
              <a:rPr lang="en-US" sz="4000" dirty="0" smtClean="0"/>
              <a:t>Understanding Disability</a:t>
            </a:r>
          </a:p>
          <a:p>
            <a:pPr>
              <a:buFont typeface="Arial" panose="020B0604020202020204" pitchFamily="34" charset="0"/>
              <a:buChar char="•"/>
            </a:pPr>
            <a:r>
              <a:rPr lang="en-US" sz="4000" dirty="0" smtClean="0"/>
              <a:t>Types of Digital Content</a:t>
            </a:r>
          </a:p>
          <a:p>
            <a:pPr>
              <a:buFont typeface="Arial" panose="020B0604020202020204" pitchFamily="34" charset="0"/>
              <a:buChar char="•"/>
            </a:pPr>
            <a:r>
              <a:rPr lang="en-US" sz="4000" dirty="0" smtClean="0"/>
              <a:t>Bottom Line</a:t>
            </a:r>
          </a:p>
          <a:p>
            <a:pPr>
              <a:buFont typeface="Arial" panose="020B0604020202020204" pitchFamily="34" charset="0"/>
              <a:buChar char="•"/>
            </a:pPr>
            <a:endParaRPr lang="en-US" sz="4000" dirty="0" smtClean="0"/>
          </a:p>
          <a:p>
            <a:pPr>
              <a:buFont typeface="Arial" panose="020B0604020202020204" pitchFamily="34" charset="0"/>
              <a:buChar char="•"/>
            </a:pPr>
            <a:endParaRPr lang="en-US" sz="4000" dirty="0"/>
          </a:p>
        </p:txBody>
      </p:sp>
      <p:sp>
        <p:nvSpPr>
          <p:cNvPr id="4" name="Text Placeholder 3" hidden="1"/>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791439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Videos</a:t>
            </a:r>
            <a:endParaRPr lang="en-US" dirty="0"/>
          </a:p>
        </p:txBody>
      </p:sp>
      <p:sp>
        <p:nvSpPr>
          <p:cNvPr id="4" name="Text Placeholder 3"/>
          <p:cNvSpPr>
            <a:spLocks noGrp="1"/>
          </p:cNvSpPr>
          <p:nvPr>
            <p:ph type="body" sz="half" idx="2"/>
          </p:nvPr>
        </p:nvSpPr>
        <p:spPr/>
        <p:txBody>
          <a:bodyPr/>
          <a:lstStyle/>
          <a:p>
            <a:r>
              <a:rPr lang="en-US" dirty="0" smtClean="0"/>
              <a:t>Provide captions that are accurate and synched with the narration</a:t>
            </a:r>
            <a:endParaRPr lang="en-US" dirty="0"/>
          </a:p>
        </p:txBody>
      </p:sp>
      <p:pic>
        <p:nvPicPr>
          <p:cNvPr id="6" name="Picture Placeholder 5" descr="Captioned video"/>
          <p:cNvPicPr>
            <a:picLocks noGrp="1" noChangeAspect="1"/>
          </p:cNvPicPr>
          <p:nvPr>
            <p:ph type="pic" idx="1"/>
          </p:nvPr>
        </p:nvPicPr>
        <p:blipFill>
          <a:blip r:embed="rId2"/>
          <a:srcRect t="1965" b="1965"/>
          <a:stretch>
            <a:fillRect/>
          </a:stretch>
        </p:blipFill>
        <p:spPr>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9481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PDFs</a:t>
            </a:r>
            <a:endParaRPr lang="en-US" sz="4800" dirty="0"/>
          </a:p>
        </p:txBody>
      </p:sp>
      <p:sp>
        <p:nvSpPr>
          <p:cNvPr id="4" name="Text Placeholder 3"/>
          <p:cNvSpPr>
            <a:spLocks noGrp="1"/>
          </p:cNvSpPr>
          <p:nvPr>
            <p:ph type="body" sz="half" idx="2"/>
          </p:nvPr>
        </p:nvSpPr>
        <p:spPr/>
        <p:txBody>
          <a:bodyPr/>
          <a:lstStyle/>
          <a:p>
            <a:r>
              <a:rPr lang="en-US" dirty="0" smtClean="0"/>
              <a:t>PDFs should not be flat images; they should be usable by screen readers</a:t>
            </a:r>
            <a:endParaRPr lang="en-US" dirty="0"/>
          </a:p>
        </p:txBody>
      </p:sp>
      <p:pic>
        <p:nvPicPr>
          <p:cNvPr id="7" name="Picture Placeholder 6" descr="Image-based campus calendar"/>
          <p:cNvPicPr>
            <a:picLocks noGrp="1" noChangeAspect="1"/>
          </p:cNvPicPr>
          <p:nvPr>
            <p:ph type="pic" idx="1"/>
          </p:nvPr>
        </p:nvPicPr>
        <p:blipFill>
          <a:blip r:embed="rId2"/>
          <a:srcRect t="15099" b="15099"/>
          <a:stretch>
            <a:fillRect/>
          </a:stretch>
        </p:blipFill>
        <p:spPr>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49389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Podcasts &amp; MP4s</a:t>
            </a:r>
            <a:endParaRPr lang="en-US" sz="4800" dirty="0"/>
          </a:p>
        </p:txBody>
      </p:sp>
      <p:sp>
        <p:nvSpPr>
          <p:cNvPr id="4" name="Text Placeholder 3"/>
          <p:cNvSpPr>
            <a:spLocks noGrp="1"/>
          </p:cNvSpPr>
          <p:nvPr>
            <p:ph type="body" sz="half" idx="2"/>
          </p:nvPr>
        </p:nvSpPr>
        <p:spPr/>
        <p:txBody>
          <a:bodyPr/>
          <a:lstStyle/>
          <a:p>
            <a:r>
              <a:rPr lang="en-US" dirty="0" smtClean="0"/>
              <a:t>Provide transcripts of audio recordings</a:t>
            </a:r>
            <a:endParaRPr lang="en-US" dirty="0"/>
          </a:p>
        </p:txBody>
      </p:sp>
      <p:pic>
        <p:nvPicPr>
          <p:cNvPr id="10" name="Picture Placeholder 7" descr="podcast and headphones"/>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9304" b="12229"/>
          <a:stretch/>
        </p:blipFill>
        <p:spPr>
          <a:xfrm>
            <a:off x="0" y="34290"/>
            <a:ext cx="9128760" cy="4865047"/>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96970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3" name="Text Placeholder 2" hidden="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8178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Digital Content</a:t>
            </a:r>
            <a:endParaRPr lang="en-US" sz="5400" dirty="0"/>
          </a:p>
        </p:txBody>
      </p:sp>
      <p:sp>
        <p:nvSpPr>
          <p:cNvPr id="4" name="Text Placeholder 3" hidden="1"/>
          <p:cNvSpPr>
            <a:spLocks noGrp="1"/>
          </p:cNvSpPr>
          <p:nvPr>
            <p:ph type="body" sz="half" idx="2"/>
          </p:nvPr>
        </p:nvSpPr>
        <p:spPr/>
        <p:txBody>
          <a:bodyPr/>
          <a:lstStyle/>
          <a:p>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4000" dirty="0"/>
              <a:t>Include captions on all videos</a:t>
            </a:r>
          </a:p>
          <a:p>
            <a:pPr>
              <a:buFont typeface="Arial" panose="020B0604020202020204" pitchFamily="34" charset="0"/>
              <a:buChar char="•"/>
            </a:pPr>
            <a:r>
              <a:rPr lang="en-US" sz="4000" dirty="0"/>
              <a:t>Add alt-text to images</a:t>
            </a:r>
          </a:p>
          <a:p>
            <a:pPr>
              <a:buFont typeface="Arial" panose="020B0604020202020204" pitchFamily="34" charset="0"/>
              <a:buChar char="•"/>
            </a:pPr>
            <a:r>
              <a:rPr lang="en-US" sz="4000" dirty="0"/>
              <a:t>Use good color contrast</a:t>
            </a:r>
          </a:p>
          <a:p>
            <a:endParaRPr lang="en-US" dirty="0"/>
          </a:p>
        </p:txBody>
      </p:sp>
    </p:spTree>
    <p:extLst>
      <p:ext uri="{BB962C8B-B14F-4D97-AF65-F5344CB8AC3E}">
        <p14:creationId xmlns:p14="http://schemas.microsoft.com/office/powerpoint/2010/main" val="2988437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Websites</a:t>
            </a:r>
            <a:endParaRPr lang="en-US" sz="4800" dirty="0"/>
          </a:p>
        </p:txBody>
      </p:sp>
      <p:sp>
        <p:nvSpPr>
          <p:cNvPr id="4" name="Text Placeholder 3" hidden="1"/>
          <p:cNvSpPr>
            <a:spLocks noGrp="1"/>
          </p:cNvSpPr>
          <p:nvPr>
            <p:ph type="body" sz="half" idx="2"/>
          </p:nvPr>
        </p:nvSpPr>
        <p:spPr/>
        <p:txBody>
          <a:bodyPr/>
          <a:lstStyle/>
          <a:p>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4000" dirty="0" smtClean="0"/>
              <a:t>Add </a:t>
            </a:r>
            <a:r>
              <a:rPr lang="en-US" sz="4000" dirty="0"/>
              <a:t>alt-text to images</a:t>
            </a:r>
          </a:p>
          <a:p>
            <a:pPr>
              <a:buFont typeface="Arial" panose="020B0604020202020204" pitchFamily="34" charset="0"/>
              <a:buChar char="•"/>
            </a:pPr>
            <a:r>
              <a:rPr lang="en-US" sz="4000" dirty="0" smtClean="0"/>
              <a:t>Descriptive text for URLs</a:t>
            </a:r>
          </a:p>
          <a:p>
            <a:pPr>
              <a:buFont typeface="Arial" panose="020B0604020202020204" pitchFamily="34" charset="0"/>
              <a:buChar char="•"/>
            </a:pPr>
            <a:r>
              <a:rPr lang="en-US" sz="4000" dirty="0" smtClean="0"/>
              <a:t>Check for broken links</a:t>
            </a:r>
          </a:p>
          <a:p>
            <a:pPr>
              <a:buFont typeface="Arial" panose="020B0604020202020204" pitchFamily="34" charset="0"/>
              <a:buChar char="•"/>
            </a:pPr>
            <a:r>
              <a:rPr lang="en-US" sz="4000" dirty="0" smtClean="0"/>
              <a:t>Approve digital content before posting</a:t>
            </a:r>
          </a:p>
          <a:p>
            <a:pPr>
              <a:buFont typeface="Arial" panose="020B0604020202020204" pitchFamily="34" charset="0"/>
              <a:buChar char="•"/>
            </a:pPr>
            <a:r>
              <a:rPr lang="en-US" sz="4000" dirty="0" smtClean="0"/>
              <a:t>Test and remediate</a:t>
            </a:r>
            <a:endParaRPr lang="en-US" sz="4000" dirty="0"/>
          </a:p>
          <a:p>
            <a:endParaRPr lang="en-US" dirty="0"/>
          </a:p>
        </p:txBody>
      </p:sp>
    </p:spTree>
    <p:extLst>
      <p:ext uri="{BB962C8B-B14F-4D97-AF65-F5344CB8AC3E}">
        <p14:creationId xmlns:p14="http://schemas.microsoft.com/office/powerpoint/2010/main" val="1912198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628900" cy="2286000"/>
          </a:xfrm>
        </p:spPr>
        <p:txBody>
          <a:bodyPr>
            <a:normAutofit/>
          </a:bodyPr>
          <a:lstStyle/>
          <a:p>
            <a:r>
              <a:rPr lang="en-US" sz="4000" dirty="0" smtClean="0"/>
              <a:t>Course Accessibility</a:t>
            </a:r>
            <a:endParaRPr lang="en-US" sz="4000" dirty="0"/>
          </a:p>
        </p:txBody>
      </p:sp>
      <p:sp>
        <p:nvSpPr>
          <p:cNvPr id="4" name="Text Placeholder 3" hidden="1"/>
          <p:cNvSpPr>
            <a:spLocks noGrp="1"/>
          </p:cNvSpPr>
          <p:nvPr>
            <p:ph type="body" sz="half" idx="2"/>
          </p:nvPr>
        </p:nvSpPr>
        <p:spPr/>
        <p:txBody>
          <a:bodyPr/>
          <a:lstStyle/>
          <a:p>
            <a:endParaRPr lang="en-US" dirty="0"/>
          </a:p>
        </p:txBody>
      </p:sp>
      <p:sp>
        <p:nvSpPr>
          <p:cNvPr id="3" name="Content Placeholder 2"/>
          <p:cNvSpPr>
            <a:spLocks noGrp="1"/>
          </p:cNvSpPr>
          <p:nvPr>
            <p:ph idx="1"/>
          </p:nvPr>
        </p:nvSpPr>
        <p:spPr>
          <a:xfrm>
            <a:off x="3460237" y="731520"/>
            <a:ext cx="5455163" cy="5728266"/>
          </a:xfrm>
        </p:spPr>
        <p:txBody>
          <a:bodyPr>
            <a:normAutofit/>
          </a:bodyPr>
          <a:lstStyle/>
          <a:p>
            <a:pPr>
              <a:buFont typeface="Arial" panose="020B0604020202020204" pitchFamily="34" charset="0"/>
              <a:buChar char="•"/>
            </a:pPr>
            <a:r>
              <a:rPr lang="en-US" sz="4000" dirty="0" smtClean="0"/>
              <a:t>Order </a:t>
            </a:r>
            <a:r>
              <a:rPr lang="en-US" sz="4000" dirty="0"/>
              <a:t>textbooks early</a:t>
            </a:r>
          </a:p>
          <a:p>
            <a:pPr>
              <a:buFont typeface="Arial" panose="020B0604020202020204" pitchFamily="34" charset="0"/>
              <a:buChar char="•"/>
            </a:pPr>
            <a:r>
              <a:rPr lang="en-US" sz="4000" dirty="0"/>
              <a:t>Order electronic formats</a:t>
            </a:r>
          </a:p>
          <a:p>
            <a:pPr>
              <a:buFont typeface="Arial" panose="020B0604020202020204" pitchFamily="34" charset="0"/>
              <a:buChar char="•"/>
            </a:pPr>
            <a:r>
              <a:rPr lang="en-US" sz="4000" dirty="0"/>
              <a:t>Post materials to the </a:t>
            </a:r>
            <a:r>
              <a:rPr lang="en-US" sz="4000" dirty="0" smtClean="0"/>
              <a:t>LMS</a:t>
            </a:r>
          </a:p>
          <a:p>
            <a:pPr>
              <a:buFont typeface="Arial" panose="020B0604020202020204" pitchFamily="34" charset="0"/>
              <a:buChar char="•"/>
            </a:pPr>
            <a:r>
              <a:rPr lang="en-US" sz="4000" dirty="0" smtClean="0"/>
              <a:t>Caption videos</a:t>
            </a:r>
          </a:p>
          <a:p>
            <a:pPr>
              <a:buFont typeface="Arial" panose="020B0604020202020204" pitchFamily="34" charset="0"/>
              <a:buChar char="•"/>
            </a:pPr>
            <a:r>
              <a:rPr lang="en-US" sz="4000" dirty="0" smtClean="0"/>
              <a:t>Use principles of UDL</a:t>
            </a:r>
          </a:p>
          <a:p>
            <a:pPr>
              <a:buFont typeface="Arial" panose="020B0604020202020204" pitchFamily="34" charset="0"/>
              <a:buChar char="•"/>
            </a:pPr>
            <a:r>
              <a:rPr lang="en-US" sz="4000" dirty="0" smtClean="0"/>
              <a:t>Design and present to include largest number of students</a:t>
            </a:r>
            <a:endParaRPr lang="en-US" sz="4000" dirty="0"/>
          </a:p>
          <a:p>
            <a:pPr>
              <a:buFont typeface="Arial" panose="020B0604020202020204" pitchFamily="34" charset="0"/>
              <a:buChar char="•"/>
            </a:pPr>
            <a:endParaRPr lang="en-US" sz="4000" dirty="0"/>
          </a:p>
          <a:p>
            <a:endParaRPr lang="en-US" dirty="0"/>
          </a:p>
        </p:txBody>
      </p:sp>
    </p:spTree>
    <p:extLst>
      <p:ext uri="{BB962C8B-B14F-4D97-AF65-F5344CB8AC3E}">
        <p14:creationId xmlns:p14="http://schemas.microsoft.com/office/powerpoint/2010/main" val="1641337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PART II</a:t>
            </a:r>
            <a:endParaRPr lang="en-US" sz="6600" b="1" dirty="0"/>
          </a:p>
        </p:txBody>
      </p:sp>
      <p:sp>
        <p:nvSpPr>
          <p:cNvPr id="4" name="Text Placeholder 3" hidden="1"/>
          <p:cNvSpPr>
            <a:spLocks noGrp="1"/>
          </p:cNvSpPr>
          <p:nvPr>
            <p:ph type="body" sz="half" idx="2"/>
          </p:nvPr>
        </p:nvSpPr>
        <p:spPr/>
        <p:txBody>
          <a:bodyPr/>
          <a:lstStyle/>
          <a:p>
            <a:endParaRPr lang="en-US"/>
          </a:p>
        </p:txBody>
      </p:sp>
      <p:sp>
        <p:nvSpPr>
          <p:cNvPr id="3" name="Content Placeholder 2"/>
          <p:cNvSpPr>
            <a:spLocks noGrp="1"/>
          </p:cNvSpPr>
          <p:nvPr>
            <p:ph idx="1"/>
          </p:nvPr>
        </p:nvSpPr>
        <p:spPr>
          <a:xfrm>
            <a:off x="3460237" y="731520"/>
            <a:ext cx="5683763" cy="5257800"/>
          </a:xfrm>
        </p:spPr>
        <p:txBody>
          <a:bodyPr>
            <a:normAutofit/>
          </a:bodyPr>
          <a:lstStyle/>
          <a:p>
            <a:pPr>
              <a:buFont typeface="Arial" panose="020B0604020202020204" pitchFamily="34" charset="0"/>
              <a:buChar char="•"/>
            </a:pPr>
            <a:r>
              <a:rPr lang="en-US" sz="4000" dirty="0" smtClean="0"/>
              <a:t>Accessible Digital Content</a:t>
            </a:r>
          </a:p>
          <a:p>
            <a:pPr>
              <a:buFont typeface="Arial" panose="020B0604020202020204" pitchFamily="34" charset="0"/>
              <a:buChar char="•"/>
            </a:pPr>
            <a:r>
              <a:rPr lang="en-US" sz="4000" dirty="0" smtClean="0"/>
              <a:t>Accessible Instructional Materials</a:t>
            </a:r>
          </a:p>
          <a:p>
            <a:pPr>
              <a:buFont typeface="Arial" panose="020B0604020202020204" pitchFamily="34" charset="0"/>
              <a:buChar char="•"/>
            </a:pPr>
            <a:r>
              <a:rPr lang="en-US" sz="4000" dirty="0" smtClean="0"/>
              <a:t>Examples of Design</a:t>
            </a:r>
          </a:p>
          <a:p>
            <a:pPr>
              <a:buFont typeface="Arial" panose="020B0604020202020204" pitchFamily="34" charset="0"/>
              <a:buChar char="•"/>
            </a:pPr>
            <a:r>
              <a:rPr lang="en-US" sz="4000" dirty="0" smtClean="0"/>
              <a:t>Student Video</a:t>
            </a:r>
          </a:p>
          <a:p>
            <a:pPr>
              <a:buFont typeface="Arial" panose="020B0604020202020204" pitchFamily="34" charset="0"/>
              <a:buChar char="•"/>
            </a:pPr>
            <a:r>
              <a:rPr lang="en-US" sz="4000" dirty="0" smtClean="0"/>
              <a:t>Assistance &amp; Information</a:t>
            </a:r>
          </a:p>
          <a:p>
            <a:pPr>
              <a:buFont typeface="Arial" panose="020B0604020202020204" pitchFamily="34" charset="0"/>
              <a:buChar char="•"/>
            </a:pPr>
            <a:endParaRPr lang="en-US" sz="4000" dirty="0" smtClean="0"/>
          </a:p>
          <a:p>
            <a:pPr>
              <a:buFont typeface="Arial" panose="020B0604020202020204" pitchFamily="34" charset="0"/>
              <a:buChar char="•"/>
            </a:pPr>
            <a:endParaRPr lang="en-US" sz="4000" dirty="0"/>
          </a:p>
        </p:txBody>
      </p:sp>
    </p:spTree>
    <p:extLst>
      <p:ext uri="{BB962C8B-B14F-4D97-AF65-F5344CB8AC3E}">
        <p14:creationId xmlns:p14="http://schemas.microsoft.com/office/powerpoint/2010/main" val="2824548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chemeClr val="accent4">
                    <a:lumMod val="50000"/>
                  </a:schemeClr>
                </a:solidFill>
              </a:rPr>
              <a:t>Creating</a:t>
            </a:r>
            <a:br>
              <a:rPr lang="en-US" b="1" dirty="0" smtClean="0">
                <a:solidFill>
                  <a:schemeClr val="accent4">
                    <a:lumMod val="50000"/>
                  </a:schemeClr>
                </a:solidFill>
              </a:rPr>
            </a:br>
            <a:r>
              <a:rPr lang="en-US" b="1" dirty="0" smtClean="0">
                <a:solidFill>
                  <a:schemeClr val="accent4">
                    <a:lumMod val="50000"/>
                  </a:schemeClr>
                </a:solidFill>
              </a:rPr>
              <a:t>Accessible Electronic Content</a:t>
            </a:r>
            <a:endParaRPr lang="en-US" dirty="0"/>
          </a:p>
        </p:txBody>
      </p:sp>
    </p:spTree>
    <p:extLst>
      <p:ext uri="{BB962C8B-B14F-4D97-AF65-F5344CB8AC3E}">
        <p14:creationId xmlns:p14="http://schemas.microsoft.com/office/powerpoint/2010/main" val="98947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Clearly</a:t>
            </a:r>
            <a:endParaRPr lang="en-US" dirty="0"/>
          </a:p>
        </p:txBody>
      </p:sp>
      <p:sp>
        <p:nvSpPr>
          <p:cNvPr id="3" name="Content Placeholder 2"/>
          <p:cNvSpPr>
            <a:spLocks noGrp="1"/>
          </p:cNvSpPr>
          <p:nvPr>
            <p:ph idx="1"/>
          </p:nvPr>
        </p:nvSpPr>
        <p:spPr>
          <a:xfrm>
            <a:off x="822959" y="1845734"/>
            <a:ext cx="8016241" cy="4023360"/>
          </a:xfrm>
        </p:spPr>
        <p:txBody>
          <a:bodyPr>
            <a:noAutofit/>
          </a:bodyPr>
          <a:lstStyle/>
          <a:p>
            <a:pPr>
              <a:buFont typeface="Arial" panose="020B0604020202020204" pitchFamily="34" charset="0"/>
              <a:buChar char="•"/>
            </a:pPr>
            <a:r>
              <a:rPr lang="en-US" sz="2800" dirty="0"/>
              <a:t>Use the simplest language appropriate for your content</a:t>
            </a:r>
          </a:p>
          <a:p>
            <a:pPr>
              <a:buFont typeface="Arial" panose="020B0604020202020204" pitchFamily="34" charset="0"/>
              <a:buChar char="•"/>
            </a:pPr>
            <a:r>
              <a:rPr lang="en-US" sz="2800" dirty="0"/>
              <a:t>Use illustrations, icons, etc. to supplement text</a:t>
            </a:r>
          </a:p>
          <a:p>
            <a:pPr>
              <a:buFont typeface="Arial" panose="020B0604020202020204" pitchFamily="34" charset="0"/>
              <a:buChar char="•"/>
            </a:pPr>
            <a:r>
              <a:rPr lang="en-US" sz="2800" dirty="0"/>
              <a:t>Check spelling, grammar, and readability</a:t>
            </a:r>
          </a:p>
          <a:p>
            <a:pPr>
              <a:buFont typeface="Arial" panose="020B0604020202020204" pitchFamily="34" charset="0"/>
              <a:buChar char="•"/>
            </a:pPr>
            <a:r>
              <a:rPr lang="en-US" sz="2800" dirty="0"/>
              <a:t>Be careful with abbreviations, jargon, complex language, or anything that might confuse the </a:t>
            </a:r>
            <a:r>
              <a:rPr lang="en-US" sz="2800" dirty="0" smtClean="0"/>
              <a:t>reader</a:t>
            </a:r>
          </a:p>
          <a:p>
            <a:pPr>
              <a:buFont typeface="Arial" panose="020B0604020202020204" pitchFamily="34" charset="0"/>
              <a:buChar char="•"/>
            </a:pPr>
            <a:r>
              <a:rPr lang="en-US" sz="2800" dirty="0" smtClean="0"/>
              <a:t>Avoid jargon – it excludes many</a:t>
            </a:r>
            <a:endParaRPr lang="en-US" sz="2800" dirty="0"/>
          </a:p>
          <a:p>
            <a:pPr>
              <a:buFont typeface="Arial" panose="020B0604020202020204" pitchFamily="34" charset="0"/>
              <a:buChar char="•"/>
            </a:pPr>
            <a:r>
              <a:rPr lang="en-US" sz="2800" dirty="0"/>
              <a:t>AVOID THE USE OF ALL CAPS AS IT CAN BE DIFFICULT TO READ</a:t>
            </a:r>
          </a:p>
        </p:txBody>
      </p:sp>
    </p:spTree>
    <p:extLst>
      <p:ext uri="{BB962C8B-B14F-4D97-AF65-F5344CB8AC3E}">
        <p14:creationId xmlns:p14="http://schemas.microsoft.com/office/powerpoint/2010/main" val="820771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696200" cy="914400"/>
          </a:xfrm>
        </p:spPr>
        <p:txBody>
          <a:bodyPr>
            <a:normAutofit/>
          </a:bodyPr>
          <a:lstStyle/>
          <a:p>
            <a:pPr>
              <a:defRPr/>
            </a:pPr>
            <a:r>
              <a:rPr lang="en-US" dirty="0" smtClean="0"/>
              <a:t>Accessible Technology Initiative</a:t>
            </a:r>
            <a:endParaRPr lang="en-US" dirty="0"/>
          </a:p>
        </p:txBody>
      </p:sp>
      <p:sp>
        <p:nvSpPr>
          <p:cNvPr id="4" name="Content Placeholder 3"/>
          <p:cNvSpPr>
            <a:spLocks noGrp="1"/>
          </p:cNvSpPr>
          <p:nvPr>
            <p:ph idx="1"/>
          </p:nvPr>
        </p:nvSpPr>
        <p:spPr>
          <a:xfrm>
            <a:off x="914400" y="2209800"/>
            <a:ext cx="7162800" cy="3271173"/>
          </a:xfrm>
        </p:spPr>
        <p:txBody>
          <a:bodyPr/>
          <a:lstStyle/>
          <a:p>
            <a:pPr marL="0" lvl="1" indent="0">
              <a:buNone/>
            </a:pPr>
            <a:r>
              <a:rPr lang="en-US" sz="3600" dirty="0"/>
              <a:t>Our use of technology must provide comparable functionality, affordability, timeliness, and must be delivered in as seamless a manner as possible</a:t>
            </a:r>
            <a:r>
              <a:rPr lang="en-US" sz="3600" dirty="0" smtClean="0"/>
              <a:t>.</a:t>
            </a:r>
            <a:endParaRPr lang="en-US" sz="3600" dirty="0"/>
          </a:p>
        </p:txBody>
      </p:sp>
      <p:sp>
        <p:nvSpPr>
          <p:cNvPr id="5" name="Content Placeholder 2"/>
          <p:cNvSpPr txBox="1">
            <a:spLocks/>
          </p:cNvSpPr>
          <p:nvPr/>
        </p:nvSpPr>
        <p:spPr>
          <a:xfrm>
            <a:off x="1905000" y="5715000"/>
            <a:ext cx="7452360" cy="4572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Font typeface="Calibri" panose="020F0502020204030204" pitchFamily="34" charset="0"/>
              <a:buNone/>
            </a:pPr>
            <a:r>
              <a:rPr lang="en-US" sz="2400" dirty="0" smtClean="0"/>
              <a:t>Visit the new </a:t>
            </a:r>
            <a:r>
              <a:rPr lang="en-US" sz="2400" dirty="0" smtClean="0">
                <a:hlinkClick r:id="rId3"/>
              </a:rPr>
              <a:t>ATI website</a:t>
            </a:r>
            <a:r>
              <a:rPr lang="en-US" sz="2400" dirty="0" smtClean="0"/>
              <a:t> at </a:t>
            </a:r>
            <a:r>
              <a:rPr lang="en-US" sz="2400" dirty="0" smtClean="0">
                <a:hlinkClick r:id="rId4"/>
              </a:rPr>
              <a:t>http://www.csustan.edu/ati</a:t>
            </a:r>
            <a:endParaRPr lang="en-US" sz="2400" dirty="0" smtClean="0"/>
          </a:p>
          <a:p>
            <a:pPr marL="0" indent="0" fontAlgn="auto">
              <a:buFont typeface="Calibri" panose="020F0502020204030204" pitchFamily="34" charset="0"/>
              <a:buNone/>
            </a:pPr>
            <a:endParaRPr lang="en-US" sz="1800" dirty="0"/>
          </a:p>
        </p:txBody>
      </p:sp>
    </p:spTree>
    <p:extLst>
      <p:ext uri="{BB962C8B-B14F-4D97-AF65-F5344CB8AC3E}">
        <p14:creationId xmlns:p14="http://schemas.microsoft.com/office/powerpoint/2010/main" val="313688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t>
            </a:r>
            <a:r>
              <a:rPr lang="en-US" dirty="0" smtClean="0"/>
              <a:t>True Columns</a:t>
            </a:r>
            <a:endParaRPr lang="en-US" dirty="0"/>
          </a:p>
        </p:txBody>
      </p:sp>
      <p:sp>
        <p:nvSpPr>
          <p:cNvPr id="3" name="Content Placeholder 2"/>
          <p:cNvSpPr>
            <a:spLocks noGrp="1"/>
          </p:cNvSpPr>
          <p:nvPr>
            <p:ph sz="half" idx="1"/>
          </p:nvPr>
        </p:nvSpPr>
        <p:spPr>
          <a:xfrm>
            <a:off x="822959" y="2241551"/>
            <a:ext cx="6227922" cy="3017520"/>
          </a:xfrm>
        </p:spPr>
        <p:txBody>
          <a:bodyPr>
            <a:normAutofit/>
          </a:bodyPr>
          <a:lstStyle/>
          <a:p>
            <a:pPr>
              <a:buFont typeface="Arial" panose="020B0604020202020204" pitchFamily="34" charset="0"/>
              <a:buChar char="•"/>
            </a:pPr>
            <a:r>
              <a:rPr lang="en-US" sz="2400" dirty="0"/>
              <a:t>Create columns with the Column Wizard</a:t>
            </a:r>
          </a:p>
          <a:p>
            <a:pPr>
              <a:buFont typeface="Arial" panose="020B0604020202020204" pitchFamily="34" charset="0"/>
              <a:buChar char="•"/>
            </a:pPr>
            <a:r>
              <a:rPr lang="en-US" sz="2400" dirty="0"/>
              <a:t>Choose the number of columns desired</a:t>
            </a:r>
          </a:p>
          <a:p>
            <a:pPr>
              <a:buFont typeface="Arial" panose="020B0604020202020204" pitchFamily="34" charset="0"/>
              <a:buChar char="•"/>
            </a:pPr>
            <a:r>
              <a:rPr lang="en-US" sz="2400" dirty="0"/>
              <a:t>Don’t use tabs to create columns</a:t>
            </a:r>
          </a:p>
        </p:txBody>
      </p:sp>
      <p:pic>
        <p:nvPicPr>
          <p:cNvPr id="4" name="Picture 3" descr="Column button on Page Setup toolbar"/>
          <p:cNvPicPr>
            <a:picLocks noChangeAspect="1"/>
          </p:cNvPicPr>
          <p:nvPr/>
        </p:nvPicPr>
        <p:blipFill>
          <a:blip r:embed="rId2"/>
          <a:stretch>
            <a:fillRect/>
          </a:stretch>
        </p:blipFill>
        <p:spPr>
          <a:xfrm>
            <a:off x="1707593" y="4125571"/>
            <a:ext cx="5482592" cy="1267592"/>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890752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1843"/>
            <a:ext cx="7543800" cy="1450757"/>
          </a:xfrm>
        </p:spPr>
        <p:txBody>
          <a:bodyPr>
            <a:normAutofit/>
          </a:bodyPr>
          <a:lstStyle/>
          <a:p>
            <a:r>
              <a:rPr lang="en-US" dirty="0"/>
              <a:t>Adding Alt Text to Images</a:t>
            </a:r>
          </a:p>
        </p:txBody>
      </p:sp>
      <p:pic>
        <p:nvPicPr>
          <p:cNvPr id="3" name="Picture 2" descr="Trees for landsca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331" y="2325246"/>
            <a:ext cx="1974769" cy="1178690"/>
          </a:xfrm>
          <a:prstGeom prst="rect">
            <a:avLst/>
          </a:prstGeom>
          <a:ln>
            <a:solidFill>
              <a:srgbClr val="002060"/>
            </a:solidFill>
          </a:ln>
        </p:spPr>
      </p:pic>
      <p:sp>
        <p:nvSpPr>
          <p:cNvPr id="6" name="Line Callout 2 (Accent Bar) 5" descr="Right-click the image"/>
          <p:cNvSpPr/>
          <p:nvPr/>
        </p:nvSpPr>
        <p:spPr>
          <a:xfrm>
            <a:off x="3322738" y="2346663"/>
            <a:ext cx="1371599" cy="567928"/>
          </a:xfrm>
          <a:prstGeom prst="accentCallout2">
            <a:avLst>
              <a:gd name="adj1" fmla="val 18750"/>
              <a:gd name="adj2" fmla="val -8333"/>
              <a:gd name="adj3" fmla="val 18750"/>
              <a:gd name="adj4" fmla="val -16667"/>
              <a:gd name="adj5" fmla="val 47943"/>
              <a:gd name="adj6" fmla="val -445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Right-click the image</a:t>
            </a:r>
            <a:endParaRPr lang="en-US" dirty="0"/>
          </a:p>
        </p:txBody>
      </p:sp>
      <p:sp>
        <p:nvSpPr>
          <p:cNvPr id="4" name="Content Placeholder 3"/>
          <p:cNvSpPr>
            <a:spLocks noGrp="1"/>
          </p:cNvSpPr>
          <p:nvPr>
            <p:ph sz="half" idx="2"/>
          </p:nvPr>
        </p:nvSpPr>
        <p:spPr>
          <a:xfrm>
            <a:off x="965330" y="3668911"/>
            <a:ext cx="4067799" cy="2071688"/>
          </a:xfrm>
        </p:spPr>
        <p:txBody>
          <a:bodyPr>
            <a:normAutofit/>
          </a:bodyPr>
          <a:lstStyle/>
          <a:p>
            <a:pPr>
              <a:buFont typeface="Arial" panose="020B0604020202020204" pitchFamily="34" charset="0"/>
              <a:buChar char="•"/>
            </a:pPr>
            <a:r>
              <a:rPr lang="en-US" sz="1800" dirty="0"/>
              <a:t>Alt text helps people who can’t see the screen to understand what’s important in images and other visuals.</a:t>
            </a:r>
          </a:p>
          <a:p>
            <a:pPr>
              <a:buFont typeface="Arial" panose="020B0604020202020204" pitchFamily="34" charset="0"/>
              <a:buChar char="•"/>
            </a:pPr>
            <a:r>
              <a:rPr lang="en-US" sz="1800" dirty="0"/>
              <a:t>In alt text, briefly describe the image and mention the existence of the text and its intent.</a:t>
            </a:r>
          </a:p>
        </p:txBody>
      </p:sp>
      <p:pic>
        <p:nvPicPr>
          <p:cNvPr id="3074" name="Picture 2" descr="Screenshot of the Alt Text area of the Format Picture pane describing the selec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024" y="2134493"/>
            <a:ext cx="2737843" cy="3356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9562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Images vs Text? – Text Wins!</a:t>
            </a:r>
          </a:p>
        </p:txBody>
      </p:sp>
      <p:grpSp>
        <p:nvGrpSpPr>
          <p:cNvPr id="3" name="Group 2" descr="email window showing image and text"/>
          <p:cNvGrpSpPr/>
          <p:nvPr/>
        </p:nvGrpSpPr>
        <p:grpSpPr>
          <a:xfrm>
            <a:off x="5538098" y="2189099"/>
            <a:ext cx="3500438" cy="3274892"/>
            <a:chOff x="1485899" y="2148569"/>
            <a:chExt cx="4667251" cy="4366523"/>
          </a:xfrm>
        </p:grpSpPr>
        <p:pic>
          <p:nvPicPr>
            <p:cNvPr id="10" name="Picture 9" descr="Email message with picture of a flyer and text equivalent"/>
            <p:cNvPicPr>
              <a:picLocks noChangeAspect="1"/>
            </p:cNvPicPr>
            <p:nvPr/>
          </p:nvPicPr>
          <p:blipFill>
            <a:blip r:embed="rId2"/>
            <a:stretch>
              <a:fillRect/>
            </a:stretch>
          </p:blipFill>
          <p:spPr>
            <a:xfrm>
              <a:off x="1485899" y="2148569"/>
              <a:ext cx="3037975" cy="4366523"/>
            </a:xfrm>
            <a:prstGeom prst="rect">
              <a:avLst/>
            </a:prstGeom>
            <a:ln>
              <a:solidFill>
                <a:schemeClr val="tx1"/>
              </a:solidFill>
            </a:ln>
          </p:spPr>
        </p:pic>
        <p:sp>
          <p:nvSpPr>
            <p:cNvPr id="8" name="Line Callout 2 (Accent Bar) 7" descr="Images are not Accessible in Outlook&#10;"/>
            <p:cNvSpPr/>
            <p:nvPr/>
          </p:nvSpPr>
          <p:spPr>
            <a:xfrm>
              <a:off x="4138965" y="2989557"/>
              <a:ext cx="1957035" cy="1530696"/>
            </a:xfrm>
            <a:prstGeom prst="accentCallout2">
              <a:avLst>
                <a:gd name="adj1" fmla="val 18750"/>
                <a:gd name="adj2" fmla="val -8333"/>
                <a:gd name="adj3" fmla="val 18750"/>
                <a:gd name="adj4" fmla="val -16667"/>
                <a:gd name="adj5" fmla="val 106335"/>
                <a:gd name="adj6" fmla="val -817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Images are not Accessible in Outlook</a:t>
              </a:r>
              <a:endParaRPr lang="en-US" dirty="0"/>
            </a:p>
          </p:txBody>
        </p:sp>
        <p:sp>
          <p:nvSpPr>
            <p:cNvPr id="9" name="Line Callout 2 (Accent Bar) 8" descr="Text is Accessible&#10;In Outlook&#10;"/>
            <p:cNvSpPr/>
            <p:nvPr/>
          </p:nvSpPr>
          <p:spPr>
            <a:xfrm>
              <a:off x="4196115" y="5122571"/>
              <a:ext cx="1957035" cy="1301077"/>
            </a:xfrm>
            <a:prstGeom prst="accentCallout2">
              <a:avLst>
                <a:gd name="adj1" fmla="val 18750"/>
                <a:gd name="adj2" fmla="val -8333"/>
                <a:gd name="adj3" fmla="val 18750"/>
                <a:gd name="adj4" fmla="val -16667"/>
                <a:gd name="adj5" fmla="val -17001"/>
                <a:gd name="adj6" fmla="val -977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 is Accessible</a:t>
              </a:r>
            </a:p>
            <a:p>
              <a:pPr algn="ctr"/>
              <a:r>
                <a:rPr lang="en-US" dirty="0" smtClean="0"/>
                <a:t>In Outlook</a:t>
              </a:r>
              <a:endParaRPr lang="en-US" dirty="0"/>
            </a:p>
          </p:txBody>
        </p:sp>
      </p:grpSp>
      <p:sp>
        <p:nvSpPr>
          <p:cNvPr id="4" name="Content Placeholder 3"/>
          <p:cNvSpPr>
            <a:spLocks noGrp="1"/>
          </p:cNvSpPr>
          <p:nvPr>
            <p:ph sz="half" idx="2"/>
          </p:nvPr>
        </p:nvSpPr>
        <p:spPr>
          <a:xfrm>
            <a:off x="891540" y="2317785"/>
            <a:ext cx="4380548" cy="3017520"/>
          </a:xfrm>
        </p:spPr>
        <p:txBody>
          <a:bodyPr>
            <a:noAutofit/>
          </a:bodyPr>
          <a:lstStyle/>
          <a:p>
            <a:pPr>
              <a:buFont typeface="Arial" panose="020B0604020202020204" pitchFamily="34" charset="0"/>
              <a:buChar char="•"/>
            </a:pPr>
            <a:r>
              <a:rPr lang="en-US" sz="2400" dirty="0"/>
              <a:t>Avoid using text in images as the sole method of conveying important information. </a:t>
            </a:r>
          </a:p>
          <a:p>
            <a:pPr>
              <a:buFont typeface="Arial" panose="020B0604020202020204" pitchFamily="34" charset="0"/>
              <a:buChar char="•"/>
            </a:pPr>
            <a:r>
              <a:rPr lang="en-US" sz="2400" dirty="0"/>
              <a:t>If you must use an image with text in it, repeat that text in the document. </a:t>
            </a:r>
          </a:p>
          <a:p>
            <a:pPr>
              <a:buFont typeface="Arial" panose="020B0604020202020204" pitchFamily="34" charset="0"/>
              <a:buChar char="•"/>
            </a:pPr>
            <a:r>
              <a:rPr lang="en-US" sz="2400" dirty="0"/>
              <a:t>If you can only use one or the other, always choose TEXT!</a:t>
            </a:r>
          </a:p>
        </p:txBody>
      </p:sp>
    </p:spTree>
    <p:extLst>
      <p:ext uri="{BB962C8B-B14F-4D97-AF65-F5344CB8AC3E}">
        <p14:creationId xmlns:p14="http://schemas.microsoft.com/office/powerpoint/2010/main" val="3433166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168640" cy="1450757"/>
          </a:xfrm>
        </p:spPr>
        <p:txBody>
          <a:bodyPr>
            <a:normAutofit/>
          </a:bodyPr>
          <a:lstStyle/>
          <a:p>
            <a:r>
              <a:rPr lang="en-US" sz="4200" dirty="0" smtClean="0">
                <a:solidFill>
                  <a:schemeClr val="accent4">
                    <a:lumMod val="50000"/>
                  </a:schemeClr>
                </a:solidFill>
              </a:rPr>
              <a:t>Use Good Semantic Structure - Styles</a:t>
            </a:r>
            <a:endParaRPr lang="en-US" sz="4200" dirty="0"/>
          </a:p>
        </p:txBody>
      </p:sp>
      <p:sp>
        <p:nvSpPr>
          <p:cNvPr id="3" name="Content Placeholder 2"/>
          <p:cNvSpPr>
            <a:spLocks noGrp="1"/>
          </p:cNvSpPr>
          <p:nvPr>
            <p:ph idx="1"/>
          </p:nvPr>
        </p:nvSpPr>
        <p:spPr>
          <a:xfrm>
            <a:off x="892480" y="1905001"/>
            <a:ext cx="7622870" cy="2971800"/>
          </a:xfrm>
        </p:spPr>
        <p:txBody>
          <a:bodyPr>
            <a:noAutofit/>
          </a:bodyPr>
          <a:lstStyle/>
          <a:p>
            <a:pPr>
              <a:buFont typeface="Arial" panose="020B0604020202020204" pitchFamily="34" charset="0"/>
              <a:buChar char="•"/>
            </a:pPr>
            <a:r>
              <a:rPr lang="en-US" sz="2100" dirty="0" smtClean="0"/>
              <a:t>Start in Word and use the Styles features to code the document</a:t>
            </a:r>
          </a:p>
          <a:p>
            <a:pPr>
              <a:buFont typeface="Arial" panose="020B0604020202020204" pitchFamily="34" charset="0"/>
              <a:buChar char="•"/>
            </a:pPr>
            <a:r>
              <a:rPr lang="en-US" sz="2100" dirty="0" smtClean="0"/>
              <a:t>Organize </a:t>
            </a:r>
            <a:r>
              <a:rPr lang="en-US" sz="2100" dirty="0"/>
              <a:t>your content using true headings and levels</a:t>
            </a:r>
          </a:p>
          <a:p>
            <a:pPr>
              <a:buFont typeface="Arial" panose="020B0604020202020204" pitchFamily="34" charset="0"/>
              <a:buChar char="•"/>
            </a:pPr>
            <a:r>
              <a:rPr lang="en-US" sz="2100" dirty="0"/>
              <a:t>Use true bulleted and numbered lists</a:t>
            </a:r>
          </a:p>
          <a:p>
            <a:pPr>
              <a:buFont typeface="Arial" panose="020B0604020202020204" pitchFamily="34" charset="0"/>
              <a:buChar char="•"/>
            </a:pPr>
            <a:r>
              <a:rPr lang="en-US" sz="2100" dirty="0"/>
              <a:t>Provide a table of contents for long documents</a:t>
            </a:r>
          </a:p>
          <a:p>
            <a:pPr>
              <a:buFont typeface="Arial" panose="020B0604020202020204" pitchFamily="34" charset="0"/>
              <a:buChar char="•"/>
            </a:pPr>
            <a:r>
              <a:rPr lang="en-US" sz="2100" dirty="0"/>
              <a:t>Provide a title page for long documents</a:t>
            </a:r>
          </a:p>
          <a:p>
            <a:pPr>
              <a:buFont typeface="Arial" panose="020B0604020202020204" pitchFamily="34" charset="0"/>
              <a:buChar char="•"/>
            </a:pPr>
            <a:r>
              <a:rPr lang="en-US" sz="2100" dirty="0"/>
              <a:t>Use true columns rather than tabs to create structure</a:t>
            </a:r>
          </a:p>
        </p:txBody>
      </p:sp>
      <p:pic>
        <p:nvPicPr>
          <p:cNvPr id="4" name="Picture 3"/>
          <p:cNvPicPr>
            <a:picLocks noChangeAspect="1"/>
          </p:cNvPicPr>
          <p:nvPr/>
        </p:nvPicPr>
        <p:blipFill>
          <a:blip r:embed="rId2"/>
          <a:stretch>
            <a:fillRect/>
          </a:stretch>
        </p:blipFill>
        <p:spPr>
          <a:xfrm>
            <a:off x="1371600" y="4876800"/>
            <a:ext cx="6325914" cy="1074211"/>
          </a:xfrm>
          <a:prstGeom prst="rect">
            <a:avLst/>
          </a:prstGeom>
        </p:spPr>
      </p:pic>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33</a:t>
            </a:fld>
            <a:endParaRPr lang="en-US"/>
          </a:p>
        </p:txBody>
      </p:sp>
    </p:spTree>
    <p:extLst>
      <p:ext uri="{BB962C8B-B14F-4D97-AF65-F5344CB8AC3E}">
        <p14:creationId xmlns:p14="http://schemas.microsoft.com/office/powerpoint/2010/main" val="3755992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168640" cy="1450757"/>
          </a:xfrm>
        </p:spPr>
        <p:txBody>
          <a:bodyPr>
            <a:normAutofit/>
          </a:bodyPr>
          <a:lstStyle/>
          <a:p>
            <a:r>
              <a:rPr lang="en-US" sz="4000" dirty="0" smtClean="0">
                <a:solidFill>
                  <a:schemeClr val="accent4">
                    <a:lumMod val="50000"/>
                  </a:schemeClr>
                </a:solidFill>
              </a:rPr>
              <a:t>Remember Users with Visual Disabilities</a:t>
            </a:r>
            <a:endParaRPr lang="en-US" sz="40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100" dirty="0"/>
              <a:t>Do not use color alone to convey information (e.g., “Items in red are due this week”)</a:t>
            </a:r>
          </a:p>
          <a:p>
            <a:pPr>
              <a:buFont typeface="Arial" panose="020B0604020202020204" pitchFamily="34" charset="0"/>
              <a:buChar char="•"/>
            </a:pPr>
            <a:r>
              <a:rPr lang="en-US" sz="2100" dirty="0"/>
              <a:t>Make sure that color contrast is strong between text and background</a:t>
            </a:r>
          </a:p>
          <a:p>
            <a:pPr>
              <a:buFont typeface="Arial" panose="020B0604020202020204" pitchFamily="34" charset="0"/>
              <a:buChar char="•"/>
            </a:pPr>
            <a:r>
              <a:rPr lang="en-US" sz="2100" dirty="0"/>
              <a:t>Use adequate text size and a readable font (e.g., Verdana, 12 </a:t>
            </a:r>
            <a:r>
              <a:rPr lang="en-US" sz="2100" dirty="0" err="1"/>
              <a:t>pt</a:t>
            </a:r>
            <a:r>
              <a:rPr lang="en-US" sz="2100" dirty="0"/>
              <a:t>)</a:t>
            </a:r>
          </a:p>
        </p:txBody>
      </p:sp>
      <p:pic>
        <p:nvPicPr>
          <p:cNvPr id="4" name="Picture 3" descr="examples of good and bad color contrast"/>
          <p:cNvPicPr>
            <a:picLocks noChangeAspect="1"/>
          </p:cNvPicPr>
          <p:nvPr/>
        </p:nvPicPr>
        <p:blipFill>
          <a:blip r:embed="rId2"/>
          <a:stretch>
            <a:fillRect/>
          </a:stretch>
        </p:blipFill>
        <p:spPr>
          <a:xfrm>
            <a:off x="1972849" y="4046563"/>
            <a:ext cx="5129408" cy="1530548"/>
          </a:xfrm>
          <a:prstGeom prst="rect">
            <a:avLst/>
          </a:prstGeom>
        </p:spPr>
      </p:pic>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34</a:t>
            </a:fld>
            <a:endParaRPr lang="en-US"/>
          </a:p>
        </p:txBody>
      </p:sp>
    </p:spTree>
    <p:extLst>
      <p:ext uri="{BB962C8B-B14F-4D97-AF65-F5344CB8AC3E}">
        <p14:creationId xmlns:p14="http://schemas.microsoft.com/office/powerpoint/2010/main" val="1396224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50000"/>
                  </a:schemeClr>
                </a:solidFill>
              </a:rPr>
              <a:t>Keep Spreadsheets Simple</a:t>
            </a:r>
            <a:endParaRPr lang="en-US" dirty="0"/>
          </a:p>
        </p:txBody>
      </p:sp>
      <p:sp>
        <p:nvSpPr>
          <p:cNvPr id="3" name="Content Placeholder 2"/>
          <p:cNvSpPr>
            <a:spLocks noGrp="1"/>
          </p:cNvSpPr>
          <p:nvPr>
            <p:ph idx="1"/>
          </p:nvPr>
        </p:nvSpPr>
        <p:spPr>
          <a:xfrm>
            <a:off x="883086" y="2226469"/>
            <a:ext cx="3522944" cy="3393803"/>
          </a:xfrm>
        </p:spPr>
        <p:txBody>
          <a:bodyPr>
            <a:normAutofit/>
          </a:bodyPr>
          <a:lstStyle/>
          <a:p>
            <a:pPr>
              <a:buFont typeface="Arial" panose="020B0604020202020204" pitchFamily="34" charset="0"/>
              <a:buChar char="•"/>
            </a:pPr>
            <a:r>
              <a:rPr lang="en-US" sz="2100" dirty="0"/>
              <a:t>Spreadsheets should be simple</a:t>
            </a:r>
          </a:p>
          <a:p>
            <a:pPr>
              <a:buFont typeface="Arial" panose="020B0604020202020204" pitchFamily="34" charset="0"/>
              <a:buChar char="•"/>
            </a:pPr>
            <a:r>
              <a:rPr lang="en-US" sz="2100" dirty="0"/>
              <a:t>Create a logical reading order</a:t>
            </a:r>
          </a:p>
          <a:p>
            <a:pPr>
              <a:buFont typeface="Arial" panose="020B0604020202020204" pitchFamily="34" charset="0"/>
              <a:buChar char="•"/>
            </a:pPr>
            <a:r>
              <a:rPr lang="en-US" sz="2100" dirty="0"/>
              <a:t>Don’t rely on color to convey </a:t>
            </a:r>
            <a:r>
              <a:rPr lang="en-US" sz="2100" dirty="0" smtClean="0"/>
              <a:t>information</a:t>
            </a:r>
            <a:endParaRPr lang="en-US" sz="2100" dirty="0"/>
          </a:p>
        </p:txBody>
      </p:sp>
      <p:pic>
        <p:nvPicPr>
          <p:cNvPr id="3076" name="Picture 4" descr="screenshot of innaccessible doc that uses the color red to show overdue bo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938" y="2292670"/>
            <a:ext cx="3611297"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screenshot of accessible doc that shows overdue books in own column, not just relying on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0192" y="4011866"/>
            <a:ext cx="3611297"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58A8C384-08AE-40E7-BE52-0066C30EE7A9}" type="slidenum">
              <a:rPr lang="en-US" smtClean="0"/>
              <a:pPr>
                <a:defRPr/>
              </a:pPr>
              <a:t>35</a:t>
            </a:fld>
            <a:endParaRPr lang="en-US"/>
          </a:p>
        </p:txBody>
      </p:sp>
    </p:spTree>
    <p:extLst>
      <p:ext uri="{BB962C8B-B14F-4D97-AF65-F5344CB8AC3E}">
        <p14:creationId xmlns:p14="http://schemas.microsoft.com/office/powerpoint/2010/main" val="805200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50000"/>
                  </a:schemeClr>
                </a:solidFill>
              </a:rPr>
              <a:t>Be Careful with Data Tables</a:t>
            </a:r>
            <a:endParaRPr lang="en-US" dirty="0"/>
          </a:p>
        </p:txBody>
      </p:sp>
      <p:sp>
        <p:nvSpPr>
          <p:cNvPr id="3" name="Content Placeholder 2"/>
          <p:cNvSpPr>
            <a:spLocks noGrp="1"/>
          </p:cNvSpPr>
          <p:nvPr>
            <p:ph idx="1"/>
          </p:nvPr>
        </p:nvSpPr>
        <p:spPr>
          <a:xfrm>
            <a:off x="911269" y="2226469"/>
            <a:ext cx="3494761" cy="3393803"/>
          </a:xfrm>
        </p:spPr>
        <p:txBody>
          <a:bodyPr>
            <a:normAutofit/>
          </a:bodyPr>
          <a:lstStyle/>
          <a:p>
            <a:pPr>
              <a:buFont typeface="Arial" panose="020B0604020202020204" pitchFamily="34" charset="0"/>
              <a:buChar char="•"/>
            </a:pPr>
            <a:r>
              <a:rPr lang="en-US" sz="2100" dirty="0"/>
              <a:t>Provide headers for data tables</a:t>
            </a:r>
          </a:p>
          <a:p>
            <a:pPr>
              <a:buFont typeface="Arial" panose="020B0604020202020204" pitchFamily="34" charset="0"/>
              <a:buChar char="•"/>
            </a:pPr>
            <a:r>
              <a:rPr lang="en-US" sz="2100" dirty="0"/>
              <a:t>Use a simple table structure</a:t>
            </a:r>
          </a:p>
          <a:p>
            <a:pPr>
              <a:buFont typeface="Arial" panose="020B0604020202020204" pitchFamily="34" charset="0"/>
              <a:buChar char="•"/>
            </a:pPr>
            <a:r>
              <a:rPr lang="en-US" sz="2100" dirty="0"/>
              <a:t>Do not use tables to create a visual layout</a:t>
            </a:r>
          </a:p>
          <a:p>
            <a:pPr>
              <a:buFont typeface="Arial" panose="020B0604020202020204" pitchFamily="34" charset="0"/>
              <a:buChar char="•"/>
            </a:pPr>
            <a:r>
              <a:rPr lang="en-US" sz="2100" dirty="0"/>
              <a:t>Consider a text alternative to a table</a:t>
            </a:r>
          </a:p>
        </p:txBody>
      </p:sp>
      <p:pic>
        <p:nvPicPr>
          <p:cNvPr id="5" name="Picture 4" descr="simple table with column headers"/>
          <p:cNvPicPr>
            <a:picLocks noChangeAspect="1"/>
          </p:cNvPicPr>
          <p:nvPr/>
        </p:nvPicPr>
        <p:blipFill>
          <a:blip r:embed="rId2"/>
          <a:stretch>
            <a:fillRect/>
          </a:stretch>
        </p:blipFill>
        <p:spPr>
          <a:xfrm>
            <a:off x="4537553" y="3764579"/>
            <a:ext cx="4227533" cy="1855990"/>
          </a:xfrm>
          <a:prstGeom prst="rect">
            <a:avLst/>
          </a:prstGeom>
        </p:spPr>
      </p:pic>
      <p:pic>
        <p:nvPicPr>
          <p:cNvPr id="3074" name="Picture 2" descr="screenshot of Table button on the Microsoft ribb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740" y="1947486"/>
            <a:ext cx="3040346" cy="160599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36</a:t>
            </a:fld>
            <a:endParaRPr lang="en-US"/>
          </a:p>
        </p:txBody>
      </p:sp>
    </p:spTree>
    <p:extLst>
      <p:ext uri="{BB962C8B-B14F-4D97-AF65-F5344CB8AC3E}">
        <p14:creationId xmlns:p14="http://schemas.microsoft.com/office/powerpoint/2010/main" val="230765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168640" cy="1450757"/>
          </a:xfrm>
        </p:spPr>
        <p:txBody>
          <a:bodyPr>
            <a:normAutofit/>
          </a:bodyPr>
          <a:lstStyle/>
          <a:p>
            <a:r>
              <a:rPr lang="en-US" sz="4100" dirty="0" smtClean="0">
                <a:solidFill>
                  <a:schemeClr val="accent4">
                    <a:lumMod val="50000"/>
                  </a:schemeClr>
                </a:solidFill>
              </a:rPr>
              <a:t>Provide Alternative Text for Visual Elements</a:t>
            </a:r>
            <a:endParaRPr lang="en-US" sz="4100" dirty="0"/>
          </a:p>
        </p:txBody>
      </p:sp>
      <p:sp>
        <p:nvSpPr>
          <p:cNvPr id="3" name="Content Placeholder 2"/>
          <p:cNvSpPr>
            <a:spLocks noGrp="1"/>
          </p:cNvSpPr>
          <p:nvPr>
            <p:ph idx="1"/>
          </p:nvPr>
        </p:nvSpPr>
        <p:spPr>
          <a:xfrm>
            <a:off x="901874" y="2226468"/>
            <a:ext cx="4809995" cy="3515933"/>
          </a:xfrm>
        </p:spPr>
        <p:txBody>
          <a:bodyPr>
            <a:normAutofit/>
          </a:bodyPr>
          <a:lstStyle/>
          <a:p>
            <a:pPr>
              <a:buFont typeface="Arial" panose="020B0604020202020204" pitchFamily="34" charset="0"/>
              <a:buChar char="•"/>
            </a:pPr>
            <a:r>
              <a:rPr lang="en-US" sz="2100" dirty="0"/>
              <a:t>Add ‘Alt text’ to the image format Description field</a:t>
            </a:r>
          </a:p>
          <a:p>
            <a:pPr>
              <a:buFont typeface="Arial" panose="020B0604020202020204" pitchFamily="34" charset="0"/>
              <a:buChar char="•"/>
            </a:pPr>
            <a:r>
              <a:rPr lang="en-US" sz="2100" dirty="0"/>
              <a:t>Content and function alternative to the image</a:t>
            </a:r>
          </a:p>
          <a:p>
            <a:pPr>
              <a:buFont typeface="Arial" panose="020B0604020202020204" pitchFamily="34" charset="0"/>
              <a:buChar char="•"/>
            </a:pPr>
            <a:r>
              <a:rPr lang="en-US" sz="2100" dirty="0"/>
              <a:t>Avoid ‘image of’ or ‘picture of’ in description</a:t>
            </a:r>
          </a:p>
          <a:p>
            <a:pPr>
              <a:buFont typeface="Arial" panose="020B0604020202020204" pitchFamily="34" charset="0"/>
              <a:buChar char="•"/>
            </a:pPr>
            <a:r>
              <a:rPr lang="en-US" sz="2100" dirty="0"/>
              <a:t>Keep it simple</a:t>
            </a:r>
          </a:p>
          <a:p>
            <a:pPr>
              <a:buFont typeface="Arial" panose="020B0604020202020204" pitchFamily="34" charset="0"/>
              <a:buChar char="•"/>
            </a:pPr>
            <a:r>
              <a:rPr lang="en-US" sz="2100" dirty="0"/>
              <a:t>Use for images, charts, graphs, tables, etc.</a:t>
            </a:r>
          </a:p>
        </p:txBody>
      </p:sp>
      <p:pic>
        <p:nvPicPr>
          <p:cNvPr id="2050" name="Picture 2" descr="screenshot of Format Picture window with Size and Properties tab highlighted third from the le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576" y="2144299"/>
            <a:ext cx="2835833" cy="355827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58A8C384-08AE-40E7-BE52-0066C30EE7A9}" type="slidenum">
              <a:rPr lang="en-US" smtClean="0"/>
              <a:pPr>
                <a:defRPr/>
              </a:pPr>
              <a:t>37</a:t>
            </a:fld>
            <a:endParaRPr lang="en-US"/>
          </a:p>
        </p:txBody>
      </p:sp>
    </p:spTree>
    <p:extLst>
      <p:ext uri="{BB962C8B-B14F-4D97-AF65-F5344CB8AC3E}">
        <p14:creationId xmlns:p14="http://schemas.microsoft.com/office/powerpoint/2010/main" val="2057711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50000"/>
                  </a:schemeClr>
                </a:solidFill>
              </a:rPr>
              <a:t>Ensure Links are Descriptive</a:t>
            </a:r>
            <a:endParaRPr lang="en-US" dirty="0"/>
          </a:p>
        </p:txBody>
      </p:sp>
      <p:sp>
        <p:nvSpPr>
          <p:cNvPr id="3" name="Content Placeholder 2"/>
          <p:cNvSpPr>
            <a:spLocks noGrp="1"/>
          </p:cNvSpPr>
          <p:nvPr>
            <p:ph idx="1"/>
          </p:nvPr>
        </p:nvSpPr>
        <p:spPr>
          <a:xfrm>
            <a:off x="920663" y="2226468"/>
            <a:ext cx="3372633" cy="3421988"/>
          </a:xfrm>
        </p:spPr>
        <p:txBody>
          <a:bodyPr>
            <a:normAutofit/>
          </a:bodyPr>
          <a:lstStyle/>
          <a:p>
            <a:pPr>
              <a:buFont typeface="Arial" panose="020B0604020202020204" pitchFamily="34" charset="0"/>
              <a:buChar char="•"/>
            </a:pPr>
            <a:r>
              <a:rPr lang="en-US" sz="2100" dirty="0"/>
              <a:t>Avoid using ‘Click Here’, ‘More’, ‘Continue’, etc.</a:t>
            </a:r>
          </a:p>
          <a:p>
            <a:pPr>
              <a:buFont typeface="Arial" panose="020B0604020202020204" pitchFamily="34" charset="0"/>
              <a:buChar char="•"/>
            </a:pPr>
            <a:r>
              <a:rPr lang="en-US" sz="2100" dirty="0"/>
              <a:t>Only show the URL if the document is being printed</a:t>
            </a:r>
          </a:p>
          <a:p>
            <a:pPr>
              <a:buFont typeface="Arial" panose="020B0604020202020204" pitchFamily="34" charset="0"/>
              <a:buChar char="•"/>
            </a:pPr>
            <a:r>
              <a:rPr lang="en-US" sz="2100" dirty="0"/>
              <a:t>Use a descriptive phrase</a:t>
            </a:r>
          </a:p>
        </p:txBody>
      </p:sp>
      <p:pic>
        <p:nvPicPr>
          <p:cNvPr id="5" name="Picture 4" descr="descriptive link buttons"/>
          <p:cNvPicPr>
            <a:picLocks noChangeAspect="1"/>
          </p:cNvPicPr>
          <p:nvPr/>
        </p:nvPicPr>
        <p:blipFill>
          <a:blip r:embed="rId2"/>
          <a:stretch>
            <a:fillRect/>
          </a:stretch>
        </p:blipFill>
        <p:spPr>
          <a:xfrm>
            <a:off x="4440688" y="2200666"/>
            <a:ext cx="4373860" cy="864296"/>
          </a:xfrm>
          <a:prstGeom prst="rect">
            <a:avLst/>
          </a:prstGeom>
        </p:spPr>
      </p:pic>
      <p:pic>
        <p:nvPicPr>
          <p:cNvPr id="4098" name="Picture 2" descr="screenshot of Text to Display field located in the Hyperlink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981" y="3215145"/>
            <a:ext cx="4286346" cy="212329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38</a:t>
            </a:fld>
            <a:endParaRPr lang="en-US"/>
          </a:p>
        </p:txBody>
      </p:sp>
    </p:spTree>
    <p:extLst>
      <p:ext uri="{BB962C8B-B14F-4D97-AF65-F5344CB8AC3E}">
        <p14:creationId xmlns:p14="http://schemas.microsoft.com/office/powerpoint/2010/main" val="2712030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50000"/>
                  </a:schemeClr>
                </a:solidFill>
              </a:rPr>
              <a:t>Run Accessibility Checker</a:t>
            </a:r>
            <a:endParaRPr lang="en-US" dirty="0"/>
          </a:p>
        </p:txBody>
      </p:sp>
      <p:sp>
        <p:nvSpPr>
          <p:cNvPr id="3" name="Content Placeholder 2"/>
          <p:cNvSpPr>
            <a:spLocks noGrp="1"/>
          </p:cNvSpPr>
          <p:nvPr>
            <p:ph idx="1"/>
          </p:nvPr>
        </p:nvSpPr>
        <p:spPr>
          <a:xfrm>
            <a:off x="883085" y="2226468"/>
            <a:ext cx="4903940" cy="4174332"/>
          </a:xfrm>
        </p:spPr>
        <p:txBody>
          <a:bodyPr>
            <a:normAutofit/>
          </a:bodyPr>
          <a:lstStyle/>
          <a:p>
            <a:pPr>
              <a:buFont typeface="Arial" panose="020B0604020202020204" pitchFamily="34" charset="0"/>
              <a:buChar char="•"/>
            </a:pPr>
            <a:r>
              <a:rPr lang="en-US" dirty="0"/>
              <a:t>Microsoft Office and Adobe include an accessibility resource that </a:t>
            </a:r>
            <a:r>
              <a:rPr lang="en-US" b="1" i="1" dirty="0"/>
              <a:t>identifies accessibility issues.</a:t>
            </a:r>
            <a:endParaRPr lang="en-US" dirty="0"/>
          </a:p>
          <a:p>
            <a:pPr>
              <a:buFont typeface="Arial" panose="020B0604020202020204" pitchFamily="34" charset="0"/>
              <a:buChar char="•"/>
            </a:pPr>
            <a:r>
              <a:rPr lang="en-US" dirty="0"/>
              <a:t>Select </a:t>
            </a:r>
            <a:r>
              <a:rPr lang="en-US" b="1" i="1" dirty="0"/>
              <a:t>File&gt; Info.</a:t>
            </a:r>
            <a:endParaRPr lang="en-US" dirty="0"/>
          </a:p>
          <a:p>
            <a:pPr>
              <a:buFont typeface="Arial" panose="020B0604020202020204" pitchFamily="34" charset="0"/>
              <a:buChar char="•"/>
            </a:pPr>
            <a:r>
              <a:rPr lang="en-US" dirty="0"/>
              <a:t>Select the </a:t>
            </a:r>
            <a:r>
              <a:rPr lang="en-US" b="1" i="1" dirty="0"/>
              <a:t>Check for Issues</a:t>
            </a:r>
            <a:r>
              <a:rPr lang="en-US" dirty="0"/>
              <a:t> button and choose </a:t>
            </a:r>
            <a:r>
              <a:rPr lang="en-US" b="1" i="1" dirty="0"/>
              <a:t>Check Accessibility.</a:t>
            </a:r>
          </a:p>
          <a:p>
            <a:pPr>
              <a:buFont typeface="Arial" panose="020B0604020202020204" pitchFamily="34" charset="0"/>
              <a:buChar char="•"/>
            </a:pPr>
            <a:r>
              <a:rPr lang="en-US" dirty="0"/>
              <a:t>The Accessibility Checker task pane will show </a:t>
            </a:r>
            <a:r>
              <a:rPr lang="en-US" b="1" i="1" dirty="0"/>
              <a:t>accessibility errors, warnings, and tips</a:t>
            </a:r>
            <a:r>
              <a:rPr lang="en-US" dirty="0"/>
              <a:t> on how to repair the errors. </a:t>
            </a:r>
          </a:p>
          <a:p>
            <a:pPr>
              <a:buFont typeface="Arial" panose="020B0604020202020204" pitchFamily="34" charset="0"/>
              <a:buChar char="•"/>
            </a:pPr>
            <a:r>
              <a:rPr lang="en-US" dirty="0"/>
              <a:t>Select specific issues to see </a:t>
            </a:r>
            <a:r>
              <a:rPr lang="en-US" b="1" i="1" dirty="0"/>
              <a:t>Additional Information</a:t>
            </a:r>
            <a:r>
              <a:rPr lang="en-US" dirty="0"/>
              <a:t> at the bottom of the task pane</a:t>
            </a:r>
            <a:r>
              <a:rPr lang="en-US" dirty="0" smtClean="0"/>
              <a:t>.</a:t>
            </a:r>
            <a:endParaRPr lang="en-US" dirty="0"/>
          </a:p>
        </p:txBody>
      </p:sp>
      <p:pic>
        <p:nvPicPr>
          <p:cNvPr id="1026" name="Picture 2" descr="screenshot of Check Accessibility option located in the Info wind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362200"/>
            <a:ext cx="2958288" cy="321292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58A8C384-08AE-40E7-BE52-0066C30EE7A9}" type="slidenum">
              <a:rPr lang="en-US" smtClean="0"/>
              <a:pPr>
                <a:defRPr/>
              </a:pPr>
              <a:t>39</a:t>
            </a:fld>
            <a:endParaRPr lang="en-US"/>
          </a:p>
        </p:txBody>
      </p:sp>
    </p:spTree>
    <p:extLst>
      <p:ext uri="{BB962C8B-B14F-4D97-AF65-F5344CB8AC3E}">
        <p14:creationId xmlns:p14="http://schemas.microsoft.com/office/powerpoint/2010/main" val="2050263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50" dirty="0"/>
              <a:t>WHY YOU?</a:t>
            </a:r>
          </a:p>
        </p:txBody>
      </p:sp>
      <p:pic>
        <p:nvPicPr>
          <p:cNvPr id="5" name="Picture 20" descr="Cartoon about clearing stairs vs ramp of snow. Man says kids are waiting so he'll clear the stairs first, then the ramp for the kid in a wheelchair. Kid in wheelchair says to clear the ramp first and then everyone can use i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640"/>
          <a:stretch/>
        </p:blipFill>
        <p:spPr bwMode="auto">
          <a:xfrm>
            <a:off x="3638407" y="1187165"/>
            <a:ext cx="4526280" cy="471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5374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092440" cy="1450757"/>
          </a:xfrm>
        </p:spPr>
        <p:txBody>
          <a:bodyPr/>
          <a:lstStyle/>
          <a:p>
            <a:r>
              <a:rPr lang="en-US" dirty="0" smtClean="0"/>
              <a:t>Provide Captions and Transcripts for Media</a:t>
            </a:r>
            <a:endParaRPr lang="en-US" dirty="0"/>
          </a:p>
        </p:txBody>
      </p:sp>
      <p:sp>
        <p:nvSpPr>
          <p:cNvPr id="3" name="Content Placeholder 2"/>
          <p:cNvSpPr>
            <a:spLocks noGrp="1"/>
          </p:cNvSpPr>
          <p:nvPr>
            <p:ph idx="1"/>
          </p:nvPr>
        </p:nvSpPr>
        <p:spPr>
          <a:xfrm>
            <a:off x="822960" y="2241551"/>
            <a:ext cx="7547558" cy="3017520"/>
          </a:xfrm>
        </p:spPr>
        <p:txBody>
          <a:bodyPr>
            <a:noAutofit/>
          </a:bodyPr>
          <a:lstStyle/>
          <a:p>
            <a:pPr>
              <a:buFont typeface="Arial" panose="020B0604020202020204" pitchFamily="34" charset="0"/>
              <a:buChar char="•"/>
            </a:pPr>
            <a:r>
              <a:rPr lang="en-US" sz="2800" dirty="0"/>
              <a:t>Videos and live audio must have captions and a transcript</a:t>
            </a:r>
          </a:p>
          <a:p>
            <a:pPr>
              <a:buFont typeface="Arial" panose="020B0604020202020204" pitchFamily="34" charset="0"/>
              <a:buChar char="•"/>
            </a:pPr>
            <a:r>
              <a:rPr lang="en-US" sz="2800" dirty="0"/>
              <a:t>A transcript is sufficient for archived audio</a:t>
            </a:r>
          </a:p>
          <a:p>
            <a:pPr>
              <a:buFont typeface="Arial" panose="020B0604020202020204" pitchFamily="34" charset="0"/>
              <a:buChar char="•"/>
            </a:pPr>
            <a:r>
              <a:rPr lang="en-US" sz="2800" dirty="0"/>
              <a:t>Captions should be accurately reflecting the text in the video</a:t>
            </a:r>
          </a:p>
          <a:p>
            <a:pPr>
              <a:buFont typeface="Arial" panose="020B0604020202020204" pitchFamily="34" charset="0"/>
              <a:buChar char="•"/>
            </a:pPr>
            <a:r>
              <a:rPr lang="en-US" sz="2800" dirty="0"/>
              <a:t>Text should be equivalent</a:t>
            </a:r>
          </a:p>
          <a:p>
            <a:pPr>
              <a:buFont typeface="Arial" panose="020B0604020202020204" pitchFamily="34" charset="0"/>
              <a:buChar char="•"/>
            </a:pPr>
            <a:r>
              <a:rPr lang="en-US" sz="2800" dirty="0"/>
              <a:t>YouTube auto-captioning is not sufficient</a:t>
            </a:r>
          </a:p>
        </p:txBody>
      </p:sp>
      <p:sp>
        <p:nvSpPr>
          <p:cNvPr id="5" name="Slide Number Placeholder 4"/>
          <p:cNvSpPr>
            <a:spLocks noGrp="1"/>
          </p:cNvSpPr>
          <p:nvPr>
            <p:ph type="sldNum" sz="quarter" idx="12"/>
          </p:nvPr>
        </p:nvSpPr>
        <p:spPr/>
        <p:txBody>
          <a:bodyPr/>
          <a:lstStyle/>
          <a:p>
            <a:pPr>
              <a:defRPr/>
            </a:pPr>
            <a:fld id="{58A8C384-08AE-40E7-BE52-0066C30EE7A9}" type="slidenum">
              <a:rPr lang="en-US" smtClean="0"/>
              <a:pPr>
                <a:defRPr/>
              </a:pPr>
              <a:t>40</a:t>
            </a:fld>
            <a:endParaRPr lang="en-US"/>
          </a:p>
        </p:txBody>
      </p:sp>
    </p:spTree>
    <p:extLst>
      <p:ext uri="{BB962C8B-B14F-4D97-AF65-F5344CB8AC3E}">
        <p14:creationId xmlns:p14="http://schemas.microsoft.com/office/powerpoint/2010/main" val="2497710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168640" cy="1450757"/>
          </a:xfrm>
        </p:spPr>
        <p:txBody>
          <a:bodyPr/>
          <a:lstStyle/>
          <a:p>
            <a:r>
              <a:rPr lang="en-US" dirty="0" smtClean="0"/>
              <a:t>When Should Videos be Captioned?</a:t>
            </a:r>
            <a:endParaRPr lang="en-US" dirty="0"/>
          </a:p>
        </p:txBody>
      </p:sp>
      <p:sp>
        <p:nvSpPr>
          <p:cNvPr id="3" name="Content Placeholder 2"/>
          <p:cNvSpPr>
            <a:spLocks noGrp="1"/>
          </p:cNvSpPr>
          <p:nvPr>
            <p:ph idx="1"/>
          </p:nvPr>
        </p:nvSpPr>
        <p:spPr>
          <a:xfrm>
            <a:off x="911268" y="2226469"/>
            <a:ext cx="4041731" cy="3544115"/>
          </a:xfrm>
        </p:spPr>
        <p:txBody>
          <a:bodyPr>
            <a:noAutofit/>
          </a:bodyPr>
          <a:lstStyle/>
          <a:p>
            <a:pPr>
              <a:buFont typeface="Arial" panose="020B0604020202020204" pitchFamily="34" charset="0"/>
              <a:buChar char="•"/>
            </a:pPr>
            <a:r>
              <a:rPr lang="en-US" sz="2800" dirty="0"/>
              <a:t>An accommodation is requested</a:t>
            </a:r>
          </a:p>
          <a:p>
            <a:pPr>
              <a:buFont typeface="Arial" panose="020B0604020202020204" pitchFamily="34" charset="0"/>
              <a:buChar char="•"/>
            </a:pPr>
            <a:r>
              <a:rPr lang="en-US" sz="2800" dirty="0"/>
              <a:t>Shared multiple times and/or over an extended period of time</a:t>
            </a:r>
          </a:p>
          <a:p>
            <a:pPr>
              <a:buFont typeface="Arial" panose="020B0604020202020204" pitchFamily="34" charset="0"/>
              <a:buChar char="•"/>
            </a:pPr>
            <a:r>
              <a:rPr lang="en-US" sz="2800" dirty="0"/>
              <a:t>In an academic course</a:t>
            </a:r>
          </a:p>
          <a:p>
            <a:pPr>
              <a:buFont typeface="Arial" panose="020B0604020202020204" pitchFamily="34" charset="0"/>
              <a:buChar char="•"/>
            </a:pPr>
            <a:r>
              <a:rPr lang="en-US" sz="2800" dirty="0"/>
              <a:t>On a public facing web page</a:t>
            </a:r>
          </a:p>
        </p:txBody>
      </p:sp>
      <p:pic>
        <p:nvPicPr>
          <p:cNvPr id="4" name="Picture 3" descr="captioned video"/>
          <p:cNvPicPr>
            <a:picLocks noChangeAspect="1"/>
          </p:cNvPicPr>
          <p:nvPr/>
        </p:nvPicPr>
        <p:blipFill rotWithShape="1">
          <a:blip r:embed="rId2"/>
          <a:srcRect l="1331" r="2469"/>
          <a:stretch/>
        </p:blipFill>
        <p:spPr>
          <a:xfrm>
            <a:off x="4876800" y="2971800"/>
            <a:ext cx="4039565" cy="2349401"/>
          </a:xfrm>
          <a:prstGeom prst="rect">
            <a:avLst/>
          </a:prstGeom>
        </p:spPr>
      </p:pic>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41</a:t>
            </a:fld>
            <a:endParaRPr lang="en-US"/>
          </a:p>
        </p:txBody>
      </p:sp>
    </p:spTree>
    <p:extLst>
      <p:ext uri="{BB962C8B-B14F-4D97-AF65-F5344CB8AC3E}">
        <p14:creationId xmlns:p14="http://schemas.microsoft.com/office/powerpoint/2010/main" val="4139731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168640" cy="1450757"/>
          </a:xfrm>
        </p:spPr>
        <p:txBody>
          <a:bodyPr/>
          <a:lstStyle/>
          <a:p>
            <a:r>
              <a:rPr lang="en-US" dirty="0" smtClean="0"/>
              <a:t>Captioning</a:t>
            </a:r>
            <a:endParaRPr lang="en-US" dirty="0"/>
          </a:p>
        </p:txBody>
      </p:sp>
      <p:sp>
        <p:nvSpPr>
          <p:cNvPr id="3" name="Content Placeholder 2"/>
          <p:cNvSpPr>
            <a:spLocks noGrp="1"/>
          </p:cNvSpPr>
          <p:nvPr>
            <p:ph idx="1"/>
          </p:nvPr>
        </p:nvSpPr>
        <p:spPr>
          <a:xfrm>
            <a:off x="883085" y="2226469"/>
            <a:ext cx="7632265" cy="3544115"/>
          </a:xfrm>
        </p:spPr>
        <p:txBody>
          <a:bodyPr>
            <a:normAutofit lnSpcReduction="10000"/>
          </a:bodyPr>
          <a:lstStyle/>
          <a:p>
            <a:pPr>
              <a:buFont typeface="Arial" panose="020B0604020202020204" pitchFamily="34" charset="0"/>
              <a:buChar char="•"/>
            </a:pPr>
            <a:r>
              <a:rPr lang="en-US" sz="3200" dirty="0"/>
              <a:t>OIT </a:t>
            </a:r>
            <a:r>
              <a:rPr lang="en-US" sz="3200" dirty="0" smtClean="0"/>
              <a:t>– professional </a:t>
            </a:r>
            <a:r>
              <a:rPr lang="en-US" sz="3200" dirty="0"/>
              <a:t>captioning </a:t>
            </a:r>
            <a:r>
              <a:rPr lang="en-US" sz="3200" dirty="0" smtClean="0"/>
              <a:t>services</a:t>
            </a:r>
          </a:p>
          <a:p>
            <a:pPr>
              <a:buFont typeface="Arial" panose="020B0604020202020204" pitchFamily="34" charset="0"/>
              <a:buChar char="•"/>
            </a:pPr>
            <a:r>
              <a:rPr lang="en-US" sz="3200" dirty="0" smtClean="0"/>
              <a:t>No charge for academic content</a:t>
            </a:r>
          </a:p>
          <a:p>
            <a:pPr>
              <a:buFont typeface="Arial" panose="020B0604020202020204" pitchFamily="34" charset="0"/>
              <a:buChar char="•"/>
            </a:pPr>
            <a:r>
              <a:rPr lang="en-US" sz="3200" dirty="0" smtClean="0"/>
              <a:t>Fee-based for non-academic content</a:t>
            </a:r>
          </a:p>
          <a:p>
            <a:pPr>
              <a:buFont typeface="Arial" panose="020B0604020202020204" pitchFamily="34" charset="0"/>
              <a:buChar char="•"/>
            </a:pPr>
            <a:r>
              <a:rPr lang="en-US" sz="3200" dirty="0" smtClean="0"/>
              <a:t>1-3 day turnaround</a:t>
            </a:r>
          </a:p>
          <a:p>
            <a:pPr>
              <a:buFont typeface="Arial" panose="020B0604020202020204" pitchFamily="34" charset="0"/>
              <a:buChar char="•"/>
            </a:pPr>
            <a:r>
              <a:rPr lang="en-US" sz="3200" dirty="0" smtClean="0"/>
              <a:t>Glenn </a:t>
            </a:r>
            <a:r>
              <a:rPr lang="en-US" sz="3200" dirty="0"/>
              <a:t>Pillsbury </a:t>
            </a:r>
            <a:r>
              <a:rPr lang="en-US" sz="3200" dirty="0" smtClean="0"/>
              <a:t>– academic captioning</a:t>
            </a:r>
          </a:p>
          <a:p>
            <a:pPr>
              <a:buFont typeface="Arial" panose="020B0604020202020204" pitchFamily="34" charset="0"/>
              <a:buChar char="•"/>
            </a:pPr>
            <a:r>
              <a:rPr lang="en-US" sz="3200" dirty="0" smtClean="0"/>
              <a:t>Tawn Gillihan – non-academic captioning</a:t>
            </a:r>
            <a:endParaRPr lang="en-US" sz="3200" dirty="0"/>
          </a:p>
        </p:txBody>
      </p:sp>
      <p:sp>
        <p:nvSpPr>
          <p:cNvPr id="5" name="Slide Number Placeholder 4"/>
          <p:cNvSpPr>
            <a:spLocks noGrp="1"/>
          </p:cNvSpPr>
          <p:nvPr>
            <p:ph type="sldNum" sz="quarter" idx="12"/>
          </p:nvPr>
        </p:nvSpPr>
        <p:spPr/>
        <p:txBody>
          <a:bodyPr/>
          <a:lstStyle/>
          <a:p>
            <a:pPr>
              <a:defRPr/>
            </a:pPr>
            <a:fld id="{58A8C384-08AE-40E7-BE52-0066C30EE7A9}" type="slidenum">
              <a:rPr lang="en-US" smtClean="0"/>
              <a:pPr>
                <a:defRPr/>
              </a:pPr>
              <a:t>42</a:t>
            </a:fld>
            <a:endParaRPr lang="en-US"/>
          </a:p>
        </p:txBody>
      </p:sp>
    </p:spTree>
    <p:extLst>
      <p:ext uri="{BB962C8B-B14F-4D97-AF65-F5344CB8AC3E}">
        <p14:creationId xmlns:p14="http://schemas.microsoft.com/office/powerpoint/2010/main" val="911474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Accessible Instructional Materials</a:t>
            </a:r>
            <a:endParaRPr lang="en-US" dirty="0"/>
          </a:p>
        </p:txBody>
      </p:sp>
      <p:sp>
        <p:nvSpPr>
          <p:cNvPr id="5" name="Slide Number Placeholder 4"/>
          <p:cNvSpPr>
            <a:spLocks noGrp="1"/>
          </p:cNvSpPr>
          <p:nvPr>
            <p:ph type="sldNum" sz="quarter" idx="12"/>
          </p:nvPr>
        </p:nvSpPr>
        <p:spPr/>
        <p:txBody>
          <a:bodyPr/>
          <a:lstStyle/>
          <a:p>
            <a:pPr>
              <a:defRPr/>
            </a:pPr>
            <a:fld id="{3A03402A-1D7A-4DDD-A2D7-F39B542D9276}" type="slidenum">
              <a:rPr lang="en-US" smtClean="0"/>
              <a:pPr>
                <a:defRPr/>
              </a:pPr>
              <a:t>43</a:t>
            </a:fld>
            <a:endParaRPr lang="en-US"/>
          </a:p>
        </p:txBody>
      </p:sp>
    </p:spTree>
    <p:extLst>
      <p:ext uri="{BB962C8B-B14F-4D97-AF65-F5344CB8AC3E}">
        <p14:creationId xmlns:p14="http://schemas.microsoft.com/office/powerpoint/2010/main" val="1154378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50000"/>
                  </a:schemeClr>
                </a:solidFill>
              </a:rPr>
              <a:t>What Are the Challenges?</a:t>
            </a:r>
            <a:endParaRPr lang="en-US" dirty="0">
              <a:solidFill>
                <a:schemeClr val="accent4">
                  <a:lumMod val="50000"/>
                </a:schemeClr>
              </a:solidFill>
            </a:endParaRPr>
          </a:p>
        </p:txBody>
      </p:sp>
      <p:sp>
        <p:nvSpPr>
          <p:cNvPr id="7" name="Content Placeholder 6"/>
          <p:cNvSpPr>
            <a:spLocks noGrp="1"/>
          </p:cNvSpPr>
          <p:nvPr>
            <p:ph idx="1"/>
          </p:nvPr>
        </p:nvSpPr>
        <p:spPr>
          <a:xfrm>
            <a:off x="822959" y="1828800"/>
            <a:ext cx="7543801" cy="4343400"/>
          </a:xfrm>
        </p:spPr>
        <p:txBody>
          <a:bodyPr>
            <a:normAutofit/>
          </a:bodyPr>
          <a:lstStyle/>
          <a:p>
            <a:pPr marL="201168" lvl="1" indent="0">
              <a:buNone/>
            </a:pPr>
            <a:r>
              <a:rPr lang="en-US" sz="3600" b="1" dirty="0" smtClean="0"/>
              <a:t>For Instructors:</a:t>
            </a:r>
          </a:p>
          <a:p>
            <a:pPr lvl="1"/>
            <a:r>
              <a:rPr lang="en-US" sz="3200" dirty="0" smtClean="0"/>
              <a:t>Late notice from students</a:t>
            </a:r>
          </a:p>
          <a:p>
            <a:pPr lvl="1"/>
            <a:r>
              <a:rPr lang="en-US" sz="3200" dirty="0" smtClean="0"/>
              <a:t>Unrecognized non-apparent disabilities</a:t>
            </a:r>
          </a:p>
          <a:p>
            <a:pPr lvl="1"/>
            <a:r>
              <a:rPr lang="en-US" sz="3200" dirty="0"/>
              <a:t>Limited time to remediate </a:t>
            </a:r>
            <a:r>
              <a:rPr lang="en-US" sz="3200" dirty="0" smtClean="0"/>
              <a:t>documents and multimedia</a:t>
            </a:r>
            <a:endParaRPr lang="en-US" sz="3200" dirty="0"/>
          </a:p>
          <a:p>
            <a:pPr lvl="1"/>
            <a:r>
              <a:rPr lang="en-US" sz="3200" dirty="0" smtClean="0"/>
              <a:t>More...</a:t>
            </a:r>
            <a:endParaRPr lang="en-US" sz="3200" dirty="0"/>
          </a:p>
        </p:txBody>
      </p:sp>
      <p:sp>
        <p:nvSpPr>
          <p:cNvPr id="5" name="Slide Number Placeholder 4"/>
          <p:cNvSpPr>
            <a:spLocks noGrp="1"/>
          </p:cNvSpPr>
          <p:nvPr>
            <p:ph type="sldNum" sz="quarter" idx="12"/>
          </p:nvPr>
        </p:nvSpPr>
        <p:spPr/>
        <p:txBody>
          <a:bodyPr/>
          <a:lstStyle/>
          <a:p>
            <a:pPr>
              <a:defRPr/>
            </a:pPr>
            <a:fld id="{58A8C384-08AE-40E7-BE52-0066C30EE7A9}" type="slidenum">
              <a:rPr lang="en-US" smtClean="0"/>
              <a:pPr>
                <a:defRPr/>
              </a:pPr>
              <a:t>44</a:t>
            </a:fld>
            <a:endParaRPr lang="en-US"/>
          </a:p>
        </p:txBody>
      </p:sp>
    </p:spTree>
    <p:extLst>
      <p:ext uri="{BB962C8B-B14F-4D97-AF65-F5344CB8AC3E}">
        <p14:creationId xmlns:p14="http://schemas.microsoft.com/office/powerpoint/2010/main" val="69546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135" y="1066800"/>
            <a:ext cx="7010400" cy="685800"/>
          </a:xfrm>
        </p:spPr>
        <p:txBody>
          <a:bodyPr>
            <a:noAutofit/>
          </a:bodyPr>
          <a:lstStyle/>
          <a:p>
            <a:pPr>
              <a:defRPr/>
            </a:pPr>
            <a:r>
              <a:rPr lang="en-US" dirty="0" smtClean="0"/>
              <a:t>ATI &amp; Instructional Materials</a:t>
            </a:r>
            <a:endParaRPr lang="en-US" dirty="0"/>
          </a:p>
        </p:txBody>
      </p:sp>
      <p:sp>
        <p:nvSpPr>
          <p:cNvPr id="4" name="Content Placeholder 3"/>
          <p:cNvSpPr>
            <a:spLocks noGrp="1"/>
          </p:cNvSpPr>
          <p:nvPr>
            <p:ph idx="1"/>
          </p:nvPr>
        </p:nvSpPr>
        <p:spPr>
          <a:xfrm>
            <a:off x="914400" y="1905000"/>
            <a:ext cx="7543800" cy="4648200"/>
          </a:xfrm>
        </p:spPr>
        <p:txBody>
          <a:bodyPr>
            <a:normAutofit/>
          </a:bodyPr>
          <a:lstStyle/>
          <a:p>
            <a:pPr marL="0" indent="0">
              <a:buNone/>
            </a:pPr>
            <a:r>
              <a:rPr lang="en-US" sz="3200" b="1" dirty="0" smtClean="0"/>
              <a:t>Best Practices:</a:t>
            </a:r>
            <a:endParaRPr lang="en-US" sz="3200" dirty="0" smtClean="0">
              <a:solidFill>
                <a:schemeClr val="tx1"/>
              </a:solidFill>
            </a:endParaRPr>
          </a:p>
          <a:p>
            <a:pPr>
              <a:buFont typeface="Wingdings" panose="05000000000000000000" pitchFamily="2" charset="2"/>
              <a:buChar char="§"/>
            </a:pPr>
            <a:r>
              <a:rPr lang="en-US" sz="3200" dirty="0" smtClean="0">
                <a:solidFill>
                  <a:schemeClr val="tx1"/>
                </a:solidFill>
              </a:rPr>
              <a:t>Timely </a:t>
            </a:r>
            <a:r>
              <a:rPr lang="en-US" sz="3200" dirty="0">
                <a:solidFill>
                  <a:schemeClr val="tx1"/>
                </a:solidFill>
              </a:rPr>
              <a:t>adoption of textbooks and other instructional materials</a:t>
            </a:r>
          </a:p>
          <a:p>
            <a:pPr>
              <a:buFont typeface="Wingdings" panose="05000000000000000000" pitchFamily="2" charset="2"/>
              <a:buChar char="§"/>
            </a:pPr>
            <a:r>
              <a:rPr lang="en-US" sz="3200" dirty="0"/>
              <a:t>Post an accessible syllabus and course </a:t>
            </a:r>
            <a:r>
              <a:rPr lang="en-US" sz="3200" dirty="0" smtClean="0"/>
              <a:t>materials to the LMS</a:t>
            </a:r>
            <a:endParaRPr lang="en-US" sz="3200" dirty="0"/>
          </a:p>
          <a:p>
            <a:pPr>
              <a:buFont typeface="Wingdings" panose="05000000000000000000" pitchFamily="2" charset="2"/>
              <a:buChar char="§"/>
            </a:pPr>
            <a:r>
              <a:rPr lang="en-US" sz="3200" dirty="0"/>
              <a:t>List your course’s media/technology tools requirements early</a:t>
            </a:r>
          </a:p>
          <a:p>
            <a:pPr lvl="0">
              <a:buFont typeface="Wingdings" panose="05000000000000000000" pitchFamily="2" charset="2"/>
              <a:buChar char="§"/>
            </a:pPr>
            <a:r>
              <a:rPr lang="en-US" sz="3200" dirty="0"/>
              <a:t>Captioning for videos and </a:t>
            </a:r>
            <a:r>
              <a:rPr lang="en-US" sz="3200" dirty="0" smtClean="0"/>
              <a:t>podcasts</a:t>
            </a:r>
            <a:endParaRPr lang="en-US" sz="3200" dirty="0"/>
          </a:p>
        </p:txBody>
      </p:sp>
      <p:sp>
        <p:nvSpPr>
          <p:cNvPr id="5" name="Slide Number Placeholder 4"/>
          <p:cNvSpPr>
            <a:spLocks noGrp="1"/>
          </p:cNvSpPr>
          <p:nvPr>
            <p:ph type="sldNum" sz="quarter" idx="12"/>
          </p:nvPr>
        </p:nvSpPr>
        <p:spPr/>
        <p:txBody>
          <a:bodyPr/>
          <a:lstStyle/>
          <a:p>
            <a:pPr>
              <a:defRPr/>
            </a:pPr>
            <a:fld id="{58A8C384-08AE-40E7-BE52-0066C30EE7A9}" type="slidenum">
              <a:rPr lang="en-US" smtClean="0"/>
              <a:pPr>
                <a:defRPr/>
              </a:pPr>
              <a:t>45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5484"/>
            <a:ext cx="8168640" cy="1237396"/>
          </a:xfrm>
        </p:spPr>
        <p:txBody>
          <a:bodyPr/>
          <a:lstStyle/>
          <a:p>
            <a:r>
              <a:rPr lang="en-US" dirty="0"/>
              <a:t>ATI &amp; Instructional Materials</a:t>
            </a:r>
          </a:p>
        </p:txBody>
      </p:sp>
      <p:sp>
        <p:nvSpPr>
          <p:cNvPr id="3" name="Content Placeholder 2"/>
          <p:cNvSpPr>
            <a:spLocks noGrp="1"/>
          </p:cNvSpPr>
          <p:nvPr>
            <p:ph idx="1"/>
          </p:nvPr>
        </p:nvSpPr>
        <p:spPr>
          <a:xfrm>
            <a:off x="609600" y="1981200"/>
            <a:ext cx="8016241" cy="4343400"/>
          </a:xfrm>
        </p:spPr>
        <p:txBody>
          <a:bodyPr>
            <a:normAutofit/>
          </a:bodyPr>
          <a:lstStyle/>
          <a:p>
            <a:pPr marL="352933" lvl="1" indent="0">
              <a:buNone/>
            </a:pPr>
            <a:r>
              <a:rPr lang="en-US" sz="3200" b="1" dirty="0"/>
              <a:t>Best Practices:</a:t>
            </a:r>
            <a:endParaRPr lang="en-US" sz="3200" dirty="0">
              <a:solidFill>
                <a:schemeClr val="tx1"/>
              </a:solidFill>
            </a:endParaRPr>
          </a:p>
          <a:p>
            <a:pPr marL="573596" lvl="1" indent="-220663">
              <a:buFont typeface="Wingdings" panose="05000000000000000000" pitchFamily="2" charset="2"/>
              <a:buChar char="§"/>
            </a:pPr>
            <a:r>
              <a:rPr lang="en-US" sz="3200" dirty="0" smtClean="0"/>
              <a:t>Notify students of any online conferencing tools used in the course</a:t>
            </a:r>
          </a:p>
          <a:p>
            <a:pPr marL="573596" lvl="1" indent="-220663">
              <a:buFont typeface="Wingdings" panose="05000000000000000000" pitchFamily="2" charset="2"/>
              <a:buChar char="§"/>
            </a:pPr>
            <a:r>
              <a:rPr lang="en-US" sz="3200" dirty="0" smtClean="0"/>
              <a:t>Use consistent file types and multimedia tools</a:t>
            </a:r>
          </a:p>
          <a:p>
            <a:pPr marL="573596" lvl="1" indent="-220663">
              <a:buFont typeface="Wingdings" panose="05000000000000000000" pitchFamily="2" charset="2"/>
              <a:buChar char="§"/>
            </a:pPr>
            <a:r>
              <a:rPr lang="en-US" sz="3200" dirty="0" smtClean="0"/>
              <a:t>Identify the preferred web browser if appropriate</a:t>
            </a:r>
          </a:p>
          <a:p>
            <a:pPr marL="573596" lvl="1" indent="-220663">
              <a:buFont typeface="Wingdings" panose="05000000000000000000" pitchFamily="2" charset="2"/>
              <a:buChar char="§"/>
            </a:pPr>
            <a:r>
              <a:rPr lang="en-US" sz="3200" dirty="0" smtClean="0"/>
              <a:t>Provide </a:t>
            </a:r>
            <a:r>
              <a:rPr lang="en-US" sz="3200" dirty="0"/>
              <a:t>information on student </a:t>
            </a:r>
            <a:r>
              <a:rPr lang="en-US" sz="3200" dirty="0" smtClean="0"/>
              <a:t>resources</a:t>
            </a:r>
            <a:endParaRPr lang="en-US" sz="2400" dirty="0"/>
          </a:p>
        </p:txBody>
      </p:sp>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46</a:t>
            </a:fld>
            <a:endParaRPr lang="en-US"/>
          </a:p>
        </p:txBody>
      </p:sp>
    </p:spTree>
    <p:extLst>
      <p:ext uri="{BB962C8B-B14F-4D97-AF65-F5344CB8AC3E}">
        <p14:creationId xmlns:p14="http://schemas.microsoft.com/office/powerpoint/2010/main" val="2291236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168640" cy="1450757"/>
          </a:xfrm>
        </p:spPr>
        <p:txBody>
          <a:bodyPr/>
          <a:lstStyle/>
          <a:p>
            <a:r>
              <a:rPr lang="en-US" dirty="0"/>
              <a:t>ATI &amp; Instructional Materials</a:t>
            </a:r>
          </a:p>
        </p:txBody>
      </p:sp>
      <p:sp>
        <p:nvSpPr>
          <p:cNvPr id="3" name="Content Placeholder 2"/>
          <p:cNvSpPr>
            <a:spLocks noGrp="1"/>
          </p:cNvSpPr>
          <p:nvPr>
            <p:ph idx="1"/>
          </p:nvPr>
        </p:nvSpPr>
        <p:spPr>
          <a:xfrm>
            <a:off x="609600" y="1981200"/>
            <a:ext cx="8321041" cy="4267200"/>
          </a:xfrm>
        </p:spPr>
        <p:txBody>
          <a:bodyPr>
            <a:normAutofit/>
          </a:bodyPr>
          <a:lstStyle/>
          <a:p>
            <a:pPr marL="352933" lvl="1" indent="0">
              <a:buNone/>
            </a:pPr>
            <a:r>
              <a:rPr lang="en-US" sz="3200" b="1" dirty="0"/>
              <a:t>Best Practices:</a:t>
            </a:r>
            <a:endParaRPr lang="en-US" sz="3200" dirty="0">
              <a:solidFill>
                <a:schemeClr val="tx1"/>
              </a:solidFill>
            </a:endParaRPr>
          </a:p>
          <a:p>
            <a:pPr marL="573596" lvl="1" indent="-220663">
              <a:buFont typeface="Wingdings" panose="05000000000000000000" pitchFamily="2" charset="2"/>
              <a:buChar char="§"/>
            </a:pPr>
            <a:r>
              <a:rPr lang="en-US" sz="3200" dirty="0" smtClean="0"/>
              <a:t>Select course materials that have electronic formats</a:t>
            </a:r>
          </a:p>
          <a:p>
            <a:pPr marL="573596" lvl="1" indent="-220663">
              <a:buFont typeface="Wingdings" panose="05000000000000000000" pitchFamily="2" charset="2"/>
              <a:buChar char="§"/>
            </a:pPr>
            <a:r>
              <a:rPr lang="en-US" sz="3200" dirty="0" smtClean="0"/>
              <a:t>Submit course booklists well ahead of time </a:t>
            </a:r>
          </a:p>
          <a:p>
            <a:pPr marL="573596" lvl="1" indent="-220663">
              <a:buFont typeface="Wingdings" panose="05000000000000000000" pitchFamily="2" charset="2"/>
              <a:buChar char="§"/>
            </a:pPr>
            <a:r>
              <a:rPr lang="en-US" sz="3200" dirty="0" smtClean="0"/>
              <a:t>Be aware of </a:t>
            </a:r>
            <a:r>
              <a:rPr lang="en-US" sz="3200" dirty="0"/>
              <a:t>conversion timelines for print materials (six weeks) </a:t>
            </a:r>
          </a:p>
          <a:p>
            <a:pPr marL="573596" lvl="1" indent="-220663">
              <a:buFont typeface="Wingdings" panose="05000000000000000000" pitchFamily="2" charset="2"/>
              <a:buChar char="§"/>
            </a:pPr>
            <a:r>
              <a:rPr lang="en-US" sz="3200" dirty="0"/>
              <a:t>Make sure electronic documents are not scanned images of </a:t>
            </a:r>
            <a:r>
              <a:rPr lang="en-US" sz="3200" dirty="0" smtClean="0"/>
              <a:t>text</a:t>
            </a:r>
            <a:endParaRPr lang="en-US" sz="2400" dirty="0"/>
          </a:p>
        </p:txBody>
      </p:sp>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47</a:t>
            </a:fld>
            <a:endParaRPr lang="en-US"/>
          </a:p>
        </p:txBody>
      </p:sp>
    </p:spTree>
    <p:extLst>
      <p:ext uri="{BB962C8B-B14F-4D97-AF65-F5344CB8AC3E}">
        <p14:creationId xmlns:p14="http://schemas.microsoft.com/office/powerpoint/2010/main" val="590096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898" y="447611"/>
            <a:ext cx="8168640" cy="1313596"/>
          </a:xfrm>
        </p:spPr>
        <p:txBody>
          <a:bodyPr/>
          <a:lstStyle/>
          <a:p>
            <a:r>
              <a:rPr lang="en-US" dirty="0" smtClean="0"/>
              <a:t>Syllabus Statement</a:t>
            </a:r>
            <a:endParaRPr lang="en-US" dirty="0"/>
          </a:p>
        </p:txBody>
      </p:sp>
      <p:sp>
        <p:nvSpPr>
          <p:cNvPr id="3" name="Content Placeholder 2"/>
          <p:cNvSpPr>
            <a:spLocks noGrp="1"/>
          </p:cNvSpPr>
          <p:nvPr>
            <p:ph idx="1"/>
          </p:nvPr>
        </p:nvSpPr>
        <p:spPr>
          <a:xfrm>
            <a:off x="762000" y="2057400"/>
            <a:ext cx="8016241" cy="3810000"/>
          </a:xfrm>
        </p:spPr>
        <p:txBody>
          <a:bodyPr>
            <a:normAutofit lnSpcReduction="10000"/>
          </a:bodyPr>
          <a:lstStyle/>
          <a:p>
            <a:pPr marL="60325" indent="0">
              <a:buNone/>
            </a:pPr>
            <a:r>
              <a:rPr lang="en-US" sz="3200" dirty="0" smtClean="0"/>
              <a:t>Include a disability statement in the syllabus</a:t>
            </a:r>
          </a:p>
          <a:p>
            <a:pPr marL="0" lvl="0" indent="0" eaLnBrk="0" fontAlgn="base" hangingPunct="0">
              <a:lnSpc>
                <a:spcPct val="100000"/>
              </a:lnSpc>
              <a:spcBef>
                <a:spcPct val="30000"/>
              </a:spcBef>
              <a:spcAft>
                <a:spcPct val="0"/>
              </a:spcAft>
              <a:buClrTx/>
              <a:buSzTx/>
              <a:buNone/>
              <a:defRPr/>
            </a:pPr>
            <a:r>
              <a:rPr lang="en-US" sz="2400" dirty="0" smtClean="0">
                <a:solidFill>
                  <a:schemeClr val="tx1"/>
                </a:solidFill>
              </a:rPr>
              <a:t>If </a:t>
            </a:r>
            <a:r>
              <a:rPr lang="en-US" sz="2400" dirty="0">
                <a:solidFill>
                  <a:schemeClr val="tx1"/>
                </a:solidFill>
              </a:rPr>
              <a:t>you have a disability and need accommodations, please register with the disability student services office. Staff will determine eligibility for services based on the documentation provided and approve appropriate accommodations. Please feel free to set up an appointment with me to discuss your approved accommodations that are needed for this course. (provide links to the disability services office(s) on your campus and related campus accessibility policy, e.g. Disability Resource Services (DRS). </a:t>
            </a:r>
          </a:p>
        </p:txBody>
      </p:sp>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48</a:t>
            </a:fld>
            <a:endParaRPr lang="en-US"/>
          </a:p>
        </p:txBody>
      </p:sp>
    </p:spTree>
    <p:extLst>
      <p:ext uri="{BB962C8B-B14F-4D97-AF65-F5344CB8AC3E}">
        <p14:creationId xmlns:p14="http://schemas.microsoft.com/office/powerpoint/2010/main" val="855762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Design</a:t>
            </a:r>
            <a:endParaRPr lang="en-US" dirty="0"/>
          </a:p>
        </p:txBody>
      </p:sp>
      <p:sp>
        <p:nvSpPr>
          <p:cNvPr id="5" name="Slide Number Placeholder 4"/>
          <p:cNvSpPr>
            <a:spLocks noGrp="1"/>
          </p:cNvSpPr>
          <p:nvPr>
            <p:ph type="sldNum" sz="quarter" idx="12"/>
          </p:nvPr>
        </p:nvSpPr>
        <p:spPr/>
        <p:txBody>
          <a:bodyPr/>
          <a:lstStyle/>
          <a:p>
            <a:pPr>
              <a:defRPr/>
            </a:pPr>
            <a:fld id="{3A03402A-1D7A-4DDD-A2D7-F39B542D9276}" type="slidenum">
              <a:rPr lang="en-US" smtClean="0"/>
              <a:pPr>
                <a:defRPr/>
              </a:pPr>
              <a:t>49</a:t>
            </a:fld>
            <a:endParaRPr lang="en-US"/>
          </a:p>
        </p:txBody>
      </p:sp>
    </p:spTree>
    <p:extLst>
      <p:ext uri="{BB962C8B-B14F-4D97-AF65-F5344CB8AC3E}">
        <p14:creationId xmlns:p14="http://schemas.microsoft.com/office/powerpoint/2010/main" val="2144328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Role in Accessibility</a:t>
            </a:r>
            <a:endParaRPr lang="en-US" dirty="0"/>
          </a:p>
        </p:txBody>
      </p:sp>
      <p:sp>
        <p:nvSpPr>
          <p:cNvPr id="3" name="Text Placeholder 2"/>
          <p:cNvSpPr>
            <a:spLocks noGrp="1"/>
          </p:cNvSpPr>
          <p:nvPr>
            <p:ph type="body" idx="1"/>
          </p:nvPr>
        </p:nvSpPr>
        <p:spPr/>
        <p:txBody>
          <a:bodyPr>
            <a:normAutofit/>
          </a:bodyPr>
          <a:lstStyle/>
          <a:p>
            <a:r>
              <a:rPr lang="en-US" sz="2100" dirty="0"/>
              <a:t>Program Director/Manager</a:t>
            </a:r>
          </a:p>
        </p:txBody>
      </p:sp>
      <p:sp>
        <p:nvSpPr>
          <p:cNvPr id="4" name="Content Placeholder 3"/>
          <p:cNvSpPr>
            <a:spLocks noGrp="1"/>
          </p:cNvSpPr>
          <p:nvPr>
            <p:ph sz="half" idx="2"/>
          </p:nvPr>
        </p:nvSpPr>
        <p:spPr/>
        <p:txBody>
          <a:bodyPr>
            <a:normAutofit/>
          </a:bodyPr>
          <a:lstStyle/>
          <a:p>
            <a:pPr>
              <a:buFont typeface="Arial" panose="020B0604020202020204" pitchFamily="34" charset="0"/>
              <a:buChar char="•"/>
            </a:pPr>
            <a:r>
              <a:rPr lang="en-US" sz="1800" dirty="0"/>
              <a:t>Understand the law</a:t>
            </a:r>
          </a:p>
          <a:p>
            <a:pPr>
              <a:buFont typeface="Arial" panose="020B0604020202020204" pitchFamily="34" charset="0"/>
              <a:buChar char="•"/>
            </a:pPr>
            <a:r>
              <a:rPr lang="en-US" sz="1800" dirty="0"/>
              <a:t>Equip designers with time and training</a:t>
            </a:r>
          </a:p>
          <a:p>
            <a:pPr>
              <a:buFont typeface="Arial" panose="020B0604020202020204" pitchFamily="34" charset="0"/>
              <a:buChar char="•"/>
            </a:pPr>
            <a:r>
              <a:rPr lang="en-US" sz="1800" dirty="0"/>
              <a:t>Approval process for web and digital content</a:t>
            </a:r>
          </a:p>
          <a:p>
            <a:pPr>
              <a:buFont typeface="Arial" panose="020B0604020202020204" pitchFamily="34" charset="0"/>
              <a:buChar char="•"/>
            </a:pPr>
            <a:r>
              <a:rPr lang="en-US" sz="1800" dirty="0"/>
              <a:t>Remediation plan</a:t>
            </a:r>
          </a:p>
          <a:p>
            <a:pPr>
              <a:buFont typeface="Arial" panose="020B0604020202020204" pitchFamily="34" charset="0"/>
              <a:buChar char="•"/>
            </a:pPr>
            <a:r>
              <a:rPr lang="en-US" sz="1800" dirty="0"/>
              <a:t>Annual reporting</a:t>
            </a:r>
          </a:p>
          <a:p>
            <a:pPr>
              <a:buFont typeface="Arial" panose="020B0604020202020204" pitchFamily="34" charset="0"/>
              <a:buChar char="•"/>
            </a:pPr>
            <a:r>
              <a:rPr lang="en-US" sz="1800" dirty="0"/>
              <a:t>Respond to legal challenges</a:t>
            </a:r>
          </a:p>
        </p:txBody>
      </p:sp>
      <p:sp>
        <p:nvSpPr>
          <p:cNvPr id="5" name="Text Placeholder 4"/>
          <p:cNvSpPr>
            <a:spLocks noGrp="1"/>
          </p:cNvSpPr>
          <p:nvPr>
            <p:ph type="body" sz="quarter" idx="3"/>
          </p:nvPr>
        </p:nvSpPr>
        <p:spPr/>
        <p:txBody>
          <a:bodyPr>
            <a:normAutofit/>
          </a:bodyPr>
          <a:lstStyle/>
          <a:p>
            <a:r>
              <a:rPr lang="en-US" sz="2100" dirty="0"/>
              <a:t>Designer</a:t>
            </a:r>
          </a:p>
        </p:txBody>
      </p:sp>
      <p:sp>
        <p:nvSpPr>
          <p:cNvPr id="6" name="Content Placeholder 5"/>
          <p:cNvSpPr>
            <a:spLocks noGrp="1"/>
          </p:cNvSpPr>
          <p:nvPr>
            <p:ph sz="quarter" idx="4"/>
          </p:nvPr>
        </p:nvSpPr>
        <p:spPr/>
        <p:txBody>
          <a:bodyPr>
            <a:normAutofit/>
          </a:bodyPr>
          <a:lstStyle/>
          <a:p>
            <a:pPr>
              <a:buFont typeface="Arial" panose="020B0604020202020204" pitchFamily="34" charset="0"/>
              <a:buChar char="•"/>
            </a:pPr>
            <a:r>
              <a:rPr lang="en-US" sz="1800" dirty="0"/>
              <a:t>Understand the audience</a:t>
            </a:r>
          </a:p>
          <a:p>
            <a:pPr>
              <a:buFont typeface="Arial" panose="020B0604020202020204" pitchFamily="34" charset="0"/>
              <a:buChar char="•"/>
            </a:pPr>
            <a:r>
              <a:rPr lang="en-US" sz="1800" dirty="0"/>
              <a:t>Design with accessibility in mind</a:t>
            </a:r>
          </a:p>
          <a:p>
            <a:pPr>
              <a:buFont typeface="Arial" panose="020B0604020202020204" pitchFamily="34" charset="0"/>
              <a:buChar char="•"/>
            </a:pPr>
            <a:r>
              <a:rPr lang="en-US" sz="1800" dirty="0"/>
              <a:t>Test before posting</a:t>
            </a:r>
          </a:p>
          <a:p>
            <a:pPr>
              <a:buFont typeface="Arial" panose="020B0604020202020204" pitchFamily="34" charset="0"/>
              <a:buChar char="•"/>
            </a:pPr>
            <a:r>
              <a:rPr lang="en-US" sz="1800" dirty="0"/>
              <a:t>Evaluate and remediate existing content</a:t>
            </a:r>
          </a:p>
          <a:p>
            <a:pPr>
              <a:buFont typeface="Arial" panose="020B0604020202020204" pitchFamily="34" charset="0"/>
              <a:buChar char="•"/>
            </a:pPr>
            <a:r>
              <a:rPr lang="en-US" sz="1800" dirty="0"/>
              <a:t>Document remediation activities</a:t>
            </a:r>
          </a:p>
          <a:p>
            <a:pPr>
              <a:buFont typeface="Arial" panose="020B0604020202020204" pitchFamily="34" charset="0"/>
              <a:buChar char="•"/>
            </a:pPr>
            <a:r>
              <a:rPr lang="en-US" sz="1800" dirty="0"/>
              <a:t>Ask for help</a:t>
            </a:r>
          </a:p>
        </p:txBody>
      </p:sp>
    </p:spTree>
    <p:extLst>
      <p:ext uri="{BB962C8B-B14F-4D97-AF65-F5344CB8AC3E}">
        <p14:creationId xmlns:p14="http://schemas.microsoft.com/office/powerpoint/2010/main" val="15974929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244840" cy="1450757"/>
          </a:xfrm>
        </p:spPr>
        <p:txBody>
          <a:bodyPr/>
          <a:lstStyle/>
          <a:p>
            <a:r>
              <a:rPr lang="en-US" dirty="0" smtClean="0"/>
              <a:t>Examples of  Inaccessible Design</a:t>
            </a:r>
            <a:endParaRPr lang="en-US" dirty="0"/>
          </a:p>
        </p:txBody>
      </p:sp>
      <p:sp>
        <p:nvSpPr>
          <p:cNvPr id="5" name="Text Placeholder 4"/>
          <p:cNvSpPr>
            <a:spLocks noGrp="1"/>
          </p:cNvSpPr>
          <p:nvPr>
            <p:ph type="body" idx="1"/>
          </p:nvPr>
        </p:nvSpPr>
        <p:spPr/>
        <p:txBody>
          <a:bodyPr>
            <a:normAutofit/>
          </a:bodyPr>
          <a:lstStyle/>
          <a:p>
            <a:r>
              <a:rPr lang="en-US" sz="2800" dirty="0" smtClean="0"/>
              <a:t>Color Blindness</a:t>
            </a:r>
            <a:endParaRPr lang="en-US" sz="2800" dirty="0"/>
          </a:p>
        </p:txBody>
      </p:sp>
      <p:graphicFrame>
        <p:nvGraphicFramePr>
          <p:cNvPr id="12" name="Content Placeholder 11" descr="poor color contrast chart" title="poor color contrast graphic"/>
          <p:cNvGraphicFramePr>
            <a:graphicFrameLocks noGrp="1"/>
          </p:cNvGraphicFramePr>
          <p:nvPr>
            <p:ph sz="half" idx="2"/>
            <p:extLst>
              <p:ext uri="{D42A27DB-BD31-4B8C-83A1-F6EECF244321}">
                <p14:modId xmlns:p14="http://schemas.microsoft.com/office/powerpoint/2010/main" val="2413032767"/>
              </p:ext>
            </p:extLst>
          </p:nvPr>
        </p:nvGraphicFramePr>
        <p:xfrm>
          <a:off x="822325" y="2582863"/>
          <a:ext cx="3703638" cy="32861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3"/>
          </p:nvPr>
        </p:nvSpPr>
        <p:spPr>
          <a:xfrm>
            <a:off x="4663440" y="1846052"/>
            <a:ext cx="4480560" cy="736282"/>
          </a:xfrm>
        </p:spPr>
        <p:txBody>
          <a:bodyPr>
            <a:noAutofit/>
          </a:bodyPr>
          <a:lstStyle/>
          <a:p>
            <a:r>
              <a:rPr lang="en-US" sz="2800" dirty="0" smtClean="0"/>
              <a:t>Color Contrast/Font Size</a:t>
            </a:r>
            <a:endParaRPr lang="en-US" sz="2800" dirty="0"/>
          </a:p>
        </p:txBody>
      </p:sp>
      <p:graphicFrame>
        <p:nvGraphicFramePr>
          <p:cNvPr id="13" name="Content Placeholder 12" descr="poor color contrast smart art"/>
          <p:cNvGraphicFramePr>
            <a:graphicFrameLocks noGrp="1"/>
          </p:cNvGraphicFramePr>
          <p:nvPr>
            <p:ph sz="quarter" idx="4"/>
            <p:extLst>
              <p:ext uri="{D42A27DB-BD31-4B8C-83A1-F6EECF244321}">
                <p14:modId xmlns:p14="http://schemas.microsoft.com/office/powerpoint/2010/main" val="252483440"/>
              </p:ext>
            </p:extLst>
          </p:nvPr>
        </p:nvGraphicFramePr>
        <p:xfrm>
          <a:off x="4664075" y="2582863"/>
          <a:ext cx="3702050" cy="3286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pPr>
              <a:defRPr/>
            </a:pPr>
            <a:fld id="{8C3CE574-48F9-49C8-95F6-D7D862D422EF}" type="slidenum">
              <a:rPr lang="en-US" smtClean="0"/>
              <a:pPr>
                <a:defRPr/>
              </a:pPr>
              <a:t>50</a:t>
            </a:fld>
            <a:endParaRPr lang="en-US"/>
          </a:p>
        </p:txBody>
      </p:sp>
    </p:spTree>
    <p:extLst>
      <p:ext uri="{BB962C8B-B14F-4D97-AF65-F5344CB8AC3E}">
        <p14:creationId xmlns:p14="http://schemas.microsoft.com/office/powerpoint/2010/main" val="2092118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Accessible Design</a:t>
            </a:r>
            <a:endParaRPr lang="en-US" dirty="0"/>
          </a:p>
        </p:txBody>
      </p:sp>
      <p:sp>
        <p:nvSpPr>
          <p:cNvPr id="5" name="Text Placeholder 4"/>
          <p:cNvSpPr>
            <a:spLocks noGrp="1"/>
          </p:cNvSpPr>
          <p:nvPr>
            <p:ph type="body" idx="1"/>
          </p:nvPr>
        </p:nvSpPr>
        <p:spPr/>
        <p:txBody>
          <a:bodyPr>
            <a:normAutofit/>
          </a:bodyPr>
          <a:lstStyle/>
          <a:p>
            <a:r>
              <a:rPr lang="en-US" sz="2800" dirty="0" smtClean="0"/>
              <a:t>Color Blindness</a:t>
            </a:r>
            <a:endParaRPr lang="en-US" sz="2800" dirty="0"/>
          </a:p>
        </p:txBody>
      </p:sp>
      <p:graphicFrame>
        <p:nvGraphicFramePr>
          <p:cNvPr id="12" name="Content Placeholder 11" descr="poor color contrast chart with labels"/>
          <p:cNvGraphicFramePr>
            <a:graphicFrameLocks noGrp="1"/>
          </p:cNvGraphicFramePr>
          <p:nvPr>
            <p:ph sz="half" idx="2"/>
            <p:extLst>
              <p:ext uri="{D42A27DB-BD31-4B8C-83A1-F6EECF244321}">
                <p14:modId xmlns:p14="http://schemas.microsoft.com/office/powerpoint/2010/main" val="2052859665"/>
              </p:ext>
            </p:extLst>
          </p:nvPr>
        </p:nvGraphicFramePr>
        <p:xfrm>
          <a:off x="822325" y="2582863"/>
          <a:ext cx="3703638" cy="32861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3"/>
          </p:nvPr>
        </p:nvSpPr>
        <p:spPr/>
        <p:txBody>
          <a:bodyPr>
            <a:normAutofit/>
          </a:bodyPr>
          <a:lstStyle/>
          <a:p>
            <a:r>
              <a:rPr lang="en-US" sz="2800" dirty="0" smtClean="0"/>
              <a:t>Color Contrast</a:t>
            </a:r>
            <a:endParaRPr lang="en-US" sz="2800" dirty="0"/>
          </a:p>
        </p:txBody>
      </p:sp>
      <p:graphicFrame>
        <p:nvGraphicFramePr>
          <p:cNvPr id="13" name="Content Placeholder 12" descr="good color contrast and font size smart art"/>
          <p:cNvGraphicFramePr>
            <a:graphicFrameLocks noGrp="1"/>
          </p:cNvGraphicFramePr>
          <p:nvPr>
            <p:ph sz="quarter" idx="4"/>
            <p:extLst>
              <p:ext uri="{D42A27DB-BD31-4B8C-83A1-F6EECF244321}">
                <p14:modId xmlns:p14="http://schemas.microsoft.com/office/powerpoint/2010/main" val="4186348072"/>
              </p:ext>
            </p:extLst>
          </p:nvPr>
        </p:nvGraphicFramePr>
        <p:xfrm>
          <a:off x="4664075" y="2582863"/>
          <a:ext cx="3702050" cy="3286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pPr>
              <a:defRPr/>
            </a:pPr>
            <a:fld id="{8C3CE574-48F9-49C8-95F6-D7D862D422EF}" type="slidenum">
              <a:rPr lang="en-US" smtClean="0"/>
              <a:pPr>
                <a:defRPr/>
              </a:pPr>
              <a:t>51</a:t>
            </a:fld>
            <a:endParaRPr lang="en-US"/>
          </a:p>
        </p:txBody>
      </p:sp>
    </p:spTree>
    <p:extLst>
      <p:ext uri="{BB962C8B-B14F-4D97-AF65-F5344CB8AC3E}">
        <p14:creationId xmlns:p14="http://schemas.microsoft.com/office/powerpoint/2010/main" val="3575424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accessible campus calendar"/>
          <p:cNvPicPr>
            <a:picLocks noChangeAspect="1"/>
          </p:cNvPicPr>
          <p:nvPr/>
        </p:nvPicPr>
        <p:blipFill>
          <a:blip r:embed="rId2"/>
          <a:stretch>
            <a:fillRect/>
          </a:stretch>
        </p:blipFill>
        <p:spPr>
          <a:xfrm>
            <a:off x="990600" y="838201"/>
            <a:ext cx="7040639" cy="5421612"/>
          </a:xfrm>
          <a:prstGeom prst="rect">
            <a:avLst/>
          </a:prstGeom>
        </p:spPr>
      </p:pic>
      <p:sp>
        <p:nvSpPr>
          <p:cNvPr id="3" name="TextBox 2"/>
          <p:cNvSpPr txBox="1"/>
          <p:nvPr/>
        </p:nvSpPr>
        <p:spPr>
          <a:xfrm>
            <a:off x="838200" y="315062"/>
            <a:ext cx="5325560" cy="646331"/>
          </a:xfrm>
          <a:prstGeom prst="rect">
            <a:avLst/>
          </a:prstGeom>
          <a:noFill/>
        </p:spPr>
        <p:txBody>
          <a:bodyPr wrap="none" rtlCol="0">
            <a:spAutoFit/>
          </a:bodyPr>
          <a:lstStyle/>
          <a:p>
            <a:r>
              <a:rPr lang="en-US" sz="3600" dirty="0" smtClean="0">
                <a:latin typeface="+mj-lt"/>
              </a:rPr>
              <a:t>Inaccessible Digital Content</a:t>
            </a:r>
            <a:endParaRPr lang="en-US" sz="3600" dirty="0">
              <a:latin typeface="+mj-lt"/>
            </a:endParaRPr>
          </a:p>
        </p:txBody>
      </p:sp>
      <p:sp>
        <p:nvSpPr>
          <p:cNvPr id="5" name="Slide Number Placeholder 4"/>
          <p:cNvSpPr>
            <a:spLocks noGrp="1"/>
          </p:cNvSpPr>
          <p:nvPr>
            <p:ph type="sldNum" sz="quarter" idx="12"/>
          </p:nvPr>
        </p:nvSpPr>
        <p:spPr/>
        <p:txBody>
          <a:bodyPr/>
          <a:lstStyle/>
          <a:p>
            <a:pPr>
              <a:defRPr/>
            </a:pPr>
            <a:fld id="{8E37D5F8-8F92-44E3-8D3A-2CD98F65817E}" type="slidenum">
              <a:rPr lang="en-US" smtClean="0"/>
              <a:pPr>
                <a:defRPr/>
              </a:pPr>
              <a:t>52</a:t>
            </a:fld>
            <a:endParaRPr lang="en-US"/>
          </a:p>
        </p:txBody>
      </p:sp>
    </p:spTree>
    <p:extLst>
      <p:ext uri="{BB962C8B-B14F-4D97-AF65-F5344CB8AC3E}">
        <p14:creationId xmlns:p14="http://schemas.microsoft.com/office/powerpoint/2010/main" val="3285478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accessible campus calendar"/>
          <p:cNvPicPr>
            <a:picLocks noChangeAspect="1"/>
          </p:cNvPicPr>
          <p:nvPr/>
        </p:nvPicPr>
        <p:blipFill rotWithShape="1">
          <a:blip r:embed="rId3"/>
          <a:srcRect t="5658" b="33277"/>
          <a:stretch/>
        </p:blipFill>
        <p:spPr>
          <a:xfrm>
            <a:off x="828456" y="685800"/>
            <a:ext cx="7487087" cy="5334000"/>
          </a:xfrm>
          <a:prstGeom prst="rect">
            <a:avLst/>
          </a:prstGeom>
        </p:spPr>
      </p:pic>
      <p:sp>
        <p:nvSpPr>
          <p:cNvPr id="3" name="TextBox 2"/>
          <p:cNvSpPr txBox="1"/>
          <p:nvPr/>
        </p:nvSpPr>
        <p:spPr>
          <a:xfrm>
            <a:off x="828456" y="393412"/>
            <a:ext cx="5478166" cy="584775"/>
          </a:xfrm>
          <a:prstGeom prst="rect">
            <a:avLst/>
          </a:prstGeom>
          <a:noFill/>
        </p:spPr>
        <p:txBody>
          <a:bodyPr wrap="none" rtlCol="0">
            <a:spAutoFit/>
          </a:bodyPr>
          <a:lstStyle/>
          <a:p>
            <a:r>
              <a:rPr lang="en-US" sz="3200" dirty="0" smtClean="0">
                <a:latin typeface="+mj-lt"/>
              </a:rPr>
              <a:t>Equally Effective Digital Content</a:t>
            </a:r>
            <a:endParaRPr lang="en-US" sz="3200" dirty="0">
              <a:latin typeface="+mj-lt"/>
            </a:endParaRPr>
          </a:p>
        </p:txBody>
      </p:sp>
      <p:sp>
        <p:nvSpPr>
          <p:cNvPr id="4" name="TextBox 3" descr="accessible for a screen reader software application"/>
          <p:cNvSpPr txBox="1"/>
          <p:nvPr/>
        </p:nvSpPr>
        <p:spPr>
          <a:xfrm>
            <a:off x="6781800" y="3403948"/>
            <a:ext cx="1752600" cy="2308324"/>
          </a:xfrm>
          <a:prstGeom prst="rect">
            <a:avLst/>
          </a:prstGeom>
          <a:noFill/>
          <a:ln>
            <a:solidFill>
              <a:schemeClr val="accent1"/>
            </a:solidFill>
          </a:ln>
        </p:spPr>
        <p:txBody>
          <a:bodyPr wrap="square" rtlCol="0">
            <a:spAutoFit/>
          </a:bodyPr>
          <a:lstStyle/>
          <a:p>
            <a:r>
              <a:rPr lang="en-US" b="1" dirty="0" smtClean="0">
                <a:solidFill>
                  <a:srgbClr val="FF0000"/>
                </a:solidFill>
                <a:latin typeface="+mn-lt"/>
              </a:rPr>
              <a:t>Accessible for a screen reader software application, OCR, and assistive hardware technologies </a:t>
            </a:r>
          </a:p>
        </p:txBody>
      </p:sp>
      <p:sp>
        <p:nvSpPr>
          <p:cNvPr id="6" name="Slide Number Placeholder 5"/>
          <p:cNvSpPr>
            <a:spLocks noGrp="1"/>
          </p:cNvSpPr>
          <p:nvPr>
            <p:ph type="sldNum" sz="quarter" idx="12"/>
          </p:nvPr>
        </p:nvSpPr>
        <p:spPr/>
        <p:txBody>
          <a:bodyPr/>
          <a:lstStyle/>
          <a:p>
            <a:pPr>
              <a:defRPr/>
            </a:pPr>
            <a:fld id="{8E37D5F8-8F92-44E3-8D3A-2CD98F65817E}" type="slidenum">
              <a:rPr lang="en-US" smtClean="0"/>
              <a:pPr>
                <a:defRPr/>
              </a:pPr>
              <a:t>53</a:t>
            </a:fld>
            <a:endParaRPr lang="en-US"/>
          </a:p>
        </p:txBody>
      </p:sp>
    </p:spTree>
    <p:extLst>
      <p:ext uri="{BB962C8B-B14F-4D97-AF65-F5344CB8AC3E}">
        <p14:creationId xmlns:p14="http://schemas.microsoft.com/office/powerpoint/2010/main" val="43571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168640" cy="1450757"/>
          </a:xfrm>
        </p:spPr>
        <p:txBody>
          <a:bodyPr/>
          <a:lstStyle/>
          <a:p>
            <a:r>
              <a:rPr lang="en-US" dirty="0" smtClean="0"/>
              <a:t>Clean Layout vs Confusing Layout</a:t>
            </a:r>
            <a:endParaRPr lang="en-US" dirty="0"/>
          </a:p>
        </p:txBody>
      </p:sp>
      <p:pic>
        <p:nvPicPr>
          <p:cNvPr id="7" name="Content Placeholder 6" descr="good flyer layout with whitespace, contrast, and readable fonts"/>
          <p:cNvPicPr>
            <a:picLocks noGrp="1" noChangeAspect="1"/>
          </p:cNvPicPr>
          <p:nvPr>
            <p:ph sz="half" idx="2"/>
          </p:nvPr>
        </p:nvPicPr>
        <p:blipFill>
          <a:blip r:embed="rId2"/>
          <a:stretch>
            <a:fillRect/>
          </a:stretch>
        </p:blipFill>
        <p:spPr>
          <a:xfrm>
            <a:off x="928882" y="1828800"/>
            <a:ext cx="3414518" cy="4419599"/>
          </a:xfrm>
          <a:prstGeom prst="rect">
            <a:avLst/>
          </a:prstGeom>
          <a:ln>
            <a:solidFill>
              <a:schemeClr val="tx1"/>
            </a:solidFill>
          </a:ln>
        </p:spPr>
      </p:pic>
      <p:pic>
        <p:nvPicPr>
          <p:cNvPr id="8" name="Content Placeholder 7" descr="bad layout on flyer, bad colors, fonts, and background images"/>
          <p:cNvPicPr>
            <a:picLocks noGrp="1" noChangeAspect="1"/>
          </p:cNvPicPr>
          <p:nvPr>
            <p:ph sz="quarter" idx="4"/>
          </p:nvPr>
        </p:nvPicPr>
        <p:blipFill>
          <a:blip r:embed="rId3"/>
          <a:stretch>
            <a:fillRect/>
          </a:stretch>
        </p:blipFill>
        <p:spPr>
          <a:xfrm>
            <a:off x="4961198" y="1844289"/>
            <a:ext cx="3420802" cy="4404111"/>
          </a:xfrm>
          <a:prstGeom prst="rect">
            <a:avLst/>
          </a:prstGeom>
          <a:ln>
            <a:solidFill>
              <a:schemeClr val="tx1"/>
            </a:solidFill>
          </a:ln>
        </p:spPr>
      </p:pic>
      <p:sp>
        <p:nvSpPr>
          <p:cNvPr id="4" name="Slide Number Placeholder 3"/>
          <p:cNvSpPr>
            <a:spLocks noGrp="1"/>
          </p:cNvSpPr>
          <p:nvPr>
            <p:ph type="sldNum" sz="quarter" idx="12"/>
          </p:nvPr>
        </p:nvSpPr>
        <p:spPr/>
        <p:txBody>
          <a:bodyPr/>
          <a:lstStyle/>
          <a:p>
            <a:pPr>
              <a:defRPr/>
            </a:pPr>
            <a:fld id="{8C3CE574-48F9-49C8-95F6-D7D862D422EF}" type="slidenum">
              <a:rPr lang="en-US" smtClean="0"/>
              <a:pPr>
                <a:defRPr/>
              </a:pPr>
              <a:t>54</a:t>
            </a:fld>
            <a:endParaRPr lang="en-US"/>
          </a:p>
        </p:txBody>
      </p:sp>
    </p:spTree>
    <p:extLst>
      <p:ext uri="{BB962C8B-B14F-4D97-AF65-F5344CB8AC3E}">
        <p14:creationId xmlns:p14="http://schemas.microsoft.com/office/powerpoint/2010/main" val="915020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Videos</a:t>
            </a:r>
            <a:endParaRPr lang="en-US" dirty="0"/>
          </a:p>
        </p:txBody>
      </p:sp>
      <p:sp>
        <p:nvSpPr>
          <p:cNvPr id="5" name="Slide Number Placeholder 4"/>
          <p:cNvSpPr>
            <a:spLocks noGrp="1"/>
          </p:cNvSpPr>
          <p:nvPr>
            <p:ph type="sldNum" sz="quarter" idx="12"/>
          </p:nvPr>
        </p:nvSpPr>
        <p:spPr/>
        <p:txBody>
          <a:bodyPr/>
          <a:lstStyle/>
          <a:p>
            <a:pPr>
              <a:defRPr/>
            </a:pPr>
            <a:fld id="{3A03402A-1D7A-4DDD-A2D7-F39B542D9276}" type="slidenum">
              <a:rPr lang="en-US" smtClean="0"/>
              <a:pPr>
                <a:defRPr/>
              </a:pPr>
              <a:t>55</a:t>
            </a:fld>
            <a:endParaRPr lang="en-US"/>
          </a:p>
        </p:txBody>
      </p:sp>
    </p:spTree>
    <p:extLst>
      <p:ext uri="{BB962C8B-B14F-4D97-AF65-F5344CB8AC3E}">
        <p14:creationId xmlns:p14="http://schemas.microsoft.com/office/powerpoint/2010/main" val="33641331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Where I Sit Video Series</a:t>
            </a:r>
            <a:endParaRPr lang="en-US" dirty="0"/>
          </a:p>
        </p:txBody>
      </p:sp>
      <p:sp>
        <p:nvSpPr>
          <p:cNvPr id="3" name="Content Placeholder 2"/>
          <p:cNvSpPr>
            <a:spLocks noGrp="1"/>
          </p:cNvSpPr>
          <p:nvPr>
            <p:ph idx="1"/>
          </p:nvPr>
        </p:nvSpPr>
        <p:spPr>
          <a:xfrm>
            <a:off x="822959" y="1845734"/>
            <a:ext cx="7543801" cy="4555066"/>
          </a:xfrm>
        </p:spPr>
        <p:txBody>
          <a:bodyPr/>
          <a:lstStyle/>
          <a:p>
            <a:endParaRPr lang="en-US" dirty="0" smtClean="0"/>
          </a:p>
          <a:p>
            <a:pPr marL="0" indent="0">
              <a:buNone/>
            </a:pPr>
            <a:endParaRPr lang="en-US" dirty="0"/>
          </a:p>
          <a:p>
            <a:endParaRPr lang="en-US" dirty="0" smtClean="0"/>
          </a:p>
          <a:p>
            <a:endParaRPr lang="en-US" dirty="0"/>
          </a:p>
          <a:p>
            <a:endParaRPr lang="en-US" dirty="0" smtClean="0"/>
          </a:p>
          <a:p>
            <a:endParaRPr lang="en-US" dirty="0"/>
          </a:p>
          <a:p>
            <a:endParaRPr lang="en-US" dirty="0" smtClean="0"/>
          </a:p>
          <a:p>
            <a:r>
              <a:rPr lang="en-US" dirty="0" smtClean="0">
                <a:hlinkClick r:id="rId3"/>
              </a:rPr>
              <a:t>Kelvin Crosby</a:t>
            </a:r>
            <a:r>
              <a:rPr lang="en-US" dirty="0" smtClean="0"/>
              <a:t>, </a:t>
            </a:r>
          </a:p>
          <a:p>
            <a:r>
              <a:rPr lang="en-US" sz="1800" dirty="0"/>
              <a:t>(San Diego </a:t>
            </a:r>
            <a:r>
              <a:rPr lang="en-US" sz="1800" dirty="0" smtClean="0">
                <a:hlinkClick r:id="rId3"/>
              </a:rPr>
              <a:t>Kelvin Crosby From Where I Sit</a:t>
            </a:r>
            <a:r>
              <a:rPr lang="en-US" sz="1800" dirty="0" smtClean="0"/>
              <a:t>, </a:t>
            </a:r>
            <a:r>
              <a:rPr lang="en-US" sz="1800" dirty="0"/>
              <a:t>2013) is a 6 minute video about a deaf/blind student in the classroom, and information on accessible instructional materials for the classroom.</a:t>
            </a:r>
          </a:p>
        </p:txBody>
      </p:sp>
      <p:pic>
        <p:nvPicPr>
          <p:cNvPr id="5" name="Picture 4" descr="Kelvin Crosby video"/>
          <p:cNvPicPr>
            <a:picLocks noChangeAspect="1"/>
          </p:cNvPicPr>
          <p:nvPr/>
        </p:nvPicPr>
        <p:blipFill>
          <a:blip r:embed="rId4"/>
          <a:stretch>
            <a:fillRect/>
          </a:stretch>
        </p:blipFill>
        <p:spPr>
          <a:xfrm>
            <a:off x="1957387" y="1752600"/>
            <a:ext cx="5229225" cy="3040995"/>
          </a:xfrm>
          <a:prstGeom prst="rect">
            <a:avLst/>
          </a:prstGeom>
        </p:spPr>
      </p:pic>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56</a:t>
            </a:fld>
            <a:endParaRPr lang="en-US"/>
          </a:p>
        </p:txBody>
      </p:sp>
    </p:spTree>
    <p:extLst>
      <p:ext uri="{BB962C8B-B14F-4D97-AF65-F5344CB8AC3E}">
        <p14:creationId xmlns:p14="http://schemas.microsoft.com/office/powerpoint/2010/main" val="383052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Where I Sit Video Series</a:t>
            </a:r>
            <a:endParaRPr lang="en-US" dirty="0"/>
          </a:p>
        </p:txBody>
      </p:sp>
      <p:sp>
        <p:nvSpPr>
          <p:cNvPr id="3" name="Content Placeholder 2"/>
          <p:cNvSpPr>
            <a:spLocks noGrp="1"/>
          </p:cNvSpPr>
          <p:nvPr>
            <p:ph idx="1"/>
          </p:nvPr>
        </p:nvSpPr>
        <p:spPr>
          <a:xfrm>
            <a:off x="822959" y="1845734"/>
            <a:ext cx="7543801" cy="4555066"/>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pic>
        <p:nvPicPr>
          <p:cNvPr id="6" name="Picture 5" descr="From Where I Sit student interviews"/>
          <p:cNvPicPr/>
          <p:nvPr/>
        </p:nvPicPr>
        <p:blipFill rotWithShape="1">
          <a:blip r:embed="rId3"/>
          <a:srcRect t="52510" b="1431"/>
          <a:stretch/>
        </p:blipFill>
        <p:spPr bwMode="auto">
          <a:xfrm>
            <a:off x="1790700" y="1828800"/>
            <a:ext cx="5562599" cy="32004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990600" y="5050469"/>
            <a:ext cx="7848600" cy="307777"/>
          </a:xfrm>
          <a:prstGeom prst="rect">
            <a:avLst/>
          </a:prstGeom>
          <a:noFill/>
        </p:spPr>
        <p:txBody>
          <a:bodyPr wrap="square" numCol="2" rtlCol="0">
            <a:spAutoFit/>
          </a:bodyPr>
          <a:lstStyle/>
          <a:p>
            <a:r>
              <a:rPr lang="en-US" sz="1400" dirty="0" smtClean="0">
                <a:latin typeface="+mn-lt"/>
                <a:hlinkClick r:id="rId4"/>
              </a:rPr>
              <a:t>The Stories and Faculty Response</a:t>
            </a:r>
            <a:endParaRPr lang="en-US" sz="1400" dirty="0" smtClean="0">
              <a:latin typeface="+mn-lt"/>
            </a:endParaRPr>
          </a:p>
        </p:txBody>
      </p:sp>
      <p:sp>
        <p:nvSpPr>
          <p:cNvPr id="7" name="Slide Number Placeholder 6"/>
          <p:cNvSpPr>
            <a:spLocks noGrp="1"/>
          </p:cNvSpPr>
          <p:nvPr>
            <p:ph type="sldNum" sz="quarter" idx="12"/>
          </p:nvPr>
        </p:nvSpPr>
        <p:spPr/>
        <p:txBody>
          <a:bodyPr/>
          <a:lstStyle/>
          <a:p>
            <a:pPr>
              <a:defRPr/>
            </a:pPr>
            <a:fld id="{58A8C384-08AE-40E7-BE52-0066C30EE7A9}" type="slidenum">
              <a:rPr lang="en-US" smtClean="0"/>
              <a:pPr>
                <a:defRPr/>
              </a:pPr>
              <a:t>57</a:t>
            </a:fld>
            <a:endParaRPr lang="en-US"/>
          </a:p>
        </p:txBody>
      </p:sp>
    </p:spTree>
    <p:extLst>
      <p:ext uri="{BB962C8B-B14F-4D97-AF65-F5344CB8AC3E}">
        <p14:creationId xmlns:p14="http://schemas.microsoft.com/office/powerpoint/2010/main" val="7816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Assistance &amp; Information</a:t>
            </a:r>
            <a:endParaRPr lang="en-US" dirty="0"/>
          </a:p>
        </p:txBody>
      </p:sp>
      <p:sp>
        <p:nvSpPr>
          <p:cNvPr id="5" name="Slide Number Placeholder 4"/>
          <p:cNvSpPr>
            <a:spLocks noGrp="1"/>
          </p:cNvSpPr>
          <p:nvPr>
            <p:ph type="sldNum" sz="quarter" idx="12"/>
          </p:nvPr>
        </p:nvSpPr>
        <p:spPr/>
        <p:txBody>
          <a:bodyPr/>
          <a:lstStyle/>
          <a:p>
            <a:pPr>
              <a:defRPr/>
            </a:pPr>
            <a:fld id="{3A03402A-1D7A-4DDD-A2D7-F39B542D9276}" type="slidenum">
              <a:rPr lang="en-US" smtClean="0"/>
              <a:pPr>
                <a:defRPr/>
              </a:pPr>
              <a:t>58</a:t>
            </a:fld>
            <a:endParaRPr lang="en-US"/>
          </a:p>
        </p:txBody>
      </p:sp>
    </p:spTree>
    <p:extLst>
      <p:ext uri="{BB962C8B-B14F-4D97-AF65-F5344CB8AC3E}">
        <p14:creationId xmlns:p14="http://schemas.microsoft.com/office/powerpoint/2010/main" val="164069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27757"/>
            <a:ext cx="6347713" cy="838200"/>
          </a:xfrm>
        </p:spPr>
        <p:txBody>
          <a:bodyPr/>
          <a:lstStyle/>
          <a:p>
            <a:r>
              <a:rPr lang="en-US" dirty="0" smtClean="0"/>
              <a:t>Resources for Faculty</a:t>
            </a:r>
            <a:endParaRPr lang="en-US" dirty="0"/>
          </a:p>
        </p:txBody>
      </p:sp>
      <p:sp>
        <p:nvSpPr>
          <p:cNvPr id="3" name="Content Placeholder 2"/>
          <p:cNvSpPr>
            <a:spLocks noGrp="1"/>
          </p:cNvSpPr>
          <p:nvPr>
            <p:ph sz="half" idx="2"/>
          </p:nvPr>
        </p:nvSpPr>
        <p:spPr>
          <a:xfrm>
            <a:off x="914400" y="1905000"/>
            <a:ext cx="6477000" cy="4076700"/>
          </a:xfrm>
        </p:spPr>
        <p:txBody>
          <a:bodyPr>
            <a:normAutofit/>
          </a:bodyPr>
          <a:lstStyle/>
          <a:p>
            <a:pPr>
              <a:buFont typeface="Wingdings" panose="05000000000000000000" pitchFamily="2" charset="2"/>
              <a:buChar char="§"/>
            </a:pPr>
            <a:r>
              <a:rPr lang="en-US" sz="2800" dirty="0" smtClean="0"/>
              <a:t>OIT Learning Services</a:t>
            </a:r>
          </a:p>
          <a:p>
            <a:pPr>
              <a:buFont typeface="Wingdings" panose="05000000000000000000" pitchFamily="2" charset="2"/>
              <a:buChar char="§"/>
            </a:pPr>
            <a:r>
              <a:rPr lang="en-US" sz="2800" dirty="0" smtClean="0"/>
              <a:t>Disability Resource Services</a:t>
            </a:r>
          </a:p>
          <a:p>
            <a:pPr>
              <a:buFont typeface="Wingdings" panose="05000000000000000000" pitchFamily="2" charset="2"/>
              <a:buChar char="§"/>
            </a:pPr>
            <a:r>
              <a:rPr lang="en-US" sz="2800" dirty="0" smtClean="0"/>
              <a:t>Library </a:t>
            </a:r>
          </a:p>
          <a:p>
            <a:pPr>
              <a:buFont typeface="Wingdings" panose="05000000000000000000" pitchFamily="2" charset="2"/>
              <a:buChar char="§"/>
            </a:pPr>
            <a:r>
              <a:rPr lang="en-US" sz="2800" dirty="0" smtClean="0"/>
              <a:t>Bookstore - FacultyEnlight Tool</a:t>
            </a:r>
          </a:p>
          <a:p>
            <a:pPr>
              <a:buFont typeface="Wingdings" panose="05000000000000000000" pitchFamily="2" charset="2"/>
              <a:buChar char="§"/>
            </a:pPr>
            <a:r>
              <a:rPr lang="en-US" sz="2800" dirty="0" smtClean="0"/>
              <a:t>ATI Website at </a:t>
            </a:r>
            <a:r>
              <a:rPr lang="en-US" sz="2800" dirty="0" smtClean="0">
                <a:hlinkClick r:id="rId3" action="ppaction://hlinkfile"/>
              </a:rPr>
              <a:t>ww.csustan.edu/</a:t>
            </a:r>
            <a:r>
              <a:rPr lang="en-US" sz="2800" dirty="0" err="1" smtClean="0">
                <a:hlinkClick r:id="rId3" action="ppaction://hlinkfile"/>
              </a:rPr>
              <a:t>ati</a:t>
            </a:r>
            <a:endParaRPr lang="en-US" sz="2800" dirty="0"/>
          </a:p>
        </p:txBody>
      </p:sp>
      <p:sp>
        <p:nvSpPr>
          <p:cNvPr id="5" name="Slide Number Placeholder 4"/>
          <p:cNvSpPr>
            <a:spLocks noGrp="1"/>
          </p:cNvSpPr>
          <p:nvPr>
            <p:ph type="sldNum" sz="quarter" idx="12"/>
          </p:nvPr>
        </p:nvSpPr>
        <p:spPr/>
        <p:txBody>
          <a:bodyPr/>
          <a:lstStyle/>
          <a:p>
            <a:pPr>
              <a:defRPr/>
            </a:pPr>
            <a:fld id="{8C3CE574-48F9-49C8-95F6-D7D862D422EF}" type="slidenum">
              <a:rPr lang="en-US" smtClean="0"/>
              <a:pPr>
                <a:defRPr/>
              </a:pPr>
              <a:t>59</a:t>
            </a:fld>
            <a:endParaRPr lang="en-US"/>
          </a:p>
        </p:txBody>
      </p:sp>
    </p:spTree>
    <p:extLst>
      <p:ext uri="{BB962C8B-B14F-4D97-AF65-F5344CB8AC3E}">
        <p14:creationId xmlns:p14="http://schemas.microsoft.com/office/powerpoint/2010/main" val="74665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3920"/>
            <a:ext cx="8168640" cy="780196"/>
          </a:xfrm>
        </p:spPr>
        <p:txBody>
          <a:bodyPr>
            <a:noAutofit/>
          </a:bodyPr>
          <a:lstStyle/>
          <a:p>
            <a:pPr>
              <a:defRPr/>
            </a:pPr>
            <a:r>
              <a:rPr lang="en-US" sz="4000" dirty="0" smtClean="0"/>
              <a:t>Why Promote Accessibility/Usability?</a:t>
            </a:r>
            <a:endParaRPr lang="en-US" sz="4000" dirty="0"/>
          </a:p>
        </p:txBody>
      </p:sp>
      <p:sp>
        <p:nvSpPr>
          <p:cNvPr id="4" name="TextBox 3"/>
          <p:cNvSpPr txBox="1"/>
          <p:nvPr/>
        </p:nvSpPr>
        <p:spPr>
          <a:xfrm>
            <a:off x="796320" y="1756312"/>
            <a:ext cx="4080480" cy="3693319"/>
          </a:xfrm>
          <a:prstGeom prst="rect">
            <a:avLst/>
          </a:prstGeom>
          <a:noFill/>
        </p:spPr>
        <p:txBody>
          <a:bodyPr wrap="square" rtlCol="0">
            <a:spAutoFit/>
          </a:bodyPr>
          <a:lstStyle/>
          <a:p>
            <a:pPr marL="0" lvl="1">
              <a:lnSpc>
                <a:spcPct val="150000"/>
              </a:lnSpc>
            </a:pPr>
            <a:r>
              <a:rPr lang="en-US" sz="2400" dirty="0">
                <a:latin typeface="Calibri" panose="020F0502020204030204" pitchFamily="34" charset="0"/>
              </a:rPr>
              <a:t>Our use of technology must provide comparable functionality, affordability, timeliness, </a:t>
            </a:r>
            <a:r>
              <a:rPr lang="en-US" sz="2400" dirty="0" smtClean="0">
                <a:latin typeface="Calibri" panose="020F0502020204030204" pitchFamily="34" charset="0"/>
              </a:rPr>
              <a:t>and must be delivered in as seamless a manner as possible.</a:t>
            </a:r>
            <a:endParaRPr lang="en-US" sz="2400" dirty="0">
              <a:latin typeface="Calibri" panose="020F0502020204030204" pitchFamily="34" charset="0"/>
            </a:endParaRPr>
          </a:p>
          <a:p>
            <a:endParaRPr lang="en-US" dirty="0"/>
          </a:p>
        </p:txBody>
      </p:sp>
      <p:graphicFrame>
        <p:nvGraphicFramePr>
          <p:cNvPr id="3" name="Content Placeholder 2" descr="Web, Instructional Materials, Procurement "/>
          <p:cNvGraphicFramePr>
            <a:graphicFrameLocks noGrp="1"/>
          </p:cNvGraphicFramePr>
          <p:nvPr>
            <p:ph idx="1"/>
            <p:extLst>
              <p:ext uri="{D42A27DB-BD31-4B8C-83A1-F6EECF244321}">
                <p14:modId xmlns:p14="http://schemas.microsoft.com/office/powerpoint/2010/main" val="647660818"/>
              </p:ext>
            </p:extLst>
          </p:nvPr>
        </p:nvGraphicFramePr>
        <p:xfrm>
          <a:off x="3733800" y="1881963"/>
          <a:ext cx="5562600" cy="4283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168640" cy="1450757"/>
          </a:xfrm>
        </p:spPr>
        <p:txBody>
          <a:bodyPr/>
          <a:lstStyle/>
          <a:p>
            <a:r>
              <a:rPr lang="en-US" dirty="0" smtClean="0">
                <a:latin typeface="+mn-lt"/>
              </a:rPr>
              <a:t>Learning Services</a:t>
            </a:r>
            <a:endParaRPr lang="en-US" dirty="0">
              <a:latin typeface="+mn-lt"/>
            </a:endParaRPr>
          </a:p>
        </p:txBody>
      </p:sp>
      <p:sp>
        <p:nvSpPr>
          <p:cNvPr id="3" name="Content Placeholder 2"/>
          <p:cNvSpPr>
            <a:spLocks noGrp="1"/>
          </p:cNvSpPr>
          <p:nvPr>
            <p:ph idx="1"/>
          </p:nvPr>
        </p:nvSpPr>
        <p:spPr>
          <a:xfrm>
            <a:off x="822959" y="2057400"/>
            <a:ext cx="8016241" cy="4038600"/>
          </a:xfrm>
        </p:spPr>
        <p:txBody>
          <a:bodyPr numCol="2">
            <a:normAutofit/>
          </a:bodyPr>
          <a:lstStyle/>
          <a:p>
            <a:pPr marL="171450" indent="-171450">
              <a:buFont typeface="Wingdings" panose="05000000000000000000" pitchFamily="2" charset="2"/>
              <a:buChar char="§"/>
            </a:pPr>
            <a:r>
              <a:rPr lang="en-US" sz="3200" dirty="0" smtClean="0"/>
              <a:t>Scanning </a:t>
            </a:r>
          </a:p>
          <a:p>
            <a:pPr marL="171450" indent="-171450">
              <a:buFont typeface="Wingdings" panose="05000000000000000000" pitchFamily="2" charset="2"/>
              <a:buChar char="§"/>
            </a:pPr>
            <a:r>
              <a:rPr lang="en-US" sz="3200" dirty="0" smtClean="0"/>
              <a:t>Slideshows </a:t>
            </a:r>
          </a:p>
          <a:p>
            <a:pPr marL="171450" indent="-171450">
              <a:buFont typeface="Wingdings" panose="05000000000000000000" pitchFamily="2" charset="2"/>
              <a:buChar char="§"/>
            </a:pPr>
            <a:r>
              <a:rPr lang="en-US" sz="3200" dirty="0" smtClean="0"/>
              <a:t>Audio/Sound Clips</a:t>
            </a:r>
            <a:endParaRPr lang="en-US" sz="3200" dirty="0"/>
          </a:p>
          <a:p>
            <a:pPr marL="171450" indent="-171450">
              <a:buFont typeface="Wingdings" panose="05000000000000000000" pitchFamily="2" charset="2"/>
              <a:buChar char="§"/>
            </a:pPr>
            <a:r>
              <a:rPr lang="en-US" sz="3200" dirty="0"/>
              <a:t>Video editing </a:t>
            </a:r>
            <a:endParaRPr lang="en-US" sz="3200" dirty="0" smtClean="0"/>
          </a:p>
          <a:p>
            <a:pPr marL="171450" indent="-171450">
              <a:buFont typeface="Wingdings" panose="05000000000000000000" pitchFamily="2" charset="2"/>
              <a:buChar char="§"/>
            </a:pPr>
            <a:r>
              <a:rPr lang="en-US" sz="3200" dirty="0" smtClean="0"/>
              <a:t>Audio/Video</a:t>
            </a:r>
          </a:p>
          <a:p>
            <a:pPr marL="231775" indent="-231775">
              <a:buFont typeface="Wingdings" panose="05000000000000000000" pitchFamily="2" charset="2"/>
              <a:buChar char="§"/>
            </a:pPr>
            <a:r>
              <a:rPr lang="en-US" sz="3200" dirty="0" smtClean="0"/>
              <a:t>DVD </a:t>
            </a:r>
            <a:r>
              <a:rPr lang="en-US" sz="3200" dirty="0"/>
              <a:t>creation</a:t>
            </a:r>
          </a:p>
          <a:p>
            <a:pPr marL="231775" indent="-231775">
              <a:buFont typeface="Wingdings" panose="05000000000000000000" pitchFamily="2" charset="2"/>
              <a:buChar char="§"/>
            </a:pPr>
            <a:r>
              <a:rPr lang="en-US" sz="3200" dirty="0" smtClean="0"/>
              <a:t>Graphic </a:t>
            </a:r>
            <a:r>
              <a:rPr lang="en-US" sz="3200" dirty="0"/>
              <a:t>design</a:t>
            </a:r>
          </a:p>
          <a:p>
            <a:pPr marL="231775" indent="-231775">
              <a:buFont typeface="Wingdings" panose="05000000000000000000" pitchFamily="2" charset="2"/>
              <a:buChar char="§"/>
            </a:pPr>
            <a:r>
              <a:rPr lang="en-US" sz="3200" dirty="0" smtClean="0"/>
              <a:t>Captioning</a:t>
            </a:r>
          </a:p>
          <a:p>
            <a:pPr marL="231775" indent="-231775">
              <a:buFont typeface="Wingdings" panose="05000000000000000000" pitchFamily="2" charset="2"/>
              <a:buChar char="§"/>
            </a:pPr>
            <a:r>
              <a:rPr lang="en-US" sz="3200" dirty="0" smtClean="0"/>
              <a:t>Transcripts</a:t>
            </a:r>
          </a:p>
          <a:p>
            <a:pPr marL="231775" indent="-231775">
              <a:buFont typeface="Wingdings" panose="05000000000000000000" pitchFamily="2" charset="2"/>
              <a:buChar char="§"/>
            </a:pPr>
            <a:r>
              <a:rPr lang="en-US" sz="3200" dirty="0" smtClean="0"/>
              <a:t>Alt Media</a:t>
            </a:r>
            <a:endParaRPr lang="en-US" sz="3200" dirty="0"/>
          </a:p>
        </p:txBody>
      </p:sp>
      <p:sp>
        <p:nvSpPr>
          <p:cNvPr id="5" name="Slide Number Placeholder 4"/>
          <p:cNvSpPr>
            <a:spLocks noGrp="1"/>
          </p:cNvSpPr>
          <p:nvPr>
            <p:ph type="sldNum" sz="quarter" idx="12"/>
          </p:nvPr>
        </p:nvSpPr>
        <p:spPr/>
        <p:txBody>
          <a:bodyPr/>
          <a:lstStyle/>
          <a:p>
            <a:pPr>
              <a:defRPr/>
            </a:pPr>
            <a:fld id="{58A8C384-08AE-40E7-BE52-0066C30EE7A9}" type="slidenum">
              <a:rPr lang="en-US" b="1" smtClean="0">
                <a:latin typeface="+mn-lt"/>
              </a:rPr>
              <a:pPr>
                <a:defRPr/>
              </a:pPr>
              <a:t>60</a:t>
            </a:fld>
            <a:endParaRPr lang="en-US" b="1">
              <a:latin typeface="+mn-lt"/>
            </a:endParaRPr>
          </a:p>
        </p:txBody>
      </p:sp>
    </p:spTree>
    <p:extLst>
      <p:ext uri="{BB962C8B-B14F-4D97-AF65-F5344CB8AC3E}">
        <p14:creationId xmlns:p14="http://schemas.microsoft.com/office/powerpoint/2010/main" val="3061179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199" y="5638800"/>
            <a:ext cx="6705601" cy="738664"/>
          </a:xfrm>
          <a:prstGeom prst="rect">
            <a:avLst/>
          </a:prstGeom>
          <a:noFill/>
        </p:spPr>
        <p:txBody>
          <a:bodyPr wrap="square" rtlCol="0">
            <a:spAutoFit/>
          </a:bodyPr>
          <a:lstStyle/>
          <a:p>
            <a:pPr algn="ctr"/>
            <a:r>
              <a:rPr lang="en-US" sz="1400" dirty="0"/>
              <a:t>The failure to address issues of </a:t>
            </a:r>
            <a:r>
              <a:rPr lang="en-US" sz="1400" dirty="0">
                <a:hlinkClick r:id="rId3"/>
              </a:rPr>
              <a:t>accessibility </a:t>
            </a:r>
            <a:r>
              <a:rPr lang="en-US" sz="1400" dirty="0"/>
              <a:t>for persons with physical, sensory, and cognitive disabilities ultimately threatens to segregate people with disabilities as the permanent second–class citizens of the information age.</a:t>
            </a:r>
          </a:p>
        </p:txBody>
      </p:sp>
      <p:pic>
        <p:nvPicPr>
          <p:cNvPr id="4" name="Picture 5" descr="Cartoon of various animals outdoors with teacher. Caption is 'For a fair selection everybody has to take the same exam. Please climb that tree.' The monkey is happy but the elephant, seal, wolf, penquin, bird, worm, and fish are not happy."/>
          <p:cNvPicPr>
            <a:picLocks noGrp="1" noChangeAspect="1" noChangeArrowheads="1"/>
          </p:cNvPicPr>
          <p:nvPr>
            <p:ph sz="quarter" idx="1"/>
          </p:nvPr>
        </p:nvPicPr>
        <p:blipFill>
          <a:blip r:embed="rId4"/>
          <a:srcRect/>
          <a:stretch>
            <a:fillRect/>
          </a:stretch>
        </p:blipFill>
        <p:spPr>
          <a:xfrm>
            <a:off x="1904999" y="1903478"/>
            <a:ext cx="5334000" cy="3640185"/>
          </a:xfrm>
          <a:effectLst>
            <a:outerShdw blurRad="63500" sx="102000" sy="102000" algn="ctr" rotWithShape="0">
              <a:srgbClr val="000000">
                <a:alpha val="42998"/>
              </a:srgbClr>
            </a:outerShdw>
          </a:effectLst>
          <a:extLst/>
        </p:spPr>
      </p:pic>
      <p:sp>
        <p:nvSpPr>
          <p:cNvPr id="2" name="Title 1"/>
          <p:cNvSpPr>
            <a:spLocks noGrp="1"/>
          </p:cNvSpPr>
          <p:nvPr>
            <p:ph type="title"/>
          </p:nvPr>
        </p:nvSpPr>
        <p:spPr/>
        <p:txBody>
          <a:bodyPr/>
          <a:lstStyle/>
          <a:p>
            <a:pPr>
              <a:defRPr/>
            </a:pPr>
            <a:r>
              <a:rPr lang="en-US" dirty="0" smtClean="0"/>
              <a:t>Separate but Equal is an Issue of Social Justice</a:t>
            </a:r>
            <a:endParaRPr lang="en-US" dirty="0"/>
          </a:p>
        </p:txBody>
      </p:sp>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61</a:t>
            </a:fld>
            <a:endParaRPr lang="en-US"/>
          </a:p>
        </p:txBody>
      </p:sp>
    </p:spTree>
    <p:extLst>
      <p:ext uri="{BB962C8B-B14F-4D97-AF65-F5344CB8AC3E}">
        <p14:creationId xmlns:p14="http://schemas.microsoft.com/office/powerpoint/2010/main" val="3107799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168640" cy="1450757"/>
          </a:xfrm>
        </p:spPr>
        <p:txBody>
          <a:bodyPr/>
          <a:lstStyle/>
          <a:p>
            <a:r>
              <a:rPr lang="en-US" dirty="0" smtClean="0"/>
              <a:t>For More Information &amp; Assistance</a:t>
            </a:r>
            <a:endParaRPr lang="en-US" dirty="0"/>
          </a:p>
        </p:txBody>
      </p:sp>
      <p:sp>
        <p:nvSpPr>
          <p:cNvPr id="4" name="TextBox 3"/>
          <p:cNvSpPr txBox="1"/>
          <p:nvPr/>
        </p:nvSpPr>
        <p:spPr>
          <a:xfrm>
            <a:off x="838200" y="1981200"/>
            <a:ext cx="3787383" cy="2215991"/>
          </a:xfrm>
          <a:prstGeom prst="rect">
            <a:avLst/>
          </a:prstGeom>
          <a:noFill/>
        </p:spPr>
        <p:txBody>
          <a:bodyPr wrap="none" rtlCol="0">
            <a:spAutoFit/>
          </a:bodyPr>
          <a:lstStyle/>
          <a:p>
            <a:pPr marL="0" indent="0">
              <a:buNone/>
            </a:pPr>
            <a:r>
              <a:rPr lang="en-US" sz="2400" b="1" dirty="0">
                <a:latin typeface="Calibri" panose="020F0502020204030204" pitchFamily="34" charset="0"/>
              </a:rPr>
              <a:t>ATI </a:t>
            </a:r>
            <a:r>
              <a:rPr lang="en-US" sz="2400" b="1" dirty="0" smtClean="0">
                <a:latin typeface="Calibri" panose="020F0502020204030204" pitchFamily="34" charset="0"/>
              </a:rPr>
              <a:t>Coordinator:</a:t>
            </a:r>
          </a:p>
          <a:p>
            <a:pPr marL="0" indent="0">
              <a:buNone/>
            </a:pPr>
            <a:r>
              <a:rPr lang="en-US" sz="2400" dirty="0" smtClean="0">
                <a:latin typeface="Calibri" panose="020F0502020204030204" pitchFamily="34" charset="0"/>
              </a:rPr>
              <a:t>Tawn </a:t>
            </a:r>
            <a:r>
              <a:rPr lang="en-US" sz="2400" dirty="0">
                <a:latin typeface="Calibri" panose="020F0502020204030204" pitchFamily="34" charset="0"/>
              </a:rPr>
              <a:t>Gillihan</a:t>
            </a:r>
          </a:p>
          <a:p>
            <a:pPr marL="0" indent="0">
              <a:buNone/>
            </a:pPr>
            <a:r>
              <a:rPr lang="en-US" sz="2400" dirty="0">
                <a:latin typeface="Calibri" panose="020F0502020204030204" pitchFamily="34" charset="0"/>
              </a:rPr>
              <a:t>Email: </a:t>
            </a:r>
            <a:r>
              <a:rPr lang="en-US" sz="2400" dirty="0">
                <a:latin typeface="Calibri" panose="020F0502020204030204" pitchFamily="34" charset="0"/>
                <a:hlinkClick r:id="rId3"/>
              </a:rPr>
              <a:t>tgillihan@csustan.edu</a:t>
            </a:r>
            <a:endParaRPr lang="en-US" sz="2400" dirty="0">
              <a:latin typeface="Calibri" panose="020F0502020204030204" pitchFamily="34" charset="0"/>
            </a:endParaRPr>
          </a:p>
          <a:p>
            <a:pPr marL="0" indent="0">
              <a:buNone/>
            </a:pPr>
            <a:r>
              <a:rPr lang="en-US" sz="2400" dirty="0">
                <a:latin typeface="Calibri" panose="020F0502020204030204" pitchFamily="34" charset="0"/>
              </a:rPr>
              <a:t>Phone: (209) 667-3470</a:t>
            </a:r>
          </a:p>
          <a:p>
            <a:pPr marL="0" indent="0">
              <a:buNone/>
            </a:pPr>
            <a:r>
              <a:rPr lang="en-US" sz="2400" dirty="0">
                <a:latin typeface="Calibri" panose="020F0502020204030204" pitchFamily="34" charset="0"/>
              </a:rPr>
              <a:t>Office: L151G</a:t>
            </a:r>
          </a:p>
          <a:p>
            <a:endParaRPr lang="en-US" dirty="0"/>
          </a:p>
        </p:txBody>
      </p:sp>
      <p:sp>
        <p:nvSpPr>
          <p:cNvPr id="5" name="TextBox 4"/>
          <p:cNvSpPr txBox="1"/>
          <p:nvPr/>
        </p:nvSpPr>
        <p:spPr>
          <a:xfrm>
            <a:off x="4800600" y="1981200"/>
            <a:ext cx="3997248" cy="2215991"/>
          </a:xfrm>
          <a:prstGeom prst="rect">
            <a:avLst/>
          </a:prstGeom>
          <a:noFill/>
        </p:spPr>
        <p:txBody>
          <a:bodyPr wrap="none" rtlCol="0">
            <a:spAutoFit/>
          </a:bodyPr>
          <a:lstStyle/>
          <a:p>
            <a:pPr marL="0" indent="0">
              <a:buNone/>
            </a:pPr>
            <a:r>
              <a:rPr lang="en-US" sz="2400" b="1" dirty="0" smtClean="0">
                <a:latin typeface="Calibri" panose="020F0502020204030204" pitchFamily="34" charset="0"/>
              </a:rPr>
              <a:t>Instructional Designer:</a:t>
            </a:r>
          </a:p>
          <a:p>
            <a:pPr marL="0" indent="0">
              <a:buNone/>
            </a:pPr>
            <a:r>
              <a:rPr lang="en-US" sz="2400" dirty="0" smtClean="0">
                <a:latin typeface="Calibri" panose="020F0502020204030204" pitchFamily="34" charset="0"/>
              </a:rPr>
              <a:t>Glenn Pillsbury</a:t>
            </a:r>
          </a:p>
          <a:p>
            <a:pPr marL="0" indent="0">
              <a:buNone/>
            </a:pPr>
            <a:r>
              <a:rPr lang="en-US" sz="2400" dirty="0" smtClean="0">
                <a:latin typeface="Calibri" panose="020F0502020204030204" pitchFamily="34" charset="0"/>
              </a:rPr>
              <a:t>Email</a:t>
            </a:r>
            <a:r>
              <a:rPr lang="en-US" sz="2400" dirty="0">
                <a:latin typeface="Calibri" panose="020F0502020204030204" pitchFamily="34" charset="0"/>
              </a:rPr>
              <a:t>: </a:t>
            </a:r>
            <a:r>
              <a:rPr lang="en-US" sz="2400" dirty="0" smtClean="0">
                <a:latin typeface="Calibri" panose="020F0502020204030204" pitchFamily="34" charset="0"/>
                <a:hlinkClick r:id="rId4"/>
              </a:rPr>
              <a:t>gpillsbury@csustan.edu</a:t>
            </a:r>
            <a:endParaRPr lang="en-US" sz="2400" dirty="0">
              <a:latin typeface="Calibri" panose="020F0502020204030204" pitchFamily="34" charset="0"/>
            </a:endParaRPr>
          </a:p>
          <a:p>
            <a:pPr marL="0" indent="0">
              <a:buNone/>
            </a:pPr>
            <a:r>
              <a:rPr lang="en-US" sz="2400" dirty="0">
                <a:latin typeface="Calibri" panose="020F0502020204030204" pitchFamily="34" charset="0"/>
              </a:rPr>
              <a:t>Phone: (209) </a:t>
            </a:r>
            <a:r>
              <a:rPr lang="en-US" sz="2400" dirty="0" smtClean="0">
                <a:latin typeface="Calibri" panose="020F0502020204030204" pitchFamily="34" charset="0"/>
              </a:rPr>
              <a:t>664-6511</a:t>
            </a:r>
            <a:endParaRPr lang="en-US" sz="2400" dirty="0">
              <a:latin typeface="Calibri" panose="020F0502020204030204" pitchFamily="34" charset="0"/>
            </a:endParaRPr>
          </a:p>
          <a:p>
            <a:pPr marL="0" indent="0">
              <a:buNone/>
            </a:pPr>
            <a:r>
              <a:rPr lang="en-US" sz="2400" dirty="0">
                <a:latin typeface="Calibri" panose="020F0502020204030204" pitchFamily="34" charset="0"/>
              </a:rPr>
              <a:t>Office: L151G</a:t>
            </a:r>
          </a:p>
          <a:p>
            <a:endParaRPr lang="en-US" dirty="0"/>
          </a:p>
        </p:txBody>
      </p:sp>
      <p:sp>
        <p:nvSpPr>
          <p:cNvPr id="6" name="TextBox 5"/>
          <p:cNvSpPr txBox="1"/>
          <p:nvPr/>
        </p:nvSpPr>
        <p:spPr>
          <a:xfrm>
            <a:off x="838200" y="4267200"/>
            <a:ext cx="4199483" cy="2215991"/>
          </a:xfrm>
          <a:prstGeom prst="rect">
            <a:avLst/>
          </a:prstGeom>
          <a:noFill/>
        </p:spPr>
        <p:txBody>
          <a:bodyPr wrap="none" rtlCol="0">
            <a:spAutoFit/>
          </a:bodyPr>
          <a:lstStyle/>
          <a:p>
            <a:pPr marL="0" indent="0">
              <a:buNone/>
            </a:pPr>
            <a:r>
              <a:rPr lang="en-US" sz="2400" b="1" dirty="0" smtClean="0">
                <a:latin typeface="Calibri" panose="020F0502020204030204" pitchFamily="34" charset="0"/>
              </a:rPr>
              <a:t>DRS Director: </a:t>
            </a:r>
          </a:p>
          <a:p>
            <a:pPr marL="0" indent="0">
              <a:buNone/>
            </a:pPr>
            <a:r>
              <a:rPr lang="en-US" sz="2400" dirty="0" smtClean="0">
                <a:latin typeface="Calibri" panose="020F0502020204030204" pitchFamily="34" charset="0"/>
              </a:rPr>
              <a:t>Marvin Williams</a:t>
            </a:r>
            <a:endParaRPr lang="en-US" sz="2400" dirty="0">
              <a:latin typeface="Calibri" panose="020F0502020204030204" pitchFamily="34" charset="0"/>
            </a:endParaRPr>
          </a:p>
          <a:p>
            <a:pPr marL="0" indent="0">
              <a:buNone/>
            </a:pPr>
            <a:r>
              <a:rPr lang="en-US" sz="2400" dirty="0">
                <a:latin typeface="Calibri" panose="020F0502020204030204" pitchFamily="34" charset="0"/>
              </a:rPr>
              <a:t>Email: </a:t>
            </a:r>
            <a:r>
              <a:rPr lang="en-US" sz="2400" dirty="0" smtClean="0">
                <a:latin typeface="Calibri" panose="020F0502020204030204" pitchFamily="34" charset="0"/>
                <a:hlinkClick r:id="rId5"/>
              </a:rPr>
              <a:t>mewilliams@csustan.edu</a:t>
            </a:r>
            <a:endParaRPr lang="en-US" sz="2400" dirty="0">
              <a:latin typeface="Calibri" panose="020F0502020204030204" pitchFamily="34" charset="0"/>
            </a:endParaRPr>
          </a:p>
          <a:p>
            <a:pPr marL="0" indent="0">
              <a:buNone/>
            </a:pPr>
            <a:r>
              <a:rPr lang="en-US" sz="2400" dirty="0">
                <a:latin typeface="Calibri" panose="020F0502020204030204" pitchFamily="34" charset="0"/>
              </a:rPr>
              <a:t>Phone: (209) </a:t>
            </a:r>
            <a:r>
              <a:rPr lang="en-US" sz="2400" dirty="0" smtClean="0">
                <a:latin typeface="Calibri" panose="020F0502020204030204" pitchFamily="34" charset="0"/>
              </a:rPr>
              <a:t>667-3888</a:t>
            </a:r>
            <a:endParaRPr lang="en-US" sz="2400" dirty="0">
              <a:latin typeface="Calibri" panose="020F0502020204030204" pitchFamily="34" charset="0"/>
            </a:endParaRPr>
          </a:p>
          <a:p>
            <a:pPr marL="0" indent="0">
              <a:buNone/>
            </a:pPr>
            <a:r>
              <a:rPr lang="en-US" sz="2400" dirty="0">
                <a:latin typeface="Calibri" panose="020F0502020204030204" pitchFamily="34" charset="0"/>
              </a:rPr>
              <a:t>Office: </a:t>
            </a:r>
            <a:r>
              <a:rPr lang="en-US" sz="2400" dirty="0" smtClean="0">
                <a:latin typeface="Calibri" panose="020F0502020204030204" pitchFamily="34" charset="0"/>
              </a:rPr>
              <a:t>L165</a:t>
            </a:r>
            <a:endParaRPr lang="en-US" sz="2400" dirty="0">
              <a:latin typeface="Calibri" panose="020F0502020204030204" pitchFamily="34" charset="0"/>
            </a:endParaRPr>
          </a:p>
          <a:p>
            <a:endParaRPr lang="en-US" dirty="0"/>
          </a:p>
        </p:txBody>
      </p:sp>
      <p:sp>
        <p:nvSpPr>
          <p:cNvPr id="8" name="Slide Number Placeholder 7"/>
          <p:cNvSpPr>
            <a:spLocks noGrp="1"/>
          </p:cNvSpPr>
          <p:nvPr>
            <p:ph type="sldNum" sz="quarter" idx="12"/>
          </p:nvPr>
        </p:nvSpPr>
        <p:spPr/>
        <p:txBody>
          <a:bodyPr/>
          <a:lstStyle/>
          <a:p>
            <a:pPr>
              <a:defRPr/>
            </a:pPr>
            <a:fld id="{8C3CE574-48F9-49C8-95F6-D7D862D422EF}" type="slidenum">
              <a:rPr lang="en-US" smtClean="0"/>
              <a:pPr>
                <a:defRPr/>
              </a:pPr>
              <a:t>62</a:t>
            </a:fld>
            <a:endParaRPr lang="en-US"/>
          </a:p>
        </p:txBody>
      </p:sp>
      <p:sp>
        <p:nvSpPr>
          <p:cNvPr id="11" name="Content Placeholder 2"/>
          <p:cNvSpPr>
            <a:spLocks noGrp="1"/>
          </p:cNvSpPr>
          <p:nvPr>
            <p:ph sz="half" idx="2"/>
          </p:nvPr>
        </p:nvSpPr>
        <p:spPr>
          <a:xfrm>
            <a:off x="5181600" y="5410200"/>
            <a:ext cx="3489960" cy="838200"/>
          </a:xfrm>
        </p:spPr>
        <p:txBody>
          <a:bodyPr>
            <a:normAutofit/>
          </a:bodyPr>
          <a:lstStyle/>
          <a:p>
            <a:pPr marL="0" indent="0" algn="r">
              <a:buNone/>
            </a:pPr>
            <a:r>
              <a:rPr lang="en-US" sz="2400" dirty="0" smtClean="0"/>
              <a:t>Visit the </a:t>
            </a:r>
            <a:r>
              <a:rPr lang="en-US" sz="2400" dirty="0" smtClean="0">
                <a:hlinkClick r:id="rId6"/>
              </a:rPr>
              <a:t>ATI website</a:t>
            </a:r>
            <a:r>
              <a:rPr lang="en-US" sz="2400" dirty="0" smtClean="0"/>
              <a:t> at </a:t>
            </a:r>
            <a:r>
              <a:rPr lang="en-US" sz="2400" dirty="0" smtClean="0">
                <a:hlinkClick r:id="rId7"/>
              </a:rPr>
              <a:t>http://www.csustan.edu/ati</a:t>
            </a:r>
            <a:endParaRPr lang="en-US" sz="2400" dirty="0" smtClean="0"/>
          </a:p>
          <a:p>
            <a:pPr marL="0" indent="0" algn="r">
              <a:buNone/>
            </a:pPr>
            <a:endParaRPr lang="en-US" sz="1800" dirty="0"/>
          </a:p>
        </p:txBody>
      </p:sp>
    </p:spTree>
    <p:extLst>
      <p:ext uri="{BB962C8B-B14F-4D97-AF65-F5344CB8AC3E}">
        <p14:creationId xmlns:p14="http://schemas.microsoft.com/office/powerpoint/2010/main" val="74665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&amp; Policies</a:t>
            </a:r>
            <a:endParaRPr lang="en-US" dirty="0"/>
          </a:p>
        </p:txBody>
      </p:sp>
      <p:sp>
        <p:nvSpPr>
          <p:cNvPr id="3" name="Text Placeholder 2" hidden="1"/>
          <p:cNvSpPr>
            <a:spLocks noGrp="1"/>
          </p:cNvSpPr>
          <p:nvPr>
            <p:ph type="body" idx="1"/>
          </p:nvPr>
        </p:nvSpPr>
        <p:spPr/>
        <p:txBody>
          <a:bodyPr/>
          <a:lstStyle/>
          <a:p>
            <a:endParaRPr lang="en-US"/>
          </a:p>
        </p:txBody>
      </p:sp>
    </p:spTree>
    <p:extLst>
      <p:ext uri="{BB962C8B-B14F-4D97-AF65-F5344CB8AC3E}">
        <p14:creationId xmlns:p14="http://schemas.microsoft.com/office/powerpoint/2010/main" val="3533472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ADA Laws &amp; ATI Policies</a:t>
            </a:r>
            <a:endParaRPr lang="en-US" dirty="0"/>
          </a:p>
        </p:txBody>
      </p:sp>
      <p:sp>
        <p:nvSpPr>
          <p:cNvPr id="9219" name="Content Placeholder 2"/>
          <p:cNvSpPr>
            <a:spLocks noGrp="1"/>
          </p:cNvSpPr>
          <p:nvPr>
            <p:ph idx="1"/>
          </p:nvPr>
        </p:nvSpPr>
        <p:spPr>
          <a:xfrm>
            <a:off x="822960" y="1743624"/>
            <a:ext cx="3901440" cy="4504776"/>
          </a:xfrm>
        </p:spPr>
        <p:txBody>
          <a:bodyPr>
            <a:noAutofit/>
          </a:bodyPr>
          <a:lstStyle/>
          <a:p>
            <a:pPr>
              <a:buFont typeface="Wingdings" panose="05000000000000000000" pitchFamily="2" charset="2"/>
              <a:buChar char="§"/>
            </a:pPr>
            <a:r>
              <a:rPr lang="en-US" sz="2800" dirty="0"/>
              <a:t>The Americans with Disabilities Act of 1990 (ADA)</a:t>
            </a:r>
          </a:p>
          <a:p>
            <a:pPr>
              <a:buFont typeface="Wingdings" panose="05000000000000000000" pitchFamily="2" charset="2"/>
              <a:buChar char="§"/>
            </a:pPr>
            <a:r>
              <a:rPr lang="en-US" sz="2800" dirty="0"/>
              <a:t>Section 508 of the 1973 Rehabilitation Act</a:t>
            </a:r>
          </a:p>
          <a:p>
            <a:pPr>
              <a:buFont typeface="Wingdings" panose="05000000000000000000" pitchFamily="2" charset="2"/>
              <a:buChar char="§"/>
            </a:pPr>
            <a:r>
              <a:rPr lang="en-US" sz="2800" dirty="0">
                <a:hlinkClick r:id="rId3"/>
              </a:rPr>
              <a:t>CSU Executive Order 926</a:t>
            </a:r>
            <a:endParaRPr lang="en-US" sz="2800" dirty="0"/>
          </a:p>
          <a:p>
            <a:pPr>
              <a:buFont typeface="Wingdings" panose="05000000000000000000" pitchFamily="2" charset="2"/>
              <a:buChar char="§"/>
            </a:pPr>
            <a:r>
              <a:rPr lang="en-US" sz="2800" dirty="0"/>
              <a:t>CSU Coded </a:t>
            </a:r>
            <a:r>
              <a:rPr lang="en-US" sz="2800" dirty="0" smtClean="0"/>
              <a:t>Memos AA-2015-03, AA-2014-08</a:t>
            </a:r>
            <a:endParaRPr lang="en-US" sz="2800" dirty="0"/>
          </a:p>
        </p:txBody>
      </p:sp>
      <p:pic>
        <p:nvPicPr>
          <p:cNvPr id="6" name="Content Placeholder 4" descr="Americans with Disabilities Act including mobility, vision impairment, deafness, and hearing lo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2167212"/>
            <a:ext cx="3732243" cy="3657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092440" cy="1450757"/>
          </a:xfrm>
        </p:spPr>
        <p:txBody>
          <a:bodyPr/>
          <a:lstStyle/>
          <a:p>
            <a:pPr>
              <a:defRPr/>
            </a:pPr>
            <a:r>
              <a:rPr lang="en-US" dirty="0" smtClean="0"/>
              <a:t>Comparable Access to Education</a:t>
            </a:r>
            <a:endParaRPr lang="en-US" dirty="0"/>
          </a:p>
        </p:txBody>
      </p:sp>
      <p:sp>
        <p:nvSpPr>
          <p:cNvPr id="9219" name="Content Placeholder 2"/>
          <p:cNvSpPr>
            <a:spLocks noGrp="1"/>
          </p:cNvSpPr>
          <p:nvPr>
            <p:ph idx="1"/>
          </p:nvPr>
        </p:nvSpPr>
        <p:spPr>
          <a:xfrm>
            <a:off x="822960" y="2133600"/>
            <a:ext cx="6949440" cy="3285576"/>
          </a:xfrm>
        </p:spPr>
        <p:txBody>
          <a:bodyPr>
            <a:noAutofit/>
          </a:bodyPr>
          <a:lstStyle/>
          <a:p>
            <a:pPr>
              <a:buFont typeface="Wingdings" panose="05000000000000000000" pitchFamily="2" charset="2"/>
              <a:buChar char="§"/>
            </a:pPr>
            <a:r>
              <a:rPr lang="en-US" sz="4000" dirty="0" smtClean="0"/>
              <a:t>Functionality</a:t>
            </a:r>
          </a:p>
          <a:p>
            <a:pPr>
              <a:buFont typeface="Wingdings" panose="05000000000000000000" pitchFamily="2" charset="2"/>
              <a:buChar char="§"/>
            </a:pPr>
            <a:r>
              <a:rPr lang="en-US" sz="4000" dirty="0" smtClean="0"/>
              <a:t>Affordability</a:t>
            </a:r>
          </a:p>
          <a:p>
            <a:pPr>
              <a:buFont typeface="Wingdings" panose="05000000000000000000" pitchFamily="2" charset="2"/>
              <a:buChar char="§"/>
            </a:pPr>
            <a:r>
              <a:rPr lang="en-US" sz="4000" dirty="0" smtClean="0"/>
              <a:t>Timeliness</a:t>
            </a:r>
          </a:p>
          <a:p>
            <a:pPr>
              <a:buFont typeface="Wingdings" panose="05000000000000000000" pitchFamily="2" charset="2"/>
              <a:buChar char="§"/>
            </a:pPr>
            <a:r>
              <a:rPr lang="en-US" sz="4000" dirty="0" smtClean="0"/>
              <a:t>Ease of Delivery</a:t>
            </a:r>
          </a:p>
        </p:txBody>
      </p:sp>
    </p:spTree>
    <p:extLst>
      <p:ext uri="{BB962C8B-B14F-4D97-AF65-F5344CB8AC3E}">
        <p14:creationId xmlns:p14="http://schemas.microsoft.com/office/powerpoint/2010/main" val="1514801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3EC88535387C4A9E84E4DCB6F0CF7B" ma:contentTypeVersion="0" ma:contentTypeDescription="Create a new document." ma:contentTypeScope="" ma:versionID="90ef23c4faa30cdf9ecf712b17c02b2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FF9BC6-6AA6-4B06-BF64-C5D1A7EDAF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1C7B013-3BF4-4DED-95F9-42A16B77CC07}">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0A8FD4E1-5D72-444F-9C26-E35422561D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6944</TotalTime>
  <Words>1683</Words>
  <Application>Microsoft Office PowerPoint</Application>
  <PresentationFormat>On-screen Show (4:3)</PresentationFormat>
  <Paragraphs>344</Paragraphs>
  <Slides>62</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Calibri Light</vt:lpstr>
      <vt:lpstr>Century Schoolbook</vt:lpstr>
      <vt:lpstr>Courier New</vt:lpstr>
      <vt:lpstr>Wingdings</vt:lpstr>
      <vt:lpstr>Retrospect</vt:lpstr>
      <vt:lpstr>ATI Accessible Technology Initiative</vt:lpstr>
      <vt:lpstr>PART I</vt:lpstr>
      <vt:lpstr>Accessible Technology Initiative</vt:lpstr>
      <vt:lpstr>WHY YOU?</vt:lpstr>
      <vt:lpstr>Your Role in Accessibility</vt:lpstr>
      <vt:lpstr>Why Promote Accessibility/Usability?</vt:lpstr>
      <vt:lpstr>Laws &amp; Policies</vt:lpstr>
      <vt:lpstr>ADA Laws &amp; ATI Policies</vt:lpstr>
      <vt:lpstr>Comparable Access to Education</vt:lpstr>
      <vt:lpstr>Sections  504 vs. 508</vt:lpstr>
      <vt:lpstr>Section 504</vt:lpstr>
      <vt:lpstr>Section 508</vt:lpstr>
      <vt:lpstr>Understanding Disability</vt:lpstr>
      <vt:lpstr>Apparent Disabilities</vt:lpstr>
      <vt:lpstr>Non-Apparent Disabilities</vt:lpstr>
      <vt:lpstr>Types of Digital Content</vt:lpstr>
      <vt:lpstr>Word Documents</vt:lpstr>
      <vt:lpstr>Forms</vt:lpstr>
      <vt:lpstr>PowerPoint Presentations</vt:lpstr>
      <vt:lpstr>Videos</vt:lpstr>
      <vt:lpstr>PDFs</vt:lpstr>
      <vt:lpstr>Podcasts &amp; MP4s</vt:lpstr>
      <vt:lpstr>Bottom Line</vt:lpstr>
      <vt:lpstr>Digital Content</vt:lpstr>
      <vt:lpstr>Websites</vt:lpstr>
      <vt:lpstr>Course Accessibility</vt:lpstr>
      <vt:lpstr>PART II</vt:lpstr>
      <vt:lpstr>Creating Accessible Electronic Content</vt:lpstr>
      <vt:lpstr>Write Clearly</vt:lpstr>
      <vt:lpstr>Use True Columns</vt:lpstr>
      <vt:lpstr>Adding Alt Text to Images</vt:lpstr>
      <vt:lpstr>Images vs Text? – Text Wins!</vt:lpstr>
      <vt:lpstr>Use Good Semantic Structure - Styles</vt:lpstr>
      <vt:lpstr>Remember Users with Visual Disabilities</vt:lpstr>
      <vt:lpstr>Keep Spreadsheets Simple</vt:lpstr>
      <vt:lpstr>Be Careful with Data Tables</vt:lpstr>
      <vt:lpstr>Provide Alternative Text for Visual Elements</vt:lpstr>
      <vt:lpstr>Ensure Links are Descriptive</vt:lpstr>
      <vt:lpstr>Run Accessibility Checker</vt:lpstr>
      <vt:lpstr>Provide Captions and Transcripts for Media</vt:lpstr>
      <vt:lpstr>When Should Videos be Captioned?</vt:lpstr>
      <vt:lpstr>Captioning</vt:lpstr>
      <vt:lpstr>Accessible Instructional Materials</vt:lpstr>
      <vt:lpstr>What Are the Challenges?</vt:lpstr>
      <vt:lpstr>ATI &amp; Instructional Materials</vt:lpstr>
      <vt:lpstr>ATI &amp; Instructional Materials</vt:lpstr>
      <vt:lpstr>ATI &amp; Instructional Materials</vt:lpstr>
      <vt:lpstr>Syllabus Statement</vt:lpstr>
      <vt:lpstr>Examples of Design</vt:lpstr>
      <vt:lpstr>Examples of  Inaccessible Design</vt:lpstr>
      <vt:lpstr>Examples of  Accessible Design</vt:lpstr>
      <vt:lpstr>PowerPoint Presentation</vt:lpstr>
      <vt:lpstr>PowerPoint Presentation</vt:lpstr>
      <vt:lpstr>Clean Layout vs Confusing Layout</vt:lpstr>
      <vt:lpstr>Student Videos</vt:lpstr>
      <vt:lpstr>From Where I Sit Video Series</vt:lpstr>
      <vt:lpstr>From Where I Sit Video Series</vt:lpstr>
      <vt:lpstr>Assistance &amp; Information</vt:lpstr>
      <vt:lpstr>Resources for Faculty</vt:lpstr>
      <vt:lpstr>Learning Services</vt:lpstr>
      <vt:lpstr>Separate but Equal is an Issue of Social Justice</vt:lpstr>
      <vt:lpstr>For More Information &amp; Assistance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Tawn Gillihan</dc:creator>
  <cp:lastModifiedBy>Tawn Gillihan</cp:lastModifiedBy>
  <cp:revision>338</cp:revision>
  <cp:lastPrinted>2015-06-25T17:54:13Z</cp:lastPrinted>
  <dcterms:created xsi:type="dcterms:W3CDTF">2013-03-04T18:46:53Z</dcterms:created>
  <dcterms:modified xsi:type="dcterms:W3CDTF">2018-03-13T17:31:28Z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0x010100453EC88535387C4A9E84E4DCB6F0CF7B</vt:lpwstr>
  </property>
</Properties>
</file>