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7" r:id="rId4"/>
  </p:sldMasterIdLst>
  <p:notesMasterIdLst>
    <p:notesMasterId r:id="rId41"/>
  </p:notesMasterIdLst>
  <p:sldIdLst>
    <p:sldId id="256" r:id="rId5"/>
    <p:sldId id="353" r:id="rId6"/>
    <p:sldId id="283" r:id="rId7"/>
    <p:sldId id="348" r:id="rId8"/>
    <p:sldId id="284" r:id="rId9"/>
    <p:sldId id="339" r:id="rId10"/>
    <p:sldId id="349" r:id="rId11"/>
    <p:sldId id="340" r:id="rId12"/>
    <p:sldId id="341" r:id="rId13"/>
    <p:sldId id="342" r:id="rId14"/>
    <p:sldId id="350" r:id="rId15"/>
    <p:sldId id="335" r:id="rId16"/>
    <p:sldId id="343" r:id="rId17"/>
    <p:sldId id="331" r:id="rId18"/>
    <p:sldId id="333" r:id="rId19"/>
    <p:sldId id="336" r:id="rId20"/>
    <p:sldId id="351" r:id="rId21"/>
    <p:sldId id="309" r:id="rId22"/>
    <p:sldId id="315" r:id="rId23"/>
    <p:sldId id="316" r:id="rId24"/>
    <p:sldId id="313" r:id="rId25"/>
    <p:sldId id="314" r:id="rId26"/>
    <p:sldId id="352" r:id="rId27"/>
    <p:sldId id="347" r:id="rId28"/>
    <p:sldId id="334" r:id="rId29"/>
    <p:sldId id="329" r:id="rId30"/>
    <p:sldId id="326" r:id="rId31"/>
    <p:sldId id="324" r:id="rId32"/>
    <p:sldId id="318" r:id="rId33"/>
    <p:sldId id="321" r:id="rId34"/>
    <p:sldId id="295" r:id="rId35"/>
    <p:sldId id="325" r:id="rId36"/>
    <p:sldId id="308" r:id="rId37"/>
    <p:sldId id="337" r:id="rId38"/>
    <p:sldId id="338" r:id="rId39"/>
    <p:sldId id="296" r:id="rId4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entury Schoolbook" pitchFamily="18" charset="0"/>
        <a:ea typeface="+mn-ea"/>
        <a:cs typeface="Arial" pitchFamily="34" charset="0"/>
      </a:defRPr>
    </a:lvl1pPr>
    <a:lvl2pPr marL="457200" algn="l" rtl="0" fontAlgn="base">
      <a:spcBef>
        <a:spcPct val="0"/>
      </a:spcBef>
      <a:spcAft>
        <a:spcPct val="0"/>
      </a:spcAft>
      <a:defRPr kern="1200">
        <a:solidFill>
          <a:schemeClr val="tx1"/>
        </a:solidFill>
        <a:latin typeface="Century Schoolbook" pitchFamily="18" charset="0"/>
        <a:ea typeface="+mn-ea"/>
        <a:cs typeface="Arial" pitchFamily="34" charset="0"/>
      </a:defRPr>
    </a:lvl2pPr>
    <a:lvl3pPr marL="914400" algn="l" rtl="0" fontAlgn="base">
      <a:spcBef>
        <a:spcPct val="0"/>
      </a:spcBef>
      <a:spcAft>
        <a:spcPct val="0"/>
      </a:spcAft>
      <a:defRPr kern="1200">
        <a:solidFill>
          <a:schemeClr val="tx1"/>
        </a:solidFill>
        <a:latin typeface="Century Schoolbook" pitchFamily="18" charset="0"/>
        <a:ea typeface="+mn-ea"/>
        <a:cs typeface="Arial" pitchFamily="34" charset="0"/>
      </a:defRPr>
    </a:lvl3pPr>
    <a:lvl4pPr marL="1371600" algn="l" rtl="0" fontAlgn="base">
      <a:spcBef>
        <a:spcPct val="0"/>
      </a:spcBef>
      <a:spcAft>
        <a:spcPct val="0"/>
      </a:spcAft>
      <a:defRPr kern="1200">
        <a:solidFill>
          <a:schemeClr val="tx1"/>
        </a:solidFill>
        <a:latin typeface="Century Schoolbook" pitchFamily="18" charset="0"/>
        <a:ea typeface="+mn-ea"/>
        <a:cs typeface="Arial" pitchFamily="34" charset="0"/>
      </a:defRPr>
    </a:lvl4pPr>
    <a:lvl5pPr marL="1828800" algn="l" rtl="0" fontAlgn="base">
      <a:spcBef>
        <a:spcPct val="0"/>
      </a:spcBef>
      <a:spcAft>
        <a:spcPct val="0"/>
      </a:spcAft>
      <a:defRPr kern="1200">
        <a:solidFill>
          <a:schemeClr val="tx1"/>
        </a:solidFill>
        <a:latin typeface="Century Schoolbook" pitchFamily="18" charset="0"/>
        <a:ea typeface="+mn-ea"/>
        <a:cs typeface="Arial" pitchFamily="34" charset="0"/>
      </a:defRPr>
    </a:lvl5pPr>
    <a:lvl6pPr marL="2286000" algn="l" defTabSz="914400" rtl="0" eaLnBrk="1" latinLnBrk="0" hangingPunct="1">
      <a:defRPr kern="1200">
        <a:solidFill>
          <a:schemeClr val="tx1"/>
        </a:solidFill>
        <a:latin typeface="Century Schoolbook" pitchFamily="18" charset="0"/>
        <a:ea typeface="+mn-ea"/>
        <a:cs typeface="Arial" pitchFamily="34" charset="0"/>
      </a:defRPr>
    </a:lvl6pPr>
    <a:lvl7pPr marL="2743200" algn="l" defTabSz="914400" rtl="0" eaLnBrk="1" latinLnBrk="0" hangingPunct="1">
      <a:defRPr kern="1200">
        <a:solidFill>
          <a:schemeClr val="tx1"/>
        </a:solidFill>
        <a:latin typeface="Century Schoolbook" pitchFamily="18" charset="0"/>
        <a:ea typeface="+mn-ea"/>
        <a:cs typeface="Arial" pitchFamily="34" charset="0"/>
      </a:defRPr>
    </a:lvl7pPr>
    <a:lvl8pPr marL="3200400" algn="l" defTabSz="914400" rtl="0" eaLnBrk="1" latinLnBrk="0" hangingPunct="1">
      <a:defRPr kern="1200">
        <a:solidFill>
          <a:schemeClr val="tx1"/>
        </a:solidFill>
        <a:latin typeface="Century Schoolbook" pitchFamily="18" charset="0"/>
        <a:ea typeface="+mn-ea"/>
        <a:cs typeface="Arial" pitchFamily="34" charset="0"/>
      </a:defRPr>
    </a:lvl8pPr>
    <a:lvl9pPr marL="3657600" algn="l" defTabSz="914400" rtl="0" eaLnBrk="1" latinLnBrk="0" hangingPunct="1">
      <a:defRPr kern="1200">
        <a:solidFill>
          <a:schemeClr val="tx1"/>
        </a:solidFill>
        <a:latin typeface="Century Schoolbook"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2" autoAdjust="0"/>
    <p:restoredTop sz="81453" autoAdjust="0"/>
  </p:normalViewPr>
  <p:slideViewPr>
    <p:cSldViewPr>
      <p:cViewPr varScale="1">
        <p:scale>
          <a:sx n="69" d="100"/>
          <a:sy n="69" d="100"/>
        </p:scale>
        <p:origin x="427"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43"/>
    </p:cViewPr>
  </p:sorterViewPr>
  <p:notesViewPr>
    <p:cSldViewPr>
      <p:cViewPr varScale="1">
        <p:scale>
          <a:sx n="49" d="100"/>
          <a:sy n="49" d="100"/>
        </p:scale>
        <p:origin x="-1925" y="-67"/>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red</a:t>
            </a:r>
            <a:r>
              <a:rPr lang="en-US" baseline="0" dirty="0" smtClean="0"/>
              <a:t> bar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6">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625160264"/>
        <c:axId val="625160656"/>
      </c:barChart>
      <c:catAx>
        <c:axId val="62516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160656"/>
        <c:crosses val="autoZero"/>
        <c:auto val="1"/>
        <c:lblAlgn val="ctr"/>
        <c:lblOffset val="100"/>
        <c:noMultiLvlLbl val="0"/>
      </c:catAx>
      <c:valAx>
        <c:axId val="62516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5160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Look at the dotted</a:t>
            </a:r>
            <a:r>
              <a:rPr lang="en-US" baseline="0" dirty="0" smtClean="0"/>
              <a:t> bar</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pattFill prst="ltUpDiag">
              <a:fgClr>
                <a:schemeClr val="tx1"/>
              </a:fgClr>
              <a:bgClr>
                <a:schemeClr val="bg1"/>
              </a:bgClr>
            </a:patt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6">
                <a:lumMod val="7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626655400"/>
        <c:axId val="626655792"/>
      </c:barChart>
      <c:catAx>
        <c:axId val="626655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655792"/>
        <c:crosses val="autoZero"/>
        <c:auto val="1"/>
        <c:lblAlgn val="ctr"/>
        <c:lblOffset val="100"/>
        <c:noMultiLvlLbl val="0"/>
      </c:catAx>
      <c:valAx>
        <c:axId val="626655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655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16CB63-D80E-4197-A218-D863821E18B9}"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D66ED24-CE45-4F77-B4B3-35DF71245B50}">
      <dgm:prSet/>
      <dgm:spPr/>
      <dgm:t>
        <a:bodyPr/>
        <a:lstStyle/>
        <a:p>
          <a:pPr rtl="0"/>
          <a:r>
            <a:rPr lang="en-US" dirty="0" smtClean="0"/>
            <a:t>Student Success</a:t>
          </a:r>
          <a:endParaRPr lang="en-US" dirty="0"/>
        </a:p>
      </dgm:t>
    </dgm:pt>
    <dgm:pt modelId="{F26E80DA-86CD-4C50-B2DA-D8E51E3F9AB8}" type="parTrans" cxnId="{9F9E295D-8EEB-4DD7-B242-DFFB790186AF}">
      <dgm:prSet/>
      <dgm:spPr/>
      <dgm:t>
        <a:bodyPr/>
        <a:lstStyle/>
        <a:p>
          <a:endParaRPr lang="en-US"/>
        </a:p>
      </dgm:t>
    </dgm:pt>
    <dgm:pt modelId="{083DA559-E9A1-4796-8B4D-AAC8223A6FDA}" type="sibTrans" cxnId="{9F9E295D-8EEB-4DD7-B242-DFFB790186AF}">
      <dgm:prSet/>
      <dgm:spPr/>
      <dgm:t>
        <a:bodyPr/>
        <a:lstStyle/>
        <a:p>
          <a:endParaRPr lang="en-US"/>
        </a:p>
      </dgm:t>
    </dgm:pt>
    <dgm:pt modelId="{F8B8431E-B993-4C97-A808-A8C74AA68302}">
      <dgm:prSet custT="1"/>
      <dgm:spPr>
        <a:solidFill>
          <a:schemeClr val="bg2">
            <a:lumMod val="75000"/>
            <a:alpha val="50000"/>
          </a:schemeClr>
        </a:solidFill>
      </dgm:spPr>
      <dgm:t>
        <a:bodyPr/>
        <a:lstStyle/>
        <a:p>
          <a:pPr rtl="0"/>
          <a:r>
            <a:rPr lang="en-US" sz="3200" dirty="0" smtClean="0"/>
            <a:t>Legal Action</a:t>
          </a:r>
          <a:endParaRPr lang="en-US" sz="3200" dirty="0"/>
        </a:p>
      </dgm:t>
    </dgm:pt>
    <dgm:pt modelId="{267AF1B1-4C24-417A-8260-776FAE2443ED}" type="parTrans" cxnId="{2BB34F9E-CF29-4D52-B4E7-C75198E4E604}">
      <dgm:prSet/>
      <dgm:spPr/>
      <dgm:t>
        <a:bodyPr/>
        <a:lstStyle/>
        <a:p>
          <a:endParaRPr lang="en-US"/>
        </a:p>
      </dgm:t>
    </dgm:pt>
    <dgm:pt modelId="{93AA14A5-F76A-4AEC-BEA2-FB03F59D658A}" type="sibTrans" cxnId="{2BB34F9E-CF29-4D52-B4E7-C75198E4E604}">
      <dgm:prSet/>
      <dgm:spPr/>
      <dgm:t>
        <a:bodyPr/>
        <a:lstStyle/>
        <a:p>
          <a:endParaRPr lang="en-US"/>
        </a:p>
      </dgm:t>
    </dgm:pt>
    <dgm:pt modelId="{042ED411-8729-4729-854A-303EAA5365F0}">
      <dgm:prSet custT="1"/>
      <dgm:spPr>
        <a:solidFill>
          <a:schemeClr val="accent5">
            <a:alpha val="50000"/>
          </a:schemeClr>
        </a:solidFill>
      </dgm:spPr>
      <dgm:t>
        <a:bodyPr/>
        <a:lstStyle/>
        <a:p>
          <a:pPr rtl="0"/>
          <a:r>
            <a:rPr lang="en-US" sz="3200" dirty="0" smtClean="0"/>
            <a:t>Laws &amp; Policies</a:t>
          </a:r>
          <a:endParaRPr lang="en-US" sz="3200" dirty="0"/>
        </a:p>
      </dgm:t>
    </dgm:pt>
    <dgm:pt modelId="{C9893AAA-EA4F-4509-8A3F-3C72BD4A3C7C}" type="parTrans" cxnId="{05395ED5-E703-4103-B463-9F8D32923D86}">
      <dgm:prSet/>
      <dgm:spPr/>
      <dgm:t>
        <a:bodyPr/>
        <a:lstStyle/>
        <a:p>
          <a:endParaRPr lang="en-US"/>
        </a:p>
      </dgm:t>
    </dgm:pt>
    <dgm:pt modelId="{EDF7ED2C-B717-45D1-9C0F-E78DBC9FB638}" type="sibTrans" cxnId="{05395ED5-E703-4103-B463-9F8D32923D86}">
      <dgm:prSet/>
      <dgm:spPr/>
      <dgm:t>
        <a:bodyPr/>
        <a:lstStyle/>
        <a:p>
          <a:endParaRPr lang="en-US"/>
        </a:p>
      </dgm:t>
    </dgm:pt>
    <dgm:pt modelId="{BE82DB4F-C63E-4891-9727-4457972D3BF1}" type="pres">
      <dgm:prSet presAssocID="{1316CB63-D80E-4197-A218-D863821E18B9}" presName="compositeShape" presStyleCnt="0">
        <dgm:presLayoutVars>
          <dgm:chMax val="7"/>
          <dgm:dir/>
          <dgm:resizeHandles val="exact"/>
        </dgm:presLayoutVars>
      </dgm:prSet>
      <dgm:spPr/>
      <dgm:t>
        <a:bodyPr/>
        <a:lstStyle/>
        <a:p>
          <a:endParaRPr lang="en-US"/>
        </a:p>
      </dgm:t>
    </dgm:pt>
    <dgm:pt modelId="{314AF7C4-4226-4EBD-B621-B86DB1151391}" type="pres">
      <dgm:prSet presAssocID="{AD66ED24-CE45-4F77-B4B3-35DF71245B50}" presName="circ1" presStyleLbl="vennNode1" presStyleIdx="0" presStyleCnt="3"/>
      <dgm:spPr/>
      <dgm:t>
        <a:bodyPr/>
        <a:lstStyle/>
        <a:p>
          <a:endParaRPr lang="en-US"/>
        </a:p>
      </dgm:t>
    </dgm:pt>
    <dgm:pt modelId="{5C193E4D-55C6-45B3-A1A4-AB53FA386124}" type="pres">
      <dgm:prSet presAssocID="{AD66ED24-CE45-4F77-B4B3-35DF71245B50}" presName="circ1Tx" presStyleLbl="revTx" presStyleIdx="0" presStyleCnt="0">
        <dgm:presLayoutVars>
          <dgm:chMax val="0"/>
          <dgm:chPref val="0"/>
          <dgm:bulletEnabled val="1"/>
        </dgm:presLayoutVars>
      </dgm:prSet>
      <dgm:spPr/>
      <dgm:t>
        <a:bodyPr/>
        <a:lstStyle/>
        <a:p>
          <a:endParaRPr lang="en-US"/>
        </a:p>
      </dgm:t>
    </dgm:pt>
    <dgm:pt modelId="{2D8A1B3A-9601-437F-9FE6-CA9CFE29204E}" type="pres">
      <dgm:prSet presAssocID="{F8B8431E-B993-4C97-A808-A8C74AA68302}" presName="circ2" presStyleLbl="vennNode1" presStyleIdx="1" presStyleCnt="3"/>
      <dgm:spPr/>
      <dgm:t>
        <a:bodyPr/>
        <a:lstStyle/>
        <a:p>
          <a:endParaRPr lang="en-US"/>
        </a:p>
      </dgm:t>
    </dgm:pt>
    <dgm:pt modelId="{8D7ABBD6-033E-4C61-A993-32D32979D93E}" type="pres">
      <dgm:prSet presAssocID="{F8B8431E-B993-4C97-A808-A8C74AA68302}" presName="circ2Tx" presStyleLbl="revTx" presStyleIdx="0" presStyleCnt="0">
        <dgm:presLayoutVars>
          <dgm:chMax val="0"/>
          <dgm:chPref val="0"/>
          <dgm:bulletEnabled val="1"/>
        </dgm:presLayoutVars>
      </dgm:prSet>
      <dgm:spPr/>
      <dgm:t>
        <a:bodyPr/>
        <a:lstStyle/>
        <a:p>
          <a:endParaRPr lang="en-US"/>
        </a:p>
      </dgm:t>
    </dgm:pt>
    <dgm:pt modelId="{9B1F3297-CE0D-4FE5-93E6-4818EA4ACB88}" type="pres">
      <dgm:prSet presAssocID="{042ED411-8729-4729-854A-303EAA5365F0}" presName="circ3" presStyleLbl="vennNode1" presStyleIdx="2" presStyleCnt="3"/>
      <dgm:spPr/>
      <dgm:t>
        <a:bodyPr/>
        <a:lstStyle/>
        <a:p>
          <a:endParaRPr lang="en-US"/>
        </a:p>
      </dgm:t>
    </dgm:pt>
    <dgm:pt modelId="{F7B698D8-A0AB-4C01-867A-A918CA9B15C7}" type="pres">
      <dgm:prSet presAssocID="{042ED411-8729-4729-854A-303EAA5365F0}" presName="circ3Tx" presStyleLbl="revTx" presStyleIdx="0" presStyleCnt="0">
        <dgm:presLayoutVars>
          <dgm:chMax val="0"/>
          <dgm:chPref val="0"/>
          <dgm:bulletEnabled val="1"/>
        </dgm:presLayoutVars>
      </dgm:prSet>
      <dgm:spPr/>
      <dgm:t>
        <a:bodyPr/>
        <a:lstStyle/>
        <a:p>
          <a:endParaRPr lang="en-US"/>
        </a:p>
      </dgm:t>
    </dgm:pt>
  </dgm:ptLst>
  <dgm:cxnLst>
    <dgm:cxn modelId="{9F9E295D-8EEB-4DD7-B242-DFFB790186AF}" srcId="{1316CB63-D80E-4197-A218-D863821E18B9}" destId="{AD66ED24-CE45-4F77-B4B3-35DF71245B50}" srcOrd="0" destOrd="0" parTransId="{F26E80DA-86CD-4C50-B2DA-D8E51E3F9AB8}" sibTransId="{083DA559-E9A1-4796-8B4D-AAC8223A6FDA}"/>
    <dgm:cxn modelId="{5D6F577A-7DE7-43C9-B5C5-286816C14DAD}" type="presOf" srcId="{F8B8431E-B993-4C97-A808-A8C74AA68302}" destId="{2D8A1B3A-9601-437F-9FE6-CA9CFE29204E}" srcOrd="0" destOrd="0" presId="urn:microsoft.com/office/officeart/2005/8/layout/venn1"/>
    <dgm:cxn modelId="{51DF2424-F40A-4B3B-BED2-6B1033D04557}" type="presOf" srcId="{F8B8431E-B993-4C97-A808-A8C74AA68302}" destId="{8D7ABBD6-033E-4C61-A993-32D32979D93E}" srcOrd="1" destOrd="0" presId="urn:microsoft.com/office/officeart/2005/8/layout/venn1"/>
    <dgm:cxn modelId="{C7DF39BC-3499-4A4F-BA3A-265A38F80120}" type="presOf" srcId="{042ED411-8729-4729-854A-303EAA5365F0}" destId="{F7B698D8-A0AB-4C01-867A-A918CA9B15C7}" srcOrd="1" destOrd="0" presId="urn:microsoft.com/office/officeart/2005/8/layout/venn1"/>
    <dgm:cxn modelId="{0DB84F2D-AAC7-4703-BDE4-2FB1E7B4924A}" type="presOf" srcId="{042ED411-8729-4729-854A-303EAA5365F0}" destId="{9B1F3297-CE0D-4FE5-93E6-4818EA4ACB88}" srcOrd="0" destOrd="0" presId="urn:microsoft.com/office/officeart/2005/8/layout/venn1"/>
    <dgm:cxn modelId="{B6AB0C6A-EE3D-4E4E-AC0F-8897EFD55479}" type="presOf" srcId="{1316CB63-D80E-4197-A218-D863821E18B9}" destId="{BE82DB4F-C63E-4891-9727-4457972D3BF1}" srcOrd="0" destOrd="0" presId="urn:microsoft.com/office/officeart/2005/8/layout/venn1"/>
    <dgm:cxn modelId="{3A1FB69B-0591-413F-8946-3C4198C38CAE}" type="presOf" srcId="{AD66ED24-CE45-4F77-B4B3-35DF71245B50}" destId="{5C193E4D-55C6-45B3-A1A4-AB53FA386124}" srcOrd="1" destOrd="0" presId="urn:microsoft.com/office/officeart/2005/8/layout/venn1"/>
    <dgm:cxn modelId="{05395ED5-E703-4103-B463-9F8D32923D86}" srcId="{1316CB63-D80E-4197-A218-D863821E18B9}" destId="{042ED411-8729-4729-854A-303EAA5365F0}" srcOrd="2" destOrd="0" parTransId="{C9893AAA-EA4F-4509-8A3F-3C72BD4A3C7C}" sibTransId="{EDF7ED2C-B717-45D1-9C0F-E78DBC9FB638}"/>
    <dgm:cxn modelId="{9D0946C5-0CDC-40F7-8235-9465FB41DB5D}" type="presOf" srcId="{AD66ED24-CE45-4F77-B4B3-35DF71245B50}" destId="{314AF7C4-4226-4EBD-B621-B86DB1151391}" srcOrd="0" destOrd="0" presId="urn:microsoft.com/office/officeart/2005/8/layout/venn1"/>
    <dgm:cxn modelId="{2BB34F9E-CF29-4D52-B4E7-C75198E4E604}" srcId="{1316CB63-D80E-4197-A218-D863821E18B9}" destId="{F8B8431E-B993-4C97-A808-A8C74AA68302}" srcOrd="1" destOrd="0" parTransId="{267AF1B1-4C24-417A-8260-776FAE2443ED}" sibTransId="{93AA14A5-F76A-4AEC-BEA2-FB03F59D658A}"/>
    <dgm:cxn modelId="{32CAF0B1-7B07-44A0-A3D0-826A5467B3D8}" type="presParOf" srcId="{BE82DB4F-C63E-4891-9727-4457972D3BF1}" destId="{314AF7C4-4226-4EBD-B621-B86DB1151391}" srcOrd="0" destOrd="0" presId="urn:microsoft.com/office/officeart/2005/8/layout/venn1"/>
    <dgm:cxn modelId="{2DC0EE71-F5E9-4FB7-A4BF-92CE7510BD2F}" type="presParOf" srcId="{BE82DB4F-C63E-4891-9727-4457972D3BF1}" destId="{5C193E4D-55C6-45B3-A1A4-AB53FA386124}" srcOrd="1" destOrd="0" presId="urn:microsoft.com/office/officeart/2005/8/layout/venn1"/>
    <dgm:cxn modelId="{31AB568B-681E-4E2F-B7E7-836D718C5CC6}" type="presParOf" srcId="{BE82DB4F-C63E-4891-9727-4457972D3BF1}" destId="{2D8A1B3A-9601-437F-9FE6-CA9CFE29204E}" srcOrd="2" destOrd="0" presId="urn:microsoft.com/office/officeart/2005/8/layout/venn1"/>
    <dgm:cxn modelId="{F1868549-6ED2-475D-BC0A-D02638252449}" type="presParOf" srcId="{BE82DB4F-C63E-4891-9727-4457972D3BF1}" destId="{8D7ABBD6-033E-4C61-A993-32D32979D93E}" srcOrd="3" destOrd="0" presId="urn:microsoft.com/office/officeart/2005/8/layout/venn1"/>
    <dgm:cxn modelId="{E77882C2-6BC4-486E-8028-37852A6DDA6B}" type="presParOf" srcId="{BE82DB4F-C63E-4891-9727-4457972D3BF1}" destId="{9B1F3297-CE0D-4FE5-93E6-4818EA4ACB88}" srcOrd="4" destOrd="0" presId="urn:microsoft.com/office/officeart/2005/8/layout/venn1"/>
    <dgm:cxn modelId="{3E5A38FC-AE7C-4A32-BC4F-BD3CAC17A77F}" type="presParOf" srcId="{BE82DB4F-C63E-4891-9727-4457972D3BF1}" destId="{F7B698D8-A0AB-4C01-867A-A918CA9B15C7}"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custT="1"/>
      <dgm:spPr/>
      <dgm:t>
        <a:bodyPr/>
        <a:lstStyle/>
        <a:p>
          <a:r>
            <a:rPr lang="en-US" sz="1000" dirty="0" smtClean="0">
              <a:solidFill>
                <a:srgbClr val="FFFF00"/>
              </a:solidFill>
            </a:rPr>
            <a:t>Category 1</a:t>
          </a:r>
          <a:r>
            <a:rPr lang="en-US" sz="2500" dirty="0" smtClean="0"/>
            <a:t>	</a:t>
          </a:r>
          <a:endParaRPr lang="en-US" sz="2500"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custT="1"/>
      <dgm:spPr/>
      <dgm:t>
        <a:bodyPr/>
        <a:lstStyle/>
        <a:p>
          <a:r>
            <a:rPr lang="en-US" sz="1000" dirty="0" smtClean="0">
              <a:solidFill>
                <a:srgbClr val="FFC000"/>
              </a:solidFill>
            </a:rPr>
            <a:t>Category 2</a:t>
          </a:r>
          <a:endParaRPr lang="en-US" sz="1000" dirty="0">
            <a:solidFill>
              <a:srgbClr val="FFC000"/>
            </a:solidFill>
          </a:endParaRPr>
        </a:p>
      </dgm:t>
      <dgm:extLst>
        <a:ext uri="{E40237B7-FDA0-4F09-8148-C483321AD2D9}">
          <dgm14:cNvPr xmlns:dgm14="http://schemas.microsoft.com/office/drawing/2010/diagram" id="0" name="" title="poor color contrast graphic"/>
        </a:ext>
      </dgm:extLs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custT="1"/>
      <dgm:spPr/>
      <dgm:t>
        <a:bodyPr/>
        <a:lstStyle/>
        <a:p>
          <a:r>
            <a:rPr lang="en-US" sz="1000" dirty="0" smtClean="0">
              <a:solidFill>
                <a:schemeClr val="bg1">
                  <a:lumMod val="75000"/>
                </a:schemeClr>
              </a:solidFill>
            </a:rPr>
            <a:t>Category 3</a:t>
          </a:r>
          <a:endParaRPr lang="en-US" sz="1000" dirty="0">
            <a:solidFill>
              <a:schemeClr val="bg1">
                <a:lumMod val="75000"/>
              </a:schemeClr>
            </a:solidFill>
          </a:endParaRPr>
        </a:p>
      </dgm:t>
      <dgm:extLst>
        <a:ext uri="{E40237B7-FDA0-4F09-8148-C483321AD2D9}">
          <dgm14:cNvPr xmlns:dgm14="http://schemas.microsoft.com/office/drawing/2010/diagram" id="0" name="" title="poor color contrast graphic"/>
        </a:ext>
      </dgm:extLs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extLst>
        <a:ext uri="{E40237B7-FDA0-4F09-8148-C483321AD2D9}">
          <dgm14:cNvPr xmlns:dgm14="http://schemas.microsoft.com/office/drawing/2010/diagram" id="0" name="" title="poor color contrast graphic"/>
        </a:ext>
      </dgm:extLst>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5972DA33-A4FB-4371-89B7-823E1C27FBC6}" type="presOf" srcId="{A840B809-8E06-4FA1-96F0-53B5D64D651D}" destId="{14DEDD85-8D3A-4954-A2BC-F311FD548B58}" srcOrd="1" destOrd="0" presId="urn:microsoft.com/office/officeart/2005/8/layout/list1"/>
    <dgm:cxn modelId="{22F117E5-D3FD-455D-BDE8-0FDC7B2038E2}" type="presOf" srcId="{377FDB8C-C584-48AC-B0B7-A9574A12B171}" destId="{05807157-5C84-43C8-8722-1FE71CBE4203}"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0C55164A-705A-4202-B43A-3AF2F8F18940}" type="presOf" srcId="{0F9562A2-E276-45F0-ADC4-F0D82B81D283}" destId="{8CE07E01-0204-47D6-828D-189649A91A0D}"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DC049955-AC0E-4677-96E9-08FA25ED5427}" type="presOf" srcId="{377FDB8C-C584-48AC-B0B7-A9574A12B171}" destId="{51A56346-F31C-4328-9D52-44242BF22CC9}" srcOrd="1" destOrd="0" presId="urn:microsoft.com/office/officeart/2005/8/layout/list1"/>
    <dgm:cxn modelId="{9A7E74DC-2F54-4981-9A03-1EF0F746B4BC}" type="presOf" srcId="{A840B809-8E06-4FA1-96F0-53B5D64D651D}" destId="{6F8B65AC-E1EA-45C0-921A-AB8267D0E4D2}" srcOrd="0" destOrd="0" presId="urn:microsoft.com/office/officeart/2005/8/layout/list1"/>
    <dgm:cxn modelId="{52F9FFED-668D-4DA0-94F4-EC4B780EF09F}"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5015B710-42E3-4BB5-83FD-93A3E662B076}" type="presOf" srcId="{C2DA8365-D3A9-4A77-8D1D-05698D0E25C7}" destId="{95E947CD-3220-441D-B477-D78BFA989737}" srcOrd="0" destOrd="0" presId="urn:microsoft.com/office/officeart/2005/8/layout/list1"/>
    <dgm:cxn modelId="{FFFF38ED-004F-4599-A7B8-8F3F784FE14C}" type="presParOf" srcId="{95E947CD-3220-441D-B477-D78BFA989737}" destId="{5D8B5B2E-B4A1-4FD1-B671-13AC16A3265A}" srcOrd="0" destOrd="0" presId="urn:microsoft.com/office/officeart/2005/8/layout/list1"/>
    <dgm:cxn modelId="{9D633B08-FF6E-4F2A-B978-F5A367EDAC73}" type="presParOf" srcId="{5D8B5B2E-B4A1-4FD1-B671-13AC16A3265A}" destId="{9927A44C-3787-4748-9CEA-33DB01BD3BD4}" srcOrd="0" destOrd="0" presId="urn:microsoft.com/office/officeart/2005/8/layout/list1"/>
    <dgm:cxn modelId="{5C804B8C-BD38-4319-B03C-8006F75A9781}" type="presParOf" srcId="{5D8B5B2E-B4A1-4FD1-B671-13AC16A3265A}" destId="{8CE07E01-0204-47D6-828D-189649A91A0D}" srcOrd="1" destOrd="0" presId="urn:microsoft.com/office/officeart/2005/8/layout/list1"/>
    <dgm:cxn modelId="{7BDC79D9-A844-413C-B9C6-7EB40664914A}" type="presParOf" srcId="{95E947CD-3220-441D-B477-D78BFA989737}" destId="{766B569D-057A-4A24-B9A4-EBB54943FEE1}" srcOrd="1" destOrd="0" presId="urn:microsoft.com/office/officeart/2005/8/layout/list1"/>
    <dgm:cxn modelId="{7B7FFB8B-46F6-475B-B678-A47944CEC91A}" type="presParOf" srcId="{95E947CD-3220-441D-B477-D78BFA989737}" destId="{70371A53-8E04-41A1-875A-AE40152EBBC0}" srcOrd="2" destOrd="0" presId="urn:microsoft.com/office/officeart/2005/8/layout/list1"/>
    <dgm:cxn modelId="{06CCDEAE-BED4-45D3-B687-805867515EAF}" type="presParOf" srcId="{95E947CD-3220-441D-B477-D78BFA989737}" destId="{9525C66C-2680-4028-94CA-24CDB3BA66AA}" srcOrd="3" destOrd="0" presId="urn:microsoft.com/office/officeart/2005/8/layout/list1"/>
    <dgm:cxn modelId="{4551599C-CEB0-4214-BB3C-7F681504C9FA}" type="presParOf" srcId="{95E947CD-3220-441D-B477-D78BFA989737}" destId="{B9C5EBBB-DCAD-45B9-A6A8-A0A67B9B42E0}" srcOrd="4" destOrd="0" presId="urn:microsoft.com/office/officeart/2005/8/layout/list1"/>
    <dgm:cxn modelId="{4FBBEB8F-CC79-4B86-9CD6-A1DD16A06854}" type="presParOf" srcId="{B9C5EBBB-DCAD-45B9-A6A8-A0A67B9B42E0}" destId="{6F8B65AC-E1EA-45C0-921A-AB8267D0E4D2}" srcOrd="0" destOrd="0" presId="urn:microsoft.com/office/officeart/2005/8/layout/list1"/>
    <dgm:cxn modelId="{E4396A66-9401-4DEA-B5BA-04E0650EE899}" type="presParOf" srcId="{B9C5EBBB-DCAD-45B9-A6A8-A0A67B9B42E0}" destId="{14DEDD85-8D3A-4954-A2BC-F311FD548B58}" srcOrd="1" destOrd="0" presId="urn:microsoft.com/office/officeart/2005/8/layout/list1"/>
    <dgm:cxn modelId="{EDD9CD3F-7548-488F-B177-523A9A73E5BF}" type="presParOf" srcId="{95E947CD-3220-441D-B477-D78BFA989737}" destId="{8944AF5C-31A1-4E2B-B6FE-08A3A88088D4}" srcOrd="5" destOrd="0" presId="urn:microsoft.com/office/officeart/2005/8/layout/list1"/>
    <dgm:cxn modelId="{0D122B9F-687A-4CB4-96F6-16DD3FCC2ABB}" type="presParOf" srcId="{95E947CD-3220-441D-B477-D78BFA989737}" destId="{3ECBDC12-D325-4A43-A571-CEEDA6A1F41E}" srcOrd="6" destOrd="0" presId="urn:microsoft.com/office/officeart/2005/8/layout/list1"/>
    <dgm:cxn modelId="{814F4DF8-7C63-4694-A826-3BF45F08DA3A}" type="presParOf" srcId="{95E947CD-3220-441D-B477-D78BFA989737}" destId="{2F7055DB-F3FB-4554-A33F-E2C86D71E0F9}" srcOrd="7" destOrd="0" presId="urn:microsoft.com/office/officeart/2005/8/layout/list1"/>
    <dgm:cxn modelId="{73EDA3E5-8375-464C-A1AB-B3B45D4AB892}" type="presParOf" srcId="{95E947CD-3220-441D-B477-D78BFA989737}" destId="{F42F8FBA-09F7-4F6A-ACC0-26BEF973E2D1}" srcOrd="8" destOrd="0" presId="urn:microsoft.com/office/officeart/2005/8/layout/list1"/>
    <dgm:cxn modelId="{B2C2AF7B-888B-4F03-A43E-E6FA1475996C}" type="presParOf" srcId="{F42F8FBA-09F7-4F6A-ACC0-26BEF973E2D1}" destId="{05807157-5C84-43C8-8722-1FE71CBE4203}" srcOrd="0" destOrd="0" presId="urn:microsoft.com/office/officeart/2005/8/layout/list1"/>
    <dgm:cxn modelId="{E305641A-E3B5-45DC-820E-81AAF8779FC8}" type="presParOf" srcId="{F42F8FBA-09F7-4F6A-ACC0-26BEF973E2D1}" destId="{51A56346-F31C-4328-9D52-44242BF22CC9}" srcOrd="1" destOrd="0" presId="urn:microsoft.com/office/officeart/2005/8/layout/list1"/>
    <dgm:cxn modelId="{9AA72382-6212-4AEB-B146-0B1E21570FBB}" type="presParOf" srcId="{95E947CD-3220-441D-B477-D78BFA989737}" destId="{E83CDD42-CB14-4AD6-92E2-FD037A7E6FC3}" srcOrd="9" destOrd="0" presId="urn:microsoft.com/office/officeart/2005/8/layout/list1"/>
    <dgm:cxn modelId="{0D29AD68-93D3-4A68-9269-1B76E96D242E}"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DA8365-D3A9-4A77-8D1D-05698D0E25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9562A2-E276-45F0-ADC4-F0D82B81D283}">
      <dgm:prSet phldrT="[Text]"/>
      <dgm:spPr>
        <a:pattFill prst="plaid">
          <a:fgClr>
            <a:schemeClr val="accent6">
              <a:lumMod val="20000"/>
              <a:lumOff val="80000"/>
            </a:schemeClr>
          </a:fgClr>
          <a:bgClr>
            <a:schemeClr val="bg1"/>
          </a:bgClr>
        </a:pattFill>
        <a:ln>
          <a:solidFill>
            <a:schemeClr val="tx1"/>
          </a:solidFill>
        </a:ln>
      </dgm:spPr>
      <dgm:t>
        <a:bodyPr/>
        <a:lstStyle/>
        <a:p>
          <a:r>
            <a:rPr lang="en-US" dirty="0" smtClean="0">
              <a:solidFill>
                <a:schemeClr val="tx1"/>
              </a:solidFill>
            </a:rPr>
            <a:t>Category 1</a:t>
          </a:r>
          <a:r>
            <a:rPr lang="en-US" dirty="0" smtClean="0"/>
            <a:t>	</a:t>
          </a:r>
          <a:endParaRPr lang="en-US" dirty="0"/>
        </a:p>
      </dgm:t>
    </dgm:pt>
    <dgm:pt modelId="{2B16BAD6-40BE-46F0-A3B1-31AF1B0D88DD}" type="parTrans" cxnId="{F5DDDF42-022F-4DC7-BF89-5E97BC03F4CB}">
      <dgm:prSet/>
      <dgm:spPr/>
      <dgm:t>
        <a:bodyPr/>
        <a:lstStyle/>
        <a:p>
          <a:endParaRPr lang="en-US"/>
        </a:p>
      </dgm:t>
    </dgm:pt>
    <dgm:pt modelId="{3646B07D-7C7B-4799-8515-C6F1B349DEB7}" type="sibTrans" cxnId="{F5DDDF42-022F-4DC7-BF89-5E97BC03F4CB}">
      <dgm:prSet/>
      <dgm:spPr/>
      <dgm:t>
        <a:bodyPr/>
        <a:lstStyle/>
        <a:p>
          <a:endParaRPr lang="en-US"/>
        </a:p>
      </dgm:t>
    </dgm:pt>
    <dgm:pt modelId="{A840B809-8E06-4FA1-96F0-53B5D64D651D}">
      <dgm:prSet phldrT="[Text]"/>
      <dgm:spPr>
        <a:gradFill rotWithShape="0">
          <a:gsLst>
            <a:gs pos="90446">
              <a:srgbClr val="F7CFA1"/>
            </a:gs>
            <a:gs pos="0">
              <a:schemeClr val="accent1">
                <a:lumMod val="5000"/>
                <a:lumOff val="95000"/>
              </a:schemeClr>
            </a:gs>
            <a:gs pos="0">
              <a:schemeClr val="tx1"/>
            </a:gs>
            <a:gs pos="34000">
              <a:schemeClr val="accent1">
                <a:lumMod val="45000"/>
                <a:lumOff val="55000"/>
              </a:schemeClr>
            </a:gs>
            <a:gs pos="100000">
              <a:schemeClr val="accent1">
                <a:lumMod val="30000"/>
                <a:lumOff val="70000"/>
              </a:schemeClr>
            </a:gs>
          </a:gsLst>
          <a:lin ang="5400000" scaled="1"/>
        </a:gradFill>
        <a:ln>
          <a:solidFill>
            <a:schemeClr val="tx1"/>
          </a:solidFill>
        </a:ln>
      </dgm:spPr>
      <dgm:t>
        <a:bodyPr/>
        <a:lstStyle/>
        <a:p>
          <a:r>
            <a:rPr lang="en-US" dirty="0" smtClean="0">
              <a:solidFill>
                <a:schemeClr val="tx1"/>
              </a:solidFill>
            </a:rPr>
            <a:t>Category 2</a:t>
          </a:r>
          <a:endParaRPr lang="en-US" dirty="0">
            <a:solidFill>
              <a:schemeClr val="tx1"/>
            </a:solidFill>
          </a:endParaRPr>
        </a:p>
      </dgm:t>
    </dgm:pt>
    <dgm:pt modelId="{FE54DF77-682E-44D2-AF4D-D7E9469CA14E}" type="parTrans" cxnId="{48F24AC5-9FDF-4815-8CC4-0476430C1B81}">
      <dgm:prSet/>
      <dgm:spPr/>
      <dgm:t>
        <a:bodyPr/>
        <a:lstStyle/>
        <a:p>
          <a:endParaRPr lang="en-US"/>
        </a:p>
      </dgm:t>
    </dgm:pt>
    <dgm:pt modelId="{22A64AB1-84EB-4BEF-859B-0B0763B49469}" type="sibTrans" cxnId="{48F24AC5-9FDF-4815-8CC4-0476430C1B81}">
      <dgm:prSet/>
      <dgm:spPr/>
      <dgm:t>
        <a:bodyPr/>
        <a:lstStyle/>
        <a:p>
          <a:endParaRPr lang="en-US"/>
        </a:p>
      </dgm:t>
    </dgm:pt>
    <dgm:pt modelId="{377FDB8C-C584-48AC-B0B7-A9574A12B171}">
      <dgm:prSet phldrT="[Text]"/>
      <dgm:spPr>
        <a:solidFill>
          <a:schemeClr val="accent6">
            <a:lumMod val="20000"/>
            <a:lumOff val="80000"/>
          </a:schemeClr>
        </a:solidFill>
        <a:ln>
          <a:solidFill>
            <a:schemeClr val="tx1"/>
          </a:solidFill>
        </a:ln>
      </dgm:spPr>
      <dgm:t>
        <a:bodyPr/>
        <a:lstStyle/>
        <a:p>
          <a:r>
            <a:rPr lang="en-US" dirty="0" smtClean="0">
              <a:solidFill>
                <a:schemeClr val="tx1"/>
              </a:solidFill>
            </a:rPr>
            <a:t>Category 3</a:t>
          </a:r>
          <a:endParaRPr lang="en-US" dirty="0">
            <a:solidFill>
              <a:schemeClr val="tx1"/>
            </a:solidFill>
          </a:endParaRPr>
        </a:p>
      </dgm:t>
    </dgm:pt>
    <dgm:pt modelId="{91AE8D6D-78B2-48D6-9F7C-E4881125A491}" type="parTrans" cxnId="{AB19EAB9-6E5B-4BEA-A7D3-7A063D8EC638}">
      <dgm:prSet/>
      <dgm:spPr/>
      <dgm:t>
        <a:bodyPr/>
        <a:lstStyle/>
        <a:p>
          <a:endParaRPr lang="en-US"/>
        </a:p>
      </dgm:t>
    </dgm:pt>
    <dgm:pt modelId="{DF9DCE48-333A-4088-A824-8CDAF1209BF8}" type="sibTrans" cxnId="{AB19EAB9-6E5B-4BEA-A7D3-7A063D8EC638}">
      <dgm:prSet/>
      <dgm:spPr/>
      <dgm:t>
        <a:bodyPr/>
        <a:lstStyle/>
        <a:p>
          <a:endParaRPr lang="en-US"/>
        </a:p>
      </dgm:t>
    </dgm:pt>
    <dgm:pt modelId="{95E947CD-3220-441D-B477-D78BFA989737}" type="pres">
      <dgm:prSet presAssocID="{C2DA8365-D3A9-4A77-8D1D-05698D0E25C7}" presName="linear" presStyleCnt="0">
        <dgm:presLayoutVars>
          <dgm:dir/>
          <dgm:animLvl val="lvl"/>
          <dgm:resizeHandles val="exact"/>
        </dgm:presLayoutVars>
      </dgm:prSet>
      <dgm:spPr/>
      <dgm:t>
        <a:bodyPr/>
        <a:lstStyle/>
        <a:p>
          <a:endParaRPr lang="en-US"/>
        </a:p>
      </dgm:t>
    </dgm:pt>
    <dgm:pt modelId="{5D8B5B2E-B4A1-4FD1-B671-13AC16A3265A}" type="pres">
      <dgm:prSet presAssocID="{0F9562A2-E276-45F0-ADC4-F0D82B81D283}" presName="parentLin" presStyleCnt="0"/>
      <dgm:spPr/>
    </dgm:pt>
    <dgm:pt modelId="{9927A44C-3787-4748-9CEA-33DB01BD3BD4}" type="pres">
      <dgm:prSet presAssocID="{0F9562A2-E276-45F0-ADC4-F0D82B81D283}" presName="parentLeftMargin" presStyleLbl="node1" presStyleIdx="0" presStyleCnt="3"/>
      <dgm:spPr/>
      <dgm:t>
        <a:bodyPr/>
        <a:lstStyle/>
        <a:p>
          <a:endParaRPr lang="en-US"/>
        </a:p>
      </dgm:t>
    </dgm:pt>
    <dgm:pt modelId="{8CE07E01-0204-47D6-828D-189649A91A0D}" type="pres">
      <dgm:prSet presAssocID="{0F9562A2-E276-45F0-ADC4-F0D82B81D283}" presName="parentText" presStyleLbl="node1" presStyleIdx="0" presStyleCnt="3">
        <dgm:presLayoutVars>
          <dgm:chMax val="0"/>
          <dgm:bulletEnabled val="1"/>
        </dgm:presLayoutVars>
      </dgm:prSet>
      <dgm:spPr/>
      <dgm:t>
        <a:bodyPr/>
        <a:lstStyle/>
        <a:p>
          <a:endParaRPr lang="en-US"/>
        </a:p>
      </dgm:t>
    </dgm:pt>
    <dgm:pt modelId="{766B569D-057A-4A24-B9A4-EBB54943FEE1}" type="pres">
      <dgm:prSet presAssocID="{0F9562A2-E276-45F0-ADC4-F0D82B81D283}" presName="negativeSpace" presStyleCnt="0"/>
      <dgm:spPr/>
    </dgm:pt>
    <dgm:pt modelId="{70371A53-8E04-41A1-875A-AE40152EBBC0}" type="pres">
      <dgm:prSet presAssocID="{0F9562A2-E276-45F0-ADC4-F0D82B81D283}" presName="childText" presStyleLbl="conFgAcc1" presStyleIdx="0" presStyleCnt="3">
        <dgm:presLayoutVars>
          <dgm:bulletEnabled val="1"/>
        </dgm:presLayoutVars>
      </dgm:prSet>
      <dgm:spPr/>
    </dgm:pt>
    <dgm:pt modelId="{9525C66C-2680-4028-94CA-24CDB3BA66AA}" type="pres">
      <dgm:prSet presAssocID="{3646B07D-7C7B-4799-8515-C6F1B349DEB7}" presName="spaceBetweenRectangles" presStyleCnt="0"/>
      <dgm:spPr/>
    </dgm:pt>
    <dgm:pt modelId="{B9C5EBBB-DCAD-45B9-A6A8-A0A67B9B42E0}" type="pres">
      <dgm:prSet presAssocID="{A840B809-8E06-4FA1-96F0-53B5D64D651D}" presName="parentLin" presStyleCnt="0"/>
      <dgm:spPr/>
    </dgm:pt>
    <dgm:pt modelId="{6F8B65AC-E1EA-45C0-921A-AB8267D0E4D2}" type="pres">
      <dgm:prSet presAssocID="{A840B809-8E06-4FA1-96F0-53B5D64D651D}" presName="parentLeftMargin" presStyleLbl="node1" presStyleIdx="0" presStyleCnt="3"/>
      <dgm:spPr/>
      <dgm:t>
        <a:bodyPr/>
        <a:lstStyle/>
        <a:p>
          <a:endParaRPr lang="en-US"/>
        </a:p>
      </dgm:t>
    </dgm:pt>
    <dgm:pt modelId="{14DEDD85-8D3A-4954-A2BC-F311FD548B58}" type="pres">
      <dgm:prSet presAssocID="{A840B809-8E06-4FA1-96F0-53B5D64D651D}" presName="parentText" presStyleLbl="node1" presStyleIdx="1" presStyleCnt="3" custLinFactNeighborX="14923" custLinFactNeighborY="999">
        <dgm:presLayoutVars>
          <dgm:chMax val="0"/>
          <dgm:bulletEnabled val="1"/>
        </dgm:presLayoutVars>
      </dgm:prSet>
      <dgm:spPr/>
      <dgm:t>
        <a:bodyPr/>
        <a:lstStyle/>
        <a:p>
          <a:endParaRPr lang="en-US"/>
        </a:p>
      </dgm:t>
    </dgm:pt>
    <dgm:pt modelId="{8944AF5C-31A1-4E2B-B6FE-08A3A88088D4}" type="pres">
      <dgm:prSet presAssocID="{A840B809-8E06-4FA1-96F0-53B5D64D651D}" presName="negativeSpace" presStyleCnt="0"/>
      <dgm:spPr/>
    </dgm:pt>
    <dgm:pt modelId="{3ECBDC12-D325-4A43-A571-CEEDA6A1F41E}" type="pres">
      <dgm:prSet presAssocID="{A840B809-8E06-4FA1-96F0-53B5D64D651D}" presName="childText" presStyleLbl="conFgAcc1" presStyleIdx="1" presStyleCnt="3">
        <dgm:presLayoutVars>
          <dgm:bulletEnabled val="1"/>
        </dgm:presLayoutVars>
      </dgm:prSet>
      <dgm:spPr/>
    </dgm:pt>
    <dgm:pt modelId="{2F7055DB-F3FB-4554-A33F-E2C86D71E0F9}" type="pres">
      <dgm:prSet presAssocID="{22A64AB1-84EB-4BEF-859B-0B0763B49469}" presName="spaceBetweenRectangles" presStyleCnt="0"/>
      <dgm:spPr/>
    </dgm:pt>
    <dgm:pt modelId="{F42F8FBA-09F7-4F6A-ACC0-26BEF973E2D1}" type="pres">
      <dgm:prSet presAssocID="{377FDB8C-C584-48AC-B0B7-A9574A12B171}" presName="parentLin" presStyleCnt="0"/>
      <dgm:spPr/>
    </dgm:pt>
    <dgm:pt modelId="{05807157-5C84-43C8-8722-1FE71CBE4203}" type="pres">
      <dgm:prSet presAssocID="{377FDB8C-C584-48AC-B0B7-A9574A12B171}" presName="parentLeftMargin" presStyleLbl="node1" presStyleIdx="1" presStyleCnt="3"/>
      <dgm:spPr/>
      <dgm:t>
        <a:bodyPr/>
        <a:lstStyle/>
        <a:p>
          <a:endParaRPr lang="en-US"/>
        </a:p>
      </dgm:t>
    </dgm:pt>
    <dgm:pt modelId="{51A56346-F31C-4328-9D52-44242BF22CC9}" type="pres">
      <dgm:prSet presAssocID="{377FDB8C-C584-48AC-B0B7-A9574A12B171}" presName="parentText" presStyleLbl="node1" presStyleIdx="2" presStyleCnt="3">
        <dgm:presLayoutVars>
          <dgm:chMax val="0"/>
          <dgm:bulletEnabled val="1"/>
        </dgm:presLayoutVars>
      </dgm:prSet>
      <dgm:spPr/>
      <dgm:t>
        <a:bodyPr/>
        <a:lstStyle/>
        <a:p>
          <a:endParaRPr lang="en-US"/>
        </a:p>
      </dgm:t>
    </dgm:pt>
    <dgm:pt modelId="{E83CDD42-CB14-4AD6-92E2-FD037A7E6FC3}" type="pres">
      <dgm:prSet presAssocID="{377FDB8C-C584-48AC-B0B7-A9574A12B171}" presName="negativeSpace" presStyleCnt="0"/>
      <dgm:spPr/>
    </dgm:pt>
    <dgm:pt modelId="{E6BEB69E-ED42-4EA2-BC3F-152A2C641C02}" type="pres">
      <dgm:prSet presAssocID="{377FDB8C-C584-48AC-B0B7-A9574A12B171}" presName="childText" presStyleLbl="conFgAcc1" presStyleIdx="2" presStyleCnt="3">
        <dgm:presLayoutVars>
          <dgm:bulletEnabled val="1"/>
        </dgm:presLayoutVars>
      </dgm:prSet>
      <dgm:spPr/>
    </dgm:pt>
  </dgm:ptLst>
  <dgm:cxnLst>
    <dgm:cxn modelId="{47A10625-FBB1-41E0-AEDA-F6600A795DE7}" type="presOf" srcId="{A840B809-8E06-4FA1-96F0-53B5D64D651D}" destId="{6F8B65AC-E1EA-45C0-921A-AB8267D0E4D2}" srcOrd="0" destOrd="0" presId="urn:microsoft.com/office/officeart/2005/8/layout/list1"/>
    <dgm:cxn modelId="{F5DDDF42-022F-4DC7-BF89-5E97BC03F4CB}" srcId="{C2DA8365-D3A9-4A77-8D1D-05698D0E25C7}" destId="{0F9562A2-E276-45F0-ADC4-F0D82B81D283}" srcOrd="0" destOrd="0" parTransId="{2B16BAD6-40BE-46F0-A3B1-31AF1B0D88DD}" sibTransId="{3646B07D-7C7B-4799-8515-C6F1B349DEB7}"/>
    <dgm:cxn modelId="{8C4A787C-2A41-401B-8B91-27DD7A508809}" type="presOf" srcId="{377FDB8C-C584-48AC-B0B7-A9574A12B171}" destId="{05807157-5C84-43C8-8722-1FE71CBE4203}" srcOrd="0" destOrd="0" presId="urn:microsoft.com/office/officeart/2005/8/layout/list1"/>
    <dgm:cxn modelId="{4FF6A0AD-DB18-47C9-BEED-0811633771D9}" type="presOf" srcId="{A840B809-8E06-4FA1-96F0-53B5D64D651D}" destId="{14DEDD85-8D3A-4954-A2BC-F311FD548B58}" srcOrd="1" destOrd="0" presId="urn:microsoft.com/office/officeart/2005/8/layout/list1"/>
    <dgm:cxn modelId="{465D86D3-F41B-4436-8737-64148E45BDF5}" type="presOf" srcId="{C2DA8365-D3A9-4A77-8D1D-05698D0E25C7}" destId="{95E947CD-3220-441D-B477-D78BFA989737}" srcOrd="0" destOrd="0" presId="urn:microsoft.com/office/officeart/2005/8/layout/list1"/>
    <dgm:cxn modelId="{D5F63F6F-1CE9-463D-A729-60D7C6DD8918}" type="presOf" srcId="{377FDB8C-C584-48AC-B0B7-A9574A12B171}" destId="{51A56346-F31C-4328-9D52-44242BF22CC9}" srcOrd="1" destOrd="0" presId="urn:microsoft.com/office/officeart/2005/8/layout/list1"/>
    <dgm:cxn modelId="{48F24AC5-9FDF-4815-8CC4-0476430C1B81}" srcId="{C2DA8365-D3A9-4A77-8D1D-05698D0E25C7}" destId="{A840B809-8E06-4FA1-96F0-53B5D64D651D}" srcOrd="1" destOrd="0" parTransId="{FE54DF77-682E-44D2-AF4D-D7E9469CA14E}" sibTransId="{22A64AB1-84EB-4BEF-859B-0B0763B49469}"/>
    <dgm:cxn modelId="{742EBF1B-7574-4F5F-8CB2-72AF70DB65BC}" type="presOf" srcId="{0F9562A2-E276-45F0-ADC4-F0D82B81D283}" destId="{9927A44C-3787-4748-9CEA-33DB01BD3BD4}" srcOrd="0" destOrd="0" presId="urn:microsoft.com/office/officeart/2005/8/layout/list1"/>
    <dgm:cxn modelId="{AB19EAB9-6E5B-4BEA-A7D3-7A063D8EC638}" srcId="{C2DA8365-D3A9-4A77-8D1D-05698D0E25C7}" destId="{377FDB8C-C584-48AC-B0B7-A9574A12B171}" srcOrd="2" destOrd="0" parTransId="{91AE8D6D-78B2-48D6-9F7C-E4881125A491}" sibTransId="{DF9DCE48-333A-4088-A824-8CDAF1209BF8}"/>
    <dgm:cxn modelId="{B39C4862-8791-44DC-98C0-D9C01EC30798}" type="presOf" srcId="{0F9562A2-E276-45F0-ADC4-F0D82B81D283}" destId="{8CE07E01-0204-47D6-828D-189649A91A0D}" srcOrd="1" destOrd="0" presId="urn:microsoft.com/office/officeart/2005/8/layout/list1"/>
    <dgm:cxn modelId="{7B1EED21-799C-470E-87A0-5735B4368838}" type="presParOf" srcId="{95E947CD-3220-441D-B477-D78BFA989737}" destId="{5D8B5B2E-B4A1-4FD1-B671-13AC16A3265A}" srcOrd="0" destOrd="0" presId="urn:microsoft.com/office/officeart/2005/8/layout/list1"/>
    <dgm:cxn modelId="{EC06D9A4-22CE-4C76-AC35-A75C1163823C}" type="presParOf" srcId="{5D8B5B2E-B4A1-4FD1-B671-13AC16A3265A}" destId="{9927A44C-3787-4748-9CEA-33DB01BD3BD4}" srcOrd="0" destOrd="0" presId="urn:microsoft.com/office/officeart/2005/8/layout/list1"/>
    <dgm:cxn modelId="{E99A9128-8DD9-4BFA-8CB0-3DFAE881AF5E}" type="presParOf" srcId="{5D8B5B2E-B4A1-4FD1-B671-13AC16A3265A}" destId="{8CE07E01-0204-47D6-828D-189649A91A0D}" srcOrd="1" destOrd="0" presId="urn:microsoft.com/office/officeart/2005/8/layout/list1"/>
    <dgm:cxn modelId="{C3C42934-81B0-472B-9B75-6826113D67DB}" type="presParOf" srcId="{95E947CD-3220-441D-B477-D78BFA989737}" destId="{766B569D-057A-4A24-B9A4-EBB54943FEE1}" srcOrd="1" destOrd="0" presId="urn:microsoft.com/office/officeart/2005/8/layout/list1"/>
    <dgm:cxn modelId="{26D106AB-79E9-4D1D-A614-150759360800}" type="presParOf" srcId="{95E947CD-3220-441D-B477-D78BFA989737}" destId="{70371A53-8E04-41A1-875A-AE40152EBBC0}" srcOrd="2" destOrd="0" presId="urn:microsoft.com/office/officeart/2005/8/layout/list1"/>
    <dgm:cxn modelId="{B7C5063F-9992-4986-9C7B-888532408AC5}" type="presParOf" srcId="{95E947CD-3220-441D-B477-D78BFA989737}" destId="{9525C66C-2680-4028-94CA-24CDB3BA66AA}" srcOrd="3" destOrd="0" presId="urn:microsoft.com/office/officeart/2005/8/layout/list1"/>
    <dgm:cxn modelId="{AE622193-B1F8-4B47-BF6C-575FEE044FC7}" type="presParOf" srcId="{95E947CD-3220-441D-B477-D78BFA989737}" destId="{B9C5EBBB-DCAD-45B9-A6A8-A0A67B9B42E0}" srcOrd="4" destOrd="0" presId="urn:microsoft.com/office/officeart/2005/8/layout/list1"/>
    <dgm:cxn modelId="{D4984B98-34AC-4F01-8A48-E1BA5CEBA897}" type="presParOf" srcId="{B9C5EBBB-DCAD-45B9-A6A8-A0A67B9B42E0}" destId="{6F8B65AC-E1EA-45C0-921A-AB8267D0E4D2}" srcOrd="0" destOrd="0" presId="urn:microsoft.com/office/officeart/2005/8/layout/list1"/>
    <dgm:cxn modelId="{7B992B6F-D9A3-4484-8460-CDA48B2D7ECE}" type="presParOf" srcId="{B9C5EBBB-DCAD-45B9-A6A8-A0A67B9B42E0}" destId="{14DEDD85-8D3A-4954-A2BC-F311FD548B58}" srcOrd="1" destOrd="0" presId="urn:microsoft.com/office/officeart/2005/8/layout/list1"/>
    <dgm:cxn modelId="{7DF9ED51-CBB3-4C78-BCAB-4B043B696F8B}" type="presParOf" srcId="{95E947CD-3220-441D-B477-D78BFA989737}" destId="{8944AF5C-31A1-4E2B-B6FE-08A3A88088D4}" srcOrd="5" destOrd="0" presId="urn:microsoft.com/office/officeart/2005/8/layout/list1"/>
    <dgm:cxn modelId="{E17927B0-5F32-4597-96BC-F1E3A35007A1}" type="presParOf" srcId="{95E947CD-3220-441D-B477-D78BFA989737}" destId="{3ECBDC12-D325-4A43-A571-CEEDA6A1F41E}" srcOrd="6" destOrd="0" presId="urn:microsoft.com/office/officeart/2005/8/layout/list1"/>
    <dgm:cxn modelId="{D7080763-F5D6-4C2E-A729-64D78B44DA35}" type="presParOf" srcId="{95E947CD-3220-441D-B477-D78BFA989737}" destId="{2F7055DB-F3FB-4554-A33F-E2C86D71E0F9}" srcOrd="7" destOrd="0" presId="urn:microsoft.com/office/officeart/2005/8/layout/list1"/>
    <dgm:cxn modelId="{E507C550-B555-4C43-945B-DA50A6F8899E}" type="presParOf" srcId="{95E947CD-3220-441D-B477-D78BFA989737}" destId="{F42F8FBA-09F7-4F6A-ACC0-26BEF973E2D1}" srcOrd="8" destOrd="0" presId="urn:microsoft.com/office/officeart/2005/8/layout/list1"/>
    <dgm:cxn modelId="{7EB10689-AB0B-4766-8678-C55C19812200}" type="presParOf" srcId="{F42F8FBA-09F7-4F6A-ACC0-26BEF973E2D1}" destId="{05807157-5C84-43C8-8722-1FE71CBE4203}" srcOrd="0" destOrd="0" presId="urn:microsoft.com/office/officeart/2005/8/layout/list1"/>
    <dgm:cxn modelId="{CB3509F6-B741-457D-9F53-FB1605673B19}" type="presParOf" srcId="{F42F8FBA-09F7-4F6A-ACC0-26BEF973E2D1}" destId="{51A56346-F31C-4328-9D52-44242BF22CC9}" srcOrd="1" destOrd="0" presId="urn:microsoft.com/office/officeart/2005/8/layout/list1"/>
    <dgm:cxn modelId="{324ED90A-B917-40A8-9C6B-0F8B0C84B670}" type="presParOf" srcId="{95E947CD-3220-441D-B477-D78BFA989737}" destId="{E83CDD42-CB14-4AD6-92E2-FD037A7E6FC3}" srcOrd="9" destOrd="0" presId="urn:microsoft.com/office/officeart/2005/8/layout/list1"/>
    <dgm:cxn modelId="{65AEEF5C-092E-41CE-8E25-680F261A5DE6}" type="presParOf" srcId="{95E947CD-3220-441D-B477-D78BFA989737}" destId="{E6BEB69E-ED42-4EA2-BC3F-152A2C641C02}"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F7C4-4226-4EBD-B621-B86DB1151391}">
      <dsp:nvSpPr>
        <dsp:cNvPr id="0" name=""/>
        <dsp:cNvSpPr/>
      </dsp:nvSpPr>
      <dsp:spPr>
        <a:xfrm>
          <a:off x="1496129" y="53548"/>
          <a:ext cx="2570341" cy="2570341"/>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822450" rtl="0">
            <a:lnSpc>
              <a:spcPct val="90000"/>
            </a:lnSpc>
            <a:spcBef>
              <a:spcPct val="0"/>
            </a:spcBef>
            <a:spcAft>
              <a:spcPct val="35000"/>
            </a:spcAft>
          </a:pPr>
          <a:r>
            <a:rPr lang="en-US" sz="4100" kern="1200" dirty="0" smtClean="0"/>
            <a:t>Student Success</a:t>
          </a:r>
          <a:endParaRPr lang="en-US" sz="4100" kern="1200" dirty="0"/>
        </a:p>
      </dsp:txBody>
      <dsp:txXfrm>
        <a:off x="1838841" y="503358"/>
        <a:ext cx="1884916" cy="1156653"/>
      </dsp:txXfrm>
    </dsp:sp>
    <dsp:sp modelId="{2D8A1B3A-9601-437F-9FE6-CA9CFE29204E}">
      <dsp:nvSpPr>
        <dsp:cNvPr id="0" name=""/>
        <dsp:cNvSpPr/>
      </dsp:nvSpPr>
      <dsp:spPr>
        <a:xfrm>
          <a:off x="2423594" y="1660012"/>
          <a:ext cx="2570341" cy="2570341"/>
        </a:xfrm>
        <a:prstGeom prst="ellipse">
          <a:avLst/>
        </a:prstGeom>
        <a:solidFill>
          <a:schemeClr val="bg2">
            <a:lumMod val="75000"/>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Legal Action</a:t>
          </a:r>
          <a:endParaRPr lang="en-US" sz="3200" kern="1200" dirty="0"/>
        </a:p>
      </dsp:txBody>
      <dsp:txXfrm>
        <a:off x="3209690" y="2324016"/>
        <a:ext cx="1542204" cy="1413687"/>
      </dsp:txXfrm>
    </dsp:sp>
    <dsp:sp modelId="{9B1F3297-CE0D-4FE5-93E6-4818EA4ACB88}">
      <dsp:nvSpPr>
        <dsp:cNvPr id="0" name=""/>
        <dsp:cNvSpPr/>
      </dsp:nvSpPr>
      <dsp:spPr>
        <a:xfrm>
          <a:off x="568664" y="1660012"/>
          <a:ext cx="2570341" cy="2570341"/>
        </a:xfrm>
        <a:prstGeom prst="ellipse">
          <a:avLst/>
        </a:prstGeom>
        <a:solidFill>
          <a:schemeClr val="accent5">
            <a:alpha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n-US" sz="3200" kern="1200" dirty="0" smtClean="0"/>
            <a:t>Laws &amp; Policies</a:t>
          </a:r>
          <a:endParaRPr lang="en-US" sz="3200" kern="1200" dirty="0"/>
        </a:p>
      </dsp:txBody>
      <dsp:txXfrm>
        <a:off x="810705" y="2324016"/>
        <a:ext cx="1542204" cy="1413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1A53-8E04-41A1-875A-AE40152EBBC0}">
      <dsp:nvSpPr>
        <dsp:cNvPr id="0" name=""/>
        <dsp:cNvSpPr/>
      </dsp:nvSpPr>
      <dsp:spPr>
        <a:xfrm>
          <a:off x="0" y="378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07E01-0204-47D6-828D-189649A91A0D}">
      <dsp:nvSpPr>
        <dsp:cNvPr id="0" name=""/>
        <dsp:cNvSpPr/>
      </dsp:nvSpPr>
      <dsp:spPr>
        <a:xfrm>
          <a:off x="185102" y="9562"/>
          <a:ext cx="2591435"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444500">
            <a:lnSpc>
              <a:spcPct val="90000"/>
            </a:lnSpc>
            <a:spcBef>
              <a:spcPct val="0"/>
            </a:spcBef>
            <a:spcAft>
              <a:spcPct val="35000"/>
            </a:spcAft>
          </a:pPr>
          <a:r>
            <a:rPr lang="en-US" sz="1000" kern="1200" dirty="0" smtClean="0">
              <a:solidFill>
                <a:srgbClr val="FFFF00"/>
              </a:solidFill>
            </a:rPr>
            <a:t>Category 1</a:t>
          </a:r>
          <a:r>
            <a:rPr lang="en-US" sz="2500" kern="1200" dirty="0" smtClean="0"/>
            <a:t>	</a:t>
          </a:r>
          <a:endParaRPr lang="en-US" sz="2500" kern="1200" dirty="0"/>
        </a:p>
      </dsp:txBody>
      <dsp:txXfrm>
        <a:off x="221128" y="45588"/>
        <a:ext cx="2519383" cy="665948"/>
      </dsp:txXfrm>
    </dsp:sp>
    <dsp:sp modelId="{3ECBDC12-D325-4A43-A571-CEEDA6A1F41E}">
      <dsp:nvSpPr>
        <dsp:cNvPr id="0" name=""/>
        <dsp:cNvSpPr/>
      </dsp:nvSpPr>
      <dsp:spPr>
        <a:xfrm>
          <a:off x="0" y="1512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EDD85-8D3A-4954-A2BC-F311FD548B58}">
      <dsp:nvSpPr>
        <dsp:cNvPr id="0" name=""/>
        <dsp:cNvSpPr/>
      </dsp:nvSpPr>
      <dsp:spPr>
        <a:xfrm>
          <a:off x="185102" y="1143562"/>
          <a:ext cx="2591435"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444500">
            <a:lnSpc>
              <a:spcPct val="90000"/>
            </a:lnSpc>
            <a:spcBef>
              <a:spcPct val="0"/>
            </a:spcBef>
            <a:spcAft>
              <a:spcPct val="35000"/>
            </a:spcAft>
          </a:pPr>
          <a:r>
            <a:rPr lang="en-US" sz="1000" kern="1200" dirty="0" smtClean="0">
              <a:solidFill>
                <a:srgbClr val="FFC000"/>
              </a:solidFill>
            </a:rPr>
            <a:t>Category 2</a:t>
          </a:r>
          <a:endParaRPr lang="en-US" sz="1000" kern="1200" dirty="0">
            <a:solidFill>
              <a:srgbClr val="FFC000"/>
            </a:solidFill>
          </a:endParaRPr>
        </a:p>
      </dsp:txBody>
      <dsp:txXfrm>
        <a:off x="221128" y="1179588"/>
        <a:ext cx="2519383" cy="665948"/>
      </dsp:txXfrm>
    </dsp:sp>
    <dsp:sp modelId="{E6BEB69E-ED42-4EA2-BC3F-152A2C641C02}">
      <dsp:nvSpPr>
        <dsp:cNvPr id="0" name=""/>
        <dsp:cNvSpPr/>
      </dsp:nvSpPr>
      <dsp:spPr>
        <a:xfrm>
          <a:off x="0" y="2646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6346-F31C-4328-9D52-44242BF22CC9}">
      <dsp:nvSpPr>
        <dsp:cNvPr id="0" name=""/>
        <dsp:cNvSpPr/>
      </dsp:nvSpPr>
      <dsp:spPr>
        <a:xfrm>
          <a:off x="185102" y="2277562"/>
          <a:ext cx="2591435"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444500">
            <a:lnSpc>
              <a:spcPct val="90000"/>
            </a:lnSpc>
            <a:spcBef>
              <a:spcPct val="0"/>
            </a:spcBef>
            <a:spcAft>
              <a:spcPct val="35000"/>
            </a:spcAft>
          </a:pPr>
          <a:r>
            <a:rPr lang="en-US" sz="1000" kern="1200" dirty="0" smtClean="0">
              <a:solidFill>
                <a:schemeClr val="bg1">
                  <a:lumMod val="75000"/>
                </a:schemeClr>
              </a:solidFill>
            </a:rPr>
            <a:t>Category 3</a:t>
          </a:r>
          <a:endParaRPr lang="en-US" sz="1000" kern="1200" dirty="0">
            <a:solidFill>
              <a:schemeClr val="bg1">
                <a:lumMod val="75000"/>
              </a:schemeClr>
            </a:solidFill>
          </a:endParaRPr>
        </a:p>
      </dsp:txBody>
      <dsp:txXfrm>
        <a:off x="221128" y="2313588"/>
        <a:ext cx="2519383"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1A53-8E04-41A1-875A-AE40152EBBC0}">
      <dsp:nvSpPr>
        <dsp:cNvPr id="0" name=""/>
        <dsp:cNvSpPr/>
      </dsp:nvSpPr>
      <dsp:spPr>
        <a:xfrm>
          <a:off x="0" y="378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07E01-0204-47D6-828D-189649A91A0D}">
      <dsp:nvSpPr>
        <dsp:cNvPr id="0" name=""/>
        <dsp:cNvSpPr/>
      </dsp:nvSpPr>
      <dsp:spPr>
        <a:xfrm>
          <a:off x="185102" y="9562"/>
          <a:ext cx="2591435" cy="738000"/>
        </a:xfrm>
        <a:prstGeom prst="roundRect">
          <a:avLst/>
        </a:prstGeom>
        <a:pattFill prst="plaid">
          <a:fgClr>
            <a:schemeClr val="accent6">
              <a:lumMod val="20000"/>
              <a:lumOff val="80000"/>
            </a:schemeClr>
          </a:fgClr>
          <a:bgClr>
            <a:schemeClr val="bg1"/>
          </a:bgClr>
        </a:patt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rPr>
            <a:t>Category 1</a:t>
          </a:r>
          <a:r>
            <a:rPr lang="en-US" sz="2500" kern="1200" dirty="0" smtClean="0"/>
            <a:t>	</a:t>
          </a:r>
          <a:endParaRPr lang="en-US" sz="2500" kern="1200" dirty="0"/>
        </a:p>
      </dsp:txBody>
      <dsp:txXfrm>
        <a:off x="221128" y="45588"/>
        <a:ext cx="2519383" cy="665948"/>
      </dsp:txXfrm>
    </dsp:sp>
    <dsp:sp modelId="{3ECBDC12-D325-4A43-A571-CEEDA6A1F41E}">
      <dsp:nvSpPr>
        <dsp:cNvPr id="0" name=""/>
        <dsp:cNvSpPr/>
      </dsp:nvSpPr>
      <dsp:spPr>
        <a:xfrm>
          <a:off x="0" y="1512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DEDD85-8D3A-4954-A2BC-F311FD548B58}">
      <dsp:nvSpPr>
        <dsp:cNvPr id="0" name=""/>
        <dsp:cNvSpPr/>
      </dsp:nvSpPr>
      <dsp:spPr>
        <a:xfrm>
          <a:off x="212725" y="1150935"/>
          <a:ext cx="2591435" cy="738000"/>
        </a:xfrm>
        <a:prstGeom prst="roundRect">
          <a:avLst/>
        </a:prstGeom>
        <a:gradFill rotWithShape="0">
          <a:gsLst>
            <a:gs pos="90446">
              <a:srgbClr val="F7CFA1"/>
            </a:gs>
            <a:gs pos="0">
              <a:schemeClr val="accent1">
                <a:lumMod val="5000"/>
                <a:lumOff val="95000"/>
              </a:schemeClr>
            </a:gs>
            <a:gs pos="0">
              <a:schemeClr val="tx1"/>
            </a:gs>
            <a:gs pos="34000">
              <a:schemeClr val="accent1">
                <a:lumMod val="45000"/>
                <a:lumOff val="55000"/>
              </a:schemeClr>
            </a:gs>
            <a:gs pos="100000">
              <a:schemeClr val="accent1">
                <a:lumMod val="30000"/>
                <a:lumOff val="70000"/>
              </a:schemeClr>
            </a:gs>
          </a:gsLst>
          <a:lin ang="5400000" scaled="1"/>
        </a:gra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rPr>
            <a:t>Category 2</a:t>
          </a:r>
          <a:endParaRPr lang="en-US" sz="2500" kern="1200" dirty="0">
            <a:solidFill>
              <a:schemeClr val="tx1"/>
            </a:solidFill>
          </a:endParaRPr>
        </a:p>
      </dsp:txBody>
      <dsp:txXfrm>
        <a:off x="248751" y="1186961"/>
        <a:ext cx="2519383" cy="665948"/>
      </dsp:txXfrm>
    </dsp:sp>
    <dsp:sp modelId="{E6BEB69E-ED42-4EA2-BC3F-152A2C641C02}">
      <dsp:nvSpPr>
        <dsp:cNvPr id="0" name=""/>
        <dsp:cNvSpPr/>
      </dsp:nvSpPr>
      <dsp:spPr>
        <a:xfrm>
          <a:off x="0" y="2646562"/>
          <a:ext cx="370205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56346-F31C-4328-9D52-44242BF22CC9}">
      <dsp:nvSpPr>
        <dsp:cNvPr id="0" name=""/>
        <dsp:cNvSpPr/>
      </dsp:nvSpPr>
      <dsp:spPr>
        <a:xfrm>
          <a:off x="185102" y="2277562"/>
          <a:ext cx="2591435" cy="738000"/>
        </a:xfrm>
        <a:prstGeom prst="roundRect">
          <a:avLst/>
        </a:prstGeom>
        <a:solidFill>
          <a:schemeClr val="accent6">
            <a:lumMod val="20000"/>
            <a:lumOff val="8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950" tIns="0" rIns="97950" bIns="0" numCol="1" spcCol="1270" anchor="ctr" anchorCtr="0">
          <a:noAutofit/>
        </a:bodyPr>
        <a:lstStyle/>
        <a:p>
          <a:pPr lvl="0" algn="l" defTabSz="1111250">
            <a:lnSpc>
              <a:spcPct val="90000"/>
            </a:lnSpc>
            <a:spcBef>
              <a:spcPct val="0"/>
            </a:spcBef>
            <a:spcAft>
              <a:spcPct val="35000"/>
            </a:spcAft>
          </a:pPr>
          <a:r>
            <a:rPr lang="en-US" sz="2500" kern="1200" dirty="0" smtClean="0">
              <a:solidFill>
                <a:schemeClr val="tx1"/>
              </a:solidFill>
            </a:rPr>
            <a:t>Category 3</a:t>
          </a:r>
          <a:endParaRPr lang="en-US" sz="2500" kern="1200" dirty="0">
            <a:solidFill>
              <a:schemeClr val="tx1"/>
            </a:solidFill>
          </a:endParaRPr>
        </a:p>
      </dsp:txBody>
      <dsp:txXfrm>
        <a:off x="221128" y="2313588"/>
        <a:ext cx="2519383"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09E83BD6-AD08-4E9B-ABE5-57F31CE89655}" type="datetimeFigureOut">
              <a:rPr lang="en-US"/>
              <a:pPr>
                <a:defRPr/>
              </a:pPr>
              <a:t>10/11/2017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B059A66D-F3E9-4B5F-A2C7-94F71D84EF9B}" type="slidenum">
              <a:rPr lang="en-US"/>
              <a:pPr>
                <a:defRPr/>
              </a:pPr>
              <a:t>‹#›</a:t>
            </a:fld>
            <a:endParaRPr lang="en-US"/>
          </a:p>
        </p:txBody>
      </p:sp>
    </p:spTree>
    <p:extLst>
      <p:ext uri="{BB962C8B-B14F-4D97-AF65-F5344CB8AC3E}">
        <p14:creationId xmlns:p14="http://schemas.microsoft.com/office/powerpoint/2010/main" val="297047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defRPr>
            </a:lvl1pPr>
            <a:lvl2pPr marL="757958" indent="-291522">
              <a:defRPr>
                <a:solidFill>
                  <a:schemeClr val="tx1"/>
                </a:solidFill>
                <a:latin typeface="Century Schoolbook" pitchFamily="18" charset="0"/>
              </a:defRPr>
            </a:lvl2pPr>
            <a:lvl3pPr marL="1166089" indent="-233218">
              <a:defRPr>
                <a:solidFill>
                  <a:schemeClr val="tx1"/>
                </a:solidFill>
                <a:latin typeface="Century Schoolbook" pitchFamily="18" charset="0"/>
              </a:defRPr>
            </a:lvl3pPr>
            <a:lvl4pPr marL="1632524" indent="-233218">
              <a:defRPr>
                <a:solidFill>
                  <a:schemeClr val="tx1"/>
                </a:solidFill>
                <a:latin typeface="Century Schoolbook" pitchFamily="18" charset="0"/>
              </a:defRPr>
            </a:lvl4pPr>
            <a:lvl5pPr marL="2098959" indent="-233218">
              <a:defRPr>
                <a:solidFill>
                  <a:schemeClr val="tx1"/>
                </a:solidFill>
                <a:latin typeface="Century Schoolbook" pitchFamily="18" charset="0"/>
              </a:defRPr>
            </a:lvl5pPr>
            <a:lvl6pPr marL="2565395" indent="-233218" fontAlgn="base">
              <a:spcBef>
                <a:spcPct val="0"/>
              </a:spcBef>
              <a:spcAft>
                <a:spcPct val="0"/>
              </a:spcAft>
              <a:defRPr>
                <a:solidFill>
                  <a:schemeClr val="tx1"/>
                </a:solidFill>
                <a:latin typeface="Century Schoolbook" pitchFamily="18" charset="0"/>
              </a:defRPr>
            </a:lvl6pPr>
            <a:lvl7pPr marL="3031830" indent="-233218" fontAlgn="base">
              <a:spcBef>
                <a:spcPct val="0"/>
              </a:spcBef>
              <a:spcAft>
                <a:spcPct val="0"/>
              </a:spcAft>
              <a:defRPr>
                <a:solidFill>
                  <a:schemeClr val="tx1"/>
                </a:solidFill>
                <a:latin typeface="Century Schoolbook" pitchFamily="18" charset="0"/>
              </a:defRPr>
            </a:lvl7pPr>
            <a:lvl8pPr marL="3498266" indent="-233218" fontAlgn="base">
              <a:spcBef>
                <a:spcPct val="0"/>
              </a:spcBef>
              <a:spcAft>
                <a:spcPct val="0"/>
              </a:spcAft>
              <a:defRPr>
                <a:solidFill>
                  <a:schemeClr val="tx1"/>
                </a:solidFill>
                <a:latin typeface="Century Schoolbook" pitchFamily="18" charset="0"/>
              </a:defRPr>
            </a:lvl8pPr>
            <a:lvl9pPr marL="3964701" indent="-233218"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fld id="{300A8CAF-C094-4529-889F-9CE19F5EA9D1}" type="slidenum">
              <a:rPr lang="en-US" smtClean="0">
                <a:latin typeface="Calibri" pitchFamily="34" charset="0"/>
              </a:rPr>
              <a:pPr fontAlgn="base">
                <a:spcBef>
                  <a:spcPct val="0"/>
                </a:spcBef>
                <a:spcAft>
                  <a:spcPct val="0"/>
                </a:spcAft>
                <a:defRPr/>
              </a:pPr>
              <a:t>1</a:t>
            </a:fld>
            <a:endParaRPr lang="en-US" dirty="0" smtClean="0">
              <a:latin typeface="Calibri" pitchFamily="34" charset="0"/>
            </a:endParaRPr>
          </a:p>
        </p:txBody>
      </p:sp>
    </p:spTree>
    <p:extLst>
      <p:ext uri="{BB962C8B-B14F-4D97-AF65-F5344CB8AC3E}">
        <p14:creationId xmlns:p14="http://schemas.microsoft.com/office/powerpoint/2010/main" val="1366562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Syllabus Statement: If you have a disability and need accommodations, please register with the disability student services office. Staff will determine eligibility for services based on the documentation provided and approve appropriate accommodations. Please feel free to set up an appointment with me to discuss your approved accommodations that are needed for this course. (provide links to the disability services office(s) on your campus and related campus accessibility policy, e.g. Disability</a:t>
            </a:r>
            <a:r>
              <a:rPr lang="en-US" sz="1200" b="0" i="0" kern="1200" baseline="0" dirty="0" smtClean="0">
                <a:solidFill>
                  <a:schemeClr val="tx1"/>
                </a:solidFill>
                <a:effectLst/>
                <a:latin typeface="+mn-lt"/>
                <a:ea typeface="+mn-ea"/>
                <a:cs typeface="+mn-cs"/>
              </a:rPr>
              <a:t> Resource Services (DRS). </a:t>
            </a:r>
            <a:r>
              <a:rPr lang="en-US" sz="1200" b="0" i="0" kern="1200" dirty="0" smtClean="0">
                <a:solidFill>
                  <a:schemeClr val="tx1"/>
                </a:solidFill>
                <a:effectLst/>
                <a:latin typeface="+mn-lt"/>
                <a:ea typeface="+mn-ea"/>
                <a:cs typeface="+mn-cs"/>
              </a:rPr>
              <a:t>Include links to the LMS or the location of online course materials.</a:t>
            </a:r>
          </a:p>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14</a:t>
            </a:fld>
            <a:endParaRPr lang="en-US"/>
          </a:p>
        </p:txBody>
      </p:sp>
    </p:spTree>
    <p:extLst>
      <p:ext uri="{BB962C8B-B14F-4D97-AF65-F5344CB8AC3E}">
        <p14:creationId xmlns:p14="http://schemas.microsoft.com/office/powerpoint/2010/main" val="318922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19</a:t>
            </a:fld>
            <a:endParaRPr lang="en-US"/>
          </a:p>
        </p:txBody>
      </p:sp>
    </p:spTree>
    <p:extLst>
      <p:ext uri="{BB962C8B-B14F-4D97-AF65-F5344CB8AC3E}">
        <p14:creationId xmlns:p14="http://schemas.microsoft.com/office/powerpoint/2010/main" val="234143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20</a:t>
            </a:fld>
            <a:endParaRPr lang="en-US"/>
          </a:p>
        </p:txBody>
      </p:sp>
    </p:spTree>
    <p:extLst>
      <p:ext uri="{BB962C8B-B14F-4D97-AF65-F5344CB8AC3E}">
        <p14:creationId xmlns:p14="http://schemas.microsoft.com/office/powerpoint/2010/main" val="2461015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22</a:t>
            </a:fld>
            <a:endParaRPr lang="en-US"/>
          </a:p>
        </p:txBody>
      </p:sp>
    </p:spTree>
    <p:extLst>
      <p:ext uri="{BB962C8B-B14F-4D97-AF65-F5344CB8AC3E}">
        <p14:creationId xmlns:p14="http://schemas.microsoft.com/office/powerpoint/2010/main" val="4131141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24</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26</a:t>
            </a:fld>
            <a:endParaRPr lang="en-US"/>
          </a:p>
        </p:txBody>
      </p:sp>
    </p:spTree>
    <p:extLst>
      <p:ext uri="{BB962C8B-B14F-4D97-AF65-F5344CB8AC3E}">
        <p14:creationId xmlns:p14="http://schemas.microsoft.com/office/powerpoint/2010/main" val="3497276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sz="2000" dirty="0"/>
          </a:p>
          <a:p>
            <a:pPr>
              <a:buFont typeface="Courier New" panose="02070309020205020404" pitchFamily="49" charset="0"/>
              <a:buNone/>
            </a:pPr>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28</a:t>
            </a:fld>
            <a:endParaRPr lang="en-US"/>
          </a:p>
        </p:txBody>
      </p:sp>
    </p:spTree>
    <p:extLst>
      <p:ext uri="{BB962C8B-B14F-4D97-AF65-F5344CB8AC3E}">
        <p14:creationId xmlns:p14="http://schemas.microsoft.com/office/powerpoint/2010/main" val="53895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30</a:t>
            </a:fld>
            <a:endParaRPr lang="en-US"/>
          </a:p>
        </p:txBody>
      </p:sp>
    </p:spTree>
    <p:extLst>
      <p:ext uri="{BB962C8B-B14F-4D97-AF65-F5344CB8AC3E}">
        <p14:creationId xmlns:p14="http://schemas.microsoft.com/office/powerpoint/2010/main" val="981901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33</a:t>
            </a:fld>
            <a:endParaRPr lang="en-US"/>
          </a:p>
        </p:txBody>
      </p:sp>
    </p:spTree>
    <p:extLst>
      <p:ext uri="{BB962C8B-B14F-4D97-AF65-F5344CB8AC3E}">
        <p14:creationId xmlns:p14="http://schemas.microsoft.com/office/powerpoint/2010/main" val="3926729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34</a:t>
            </a:fld>
            <a:endParaRPr lang="en-US"/>
          </a:p>
        </p:txBody>
      </p:sp>
    </p:spTree>
    <p:extLst>
      <p:ext uri="{BB962C8B-B14F-4D97-AF65-F5344CB8AC3E}">
        <p14:creationId xmlns:p14="http://schemas.microsoft.com/office/powerpoint/2010/main" val="116394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2</a:t>
            </a:fld>
            <a:endParaRPr lang="en-US"/>
          </a:p>
        </p:txBody>
      </p:sp>
    </p:spTree>
    <p:extLst>
      <p:ext uri="{BB962C8B-B14F-4D97-AF65-F5344CB8AC3E}">
        <p14:creationId xmlns:p14="http://schemas.microsoft.com/office/powerpoint/2010/main" val="3792879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35</a:t>
            </a:fld>
            <a:endParaRPr lang="en-US"/>
          </a:p>
        </p:txBody>
      </p:sp>
    </p:spTree>
    <p:extLst>
      <p:ext uri="{BB962C8B-B14F-4D97-AF65-F5344CB8AC3E}">
        <p14:creationId xmlns:p14="http://schemas.microsoft.com/office/powerpoint/2010/main" val="3677314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36</a:t>
            </a:fld>
            <a:endParaRPr lang="en-US"/>
          </a:p>
        </p:txBody>
      </p:sp>
    </p:spTree>
    <p:extLst>
      <p:ext uri="{BB962C8B-B14F-4D97-AF65-F5344CB8AC3E}">
        <p14:creationId xmlns:p14="http://schemas.microsoft.com/office/powerpoint/2010/main" val="256900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3</a:t>
            </a:fld>
            <a:endParaRPr lang="en-US"/>
          </a:p>
        </p:txBody>
      </p:sp>
    </p:spTree>
    <p:extLst>
      <p:ext uri="{BB962C8B-B14F-4D97-AF65-F5344CB8AC3E}">
        <p14:creationId xmlns:p14="http://schemas.microsoft.com/office/powerpoint/2010/main" val="4171217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5</a:t>
            </a:fld>
            <a:endParaRPr lang="en-US" dirty="0"/>
          </a:p>
        </p:txBody>
      </p:sp>
    </p:spTree>
    <p:extLst>
      <p:ext uri="{BB962C8B-B14F-4D97-AF65-F5344CB8AC3E}">
        <p14:creationId xmlns:p14="http://schemas.microsoft.com/office/powerpoint/2010/main" val="1669028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6</a:t>
            </a:fld>
            <a:endParaRPr lang="en-US" dirty="0"/>
          </a:p>
        </p:txBody>
      </p:sp>
    </p:spTree>
    <p:extLst>
      <p:ext uri="{BB962C8B-B14F-4D97-AF65-F5344CB8AC3E}">
        <p14:creationId xmlns:p14="http://schemas.microsoft.com/office/powerpoint/2010/main" val="417017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8</a:t>
            </a:fld>
            <a:endParaRPr lang="en-US"/>
          </a:p>
        </p:txBody>
      </p:sp>
    </p:spTree>
    <p:extLst>
      <p:ext uri="{BB962C8B-B14F-4D97-AF65-F5344CB8AC3E}">
        <p14:creationId xmlns:p14="http://schemas.microsoft.com/office/powerpoint/2010/main" val="1350167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9</a:t>
            </a:fld>
            <a:endParaRPr lang="en-US"/>
          </a:p>
        </p:txBody>
      </p:sp>
    </p:spTree>
    <p:extLst>
      <p:ext uri="{BB962C8B-B14F-4D97-AF65-F5344CB8AC3E}">
        <p14:creationId xmlns:p14="http://schemas.microsoft.com/office/powerpoint/2010/main" val="42709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10</a:t>
            </a:fld>
            <a:endParaRPr lang="en-US"/>
          </a:p>
        </p:txBody>
      </p:sp>
    </p:spTree>
    <p:extLst>
      <p:ext uri="{BB962C8B-B14F-4D97-AF65-F5344CB8AC3E}">
        <p14:creationId xmlns:p14="http://schemas.microsoft.com/office/powerpoint/2010/main" val="137954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59A66D-F3E9-4B5F-A2C7-94F71D84EF9B}" type="slidenum">
              <a:rPr lang="en-US" smtClean="0"/>
              <a:pPr>
                <a:defRPr/>
              </a:pPr>
              <a:t>13</a:t>
            </a:fld>
            <a:endParaRPr lang="en-US"/>
          </a:p>
        </p:txBody>
      </p:sp>
    </p:spTree>
    <p:extLst>
      <p:ext uri="{BB962C8B-B14F-4D97-AF65-F5344CB8AC3E}">
        <p14:creationId xmlns:p14="http://schemas.microsoft.com/office/powerpoint/2010/main" val="201621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D2E9B31E-FE3C-4359-9DF3-22A0D9011490}" type="datetimeFigureOut">
              <a:rPr lang="en-US" smtClean="0"/>
              <a:pPr>
                <a:defRPr/>
              </a:pPr>
              <a:t>10/11/2017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D31DF9-F17E-4F93-9EDD-EC008E67A009}"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B772BCA-399B-4234-8242-0098309D44E9}" type="datetimeFigureOut">
              <a:rPr lang="en-US" smtClean="0"/>
              <a:pPr>
                <a:defRPr/>
              </a:pPr>
              <a:t>10/11/2017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DE85C8-1FFD-4958-8AE1-86A916B6890E}" type="slidenum">
              <a:rPr lang="en-US" smtClean="0"/>
              <a:pPr>
                <a:defRPr/>
              </a:pPr>
              <a:t>‹#›</a:t>
            </a:fld>
            <a:endParaRPr lang="en-US"/>
          </a:p>
        </p:txBody>
      </p:sp>
    </p:spTree>
    <p:extLst>
      <p:ext uri="{BB962C8B-B14F-4D97-AF65-F5344CB8AC3E}">
        <p14:creationId xmlns:p14="http://schemas.microsoft.com/office/powerpoint/2010/main" val="246870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C1CC630-DEC4-4A22-87D5-26C20A8C9A03}" type="datetimeFigureOut">
              <a:rPr lang="en-US" smtClean="0"/>
              <a:pPr>
                <a:defRPr/>
              </a:pPr>
              <a:t>10/11/2017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4650E3-C1CA-441F-B51A-C3ECC1C0C52B}" type="slidenum">
              <a:rPr lang="en-US" smtClean="0"/>
              <a:pPr>
                <a:defRPr/>
              </a:pPr>
              <a:t>‹#›</a:t>
            </a:fld>
            <a:endParaRPr lang="en-US"/>
          </a:p>
        </p:txBody>
      </p:sp>
    </p:spTree>
    <p:extLst>
      <p:ext uri="{BB962C8B-B14F-4D97-AF65-F5344CB8AC3E}">
        <p14:creationId xmlns:p14="http://schemas.microsoft.com/office/powerpoint/2010/main" val="38346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2136308-4BF7-44DD-8677-57BE6D4AC41C}" type="datetimeFigureOut">
              <a:rPr lang="en-US" smtClean="0"/>
              <a:pPr>
                <a:defRPr/>
              </a:pPr>
              <a:t>10/11/2017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8A8C384-08AE-40E7-BE52-0066C30EE7A9}" type="slidenum">
              <a:rPr lang="en-US" smtClean="0"/>
              <a:pPr>
                <a:defRPr/>
              </a:pPr>
              <a:t>‹#›</a:t>
            </a:fld>
            <a:endParaRPr lang="en-US"/>
          </a:p>
        </p:txBody>
      </p:sp>
    </p:spTree>
    <p:extLst>
      <p:ext uri="{BB962C8B-B14F-4D97-AF65-F5344CB8AC3E}">
        <p14:creationId xmlns:p14="http://schemas.microsoft.com/office/powerpoint/2010/main" val="144604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4986B34-60B7-46EB-8AB3-2157DB3A85E0}" type="datetimeFigureOut">
              <a:rPr lang="en-US" smtClean="0"/>
              <a:pPr>
                <a:defRPr/>
              </a:pPr>
              <a:t>10/11/2017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03402A-1D7A-4DDD-A2D7-F39B542D9276}"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8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F04804D-778D-4D6E-A676-F6C0D70FBEF2}" type="datetimeFigureOut">
              <a:rPr lang="en-US" smtClean="0"/>
              <a:pPr>
                <a:defRPr/>
              </a:pPr>
              <a:t>10/11/2017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ADB913-C3AC-41E6-BB26-005FE224AAC0}" type="slidenum">
              <a:rPr lang="en-US" smtClean="0"/>
              <a:pPr>
                <a:defRPr/>
              </a:pPr>
              <a:t>‹#›</a:t>
            </a:fld>
            <a:endParaRPr lang="en-US"/>
          </a:p>
        </p:txBody>
      </p:sp>
    </p:spTree>
    <p:extLst>
      <p:ext uri="{BB962C8B-B14F-4D97-AF65-F5344CB8AC3E}">
        <p14:creationId xmlns:p14="http://schemas.microsoft.com/office/powerpoint/2010/main" val="46615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81892EC7-C0C4-45A5-8D0F-A05CEAAE9ABF}" type="datetimeFigureOut">
              <a:rPr lang="en-US" smtClean="0"/>
              <a:pPr>
                <a:defRPr/>
              </a:pPr>
              <a:t>10/11/2017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3CE574-48F9-49C8-95F6-D7D862D422EF}" type="slidenum">
              <a:rPr lang="en-US" smtClean="0"/>
              <a:pPr>
                <a:defRPr/>
              </a:pPr>
              <a:t>‹#›</a:t>
            </a:fld>
            <a:endParaRPr lang="en-US"/>
          </a:p>
        </p:txBody>
      </p:sp>
    </p:spTree>
    <p:extLst>
      <p:ext uri="{BB962C8B-B14F-4D97-AF65-F5344CB8AC3E}">
        <p14:creationId xmlns:p14="http://schemas.microsoft.com/office/powerpoint/2010/main" val="1217096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E31C795-BB92-4470-8E66-5DEEB8307B55}" type="datetimeFigureOut">
              <a:rPr lang="en-US" smtClean="0"/>
              <a:pPr>
                <a:defRPr/>
              </a:pPr>
              <a:t>10/11/2017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98BA0BD-1E1E-40E5-80A1-A1E9D1ED48C9}" type="slidenum">
              <a:rPr lang="en-US" smtClean="0"/>
              <a:pPr>
                <a:defRPr/>
              </a:pPr>
              <a:t>‹#›</a:t>
            </a:fld>
            <a:endParaRPr lang="en-US"/>
          </a:p>
        </p:txBody>
      </p:sp>
    </p:spTree>
    <p:extLst>
      <p:ext uri="{BB962C8B-B14F-4D97-AF65-F5344CB8AC3E}">
        <p14:creationId xmlns:p14="http://schemas.microsoft.com/office/powerpoint/2010/main" val="86928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5B40FDED-0E0A-4439-B6B2-25891E78A983}" type="datetimeFigureOut">
              <a:rPr lang="en-US" smtClean="0"/>
              <a:pPr>
                <a:defRPr/>
              </a:pPr>
              <a:t>10/11/2017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8E37D5F8-8F92-44E3-8D3A-2CD98F65817E}" type="slidenum">
              <a:rPr lang="en-US" smtClean="0"/>
              <a:pPr>
                <a:defRPr/>
              </a:pPr>
              <a:t>‹#›</a:t>
            </a:fld>
            <a:endParaRPr lang="en-US"/>
          </a:p>
        </p:txBody>
      </p:sp>
    </p:spTree>
    <p:extLst>
      <p:ext uri="{BB962C8B-B14F-4D97-AF65-F5344CB8AC3E}">
        <p14:creationId xmlns:p14="http://schemas.microsoft.com/office/powerpoint/2010/main" val="78263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5DE61004-4A24-43FE-B603-6A507CE02238}" type="datetimeFigureOut">
              <a:rPr lang="en-US" smtClean="0"/>
              <a:pPr>
                <a:defRPr/>
              </a:pPr>
              <a:t>10/11/2017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0A52013A-A571-4480-A8C0-326247303404}" type="slidenum">
              <a:rPr lang="en-US" smtClean="0"/>
              <a:pPr>
                <a:defRPr/>
              </a:pPr>
              <a:t>‹#›</a:t>
            </a:fld>
            <a:endParaRPr lang="en-US"/>
          </a:p>
        </p:txBody>
      </p:sp>
    </p:spTree>
    <p:extLst>
      <p:ext uri="{BB962C8B-B14F-4D97-AF65-F5344CB8AC3E}">
        <p14:creationId xmlns:p14="http://schemas.microsoft.com/office/powerpoint/2010/main" val="112677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68ED848-0352-4BB0-853D-3DAF12819768}" type="datetimeFigureOut">
              <a:rPr lang="en-US" smtClean="0"/>
              <a:pPr>
                <a:defRPr/>
              </a:pPr>
              <a:t>10/11/2017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7F16831-B8CE-4E3E-A2AF-9267198F8843}" type="slidenum">
              <a:rPr lang="en-US" smtClean="0"/>
              <a:pPr>
                <a:defRPr/>
              </a:pPr>
              <a:t>‹#›</a:t>
            </a:fld>
            <a:endParaRPr lang="en-US"/>
          </a:p>
        </p:txBody>
      </p:sp>
    </p:spTree>
    <p:extLst>
      <p:ext uri="{BB962C8B-B14F-4D97-AF65-F5344CB8AC3E}">
        <p14:creationId xmlns:p14="http://schemas.microsoft.com/office/powerpoint/2010/main" val="262320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413667B6-7BAA-4DDC-B577-1140ED0E0613}" type="datetimeFigureOut">
              <a:rPr lang="en-US" smtClean="0"/>
              <a:pPr>
                <a:defRPr/>
              </a:pPr>
              <a:t>10/11/2017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8803FB4-F0FF-40E1-94E3-BA6FAFC87B38}"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034200"/>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chart" Target="../charts/chart1.xm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chart" Target="../charts/chart2.xml"/><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csustan.edu/sld/faculty-mentor-program/fmp-student-organization" TargetMode="External"/><Relationship Id="rId3" Type="http://schemas.openxmlformats.org/officeDocument/2006/relationships/hyperlink" Target="https://www.csustan.edu/tutoring-center" TargetMode="External"/><Relationship Id="rId7" Type="http://schemas.openxmlformats.org/officeDocument/2006/relationships/hyperlink" Target="https://www.csustan.edu/student-support-services" TargetMode="External"/><Relationship Id="rId12" Type="http://schemas.openxmlformats.org/officeDocument/2006/relationships/hyperlink" Target="http://library.csustan.edu/accessibility/library-disability-support-servi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sustan.edu/pace" TargetMode="External"/><Relationship Id="rId11" Type="http://schemas.openxmlformats.org/officeDocument/2006/relationships/hyperlink" Target="https://www.csustan.edu/health-center" TargetMode="External"/><Relationship Id="rId5" Type="http://schemas.openxmlformats.org/officeDocument/2006/relationships/hyperlink" Target="https://www.lynda.com/" TargetMode="External"/><Relationship Id="rId10" Type="http://schemas.openxmlformats.org/officeDocument/2006/relationships/hyperlink" Target="https://www.csustan.edu/counseling" TargetMode="External"/><Relationship Id="rId4" Type="http://schemas.openxmlformats.org/officeDocument/2006/relationships/hyperlink" Target="http://csustanwc.weebly.com/" TargetMode="External"/><Relationship Id="rId9" Type="http://schemas.openxmlformats.org/officeDocument/2006/relationships/hyperlink" Target="https://www.csustan.edu/disability-resource-servic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teachingcommons.cdl.edu/access/docs_multi/Excel_Resources.shtml" TargetMode="External"/><Relationship Id="rId7" Type="http://schemas.openxmlformats.org/officeDocument/2006/relationships/hyperlink" Target="http://teachingcommons.cdl.edu/access/docs_multi/docs_stem.shtml" TargetMode="External"/><Relationship Id="rId2" Type="http://schemas.openxmlformats.org/officeDocument/2006/relationships/hyperlink" Target="http://teachingcommons.cdl.edu/access/docs_multi/wordf2f.shtml" TargetMode="External"/><Relationship Id="rId1" Type="http://schemas.openxmlformats.org/officeDocument/2006/relationships/slideLayout" Target="../slideLayouts/slideLayout5.xml"/><Relationship Id="rId6" Type="http://schemas.openxmlformats.org/officeDocument/2006/relationships/hyperlink" Target="http://teachingcommons.cdl.edu/access/docs_multi/docs_mm_caption_introduction.shtml" TargetMode="External"/><Relationship Id="rId5" Type="http://schemas.openxmlformats.org/officeDocument/2006/relationships/hyperlink" Target="http://teachingcommons.cdl.edu/access/docs_multi/pdfaccess.shtml" TargetMode="External"/><Relationship Id="rId4" Type="http://schemas.openxmlformats.org/officeDocument/2006/relationships/hyperlink" Target="http://teachingcommons.cdl.edu/access/docs_multi/MSPPTFaceToFace.s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irstmonday.org/ojs/index.php/fm/article/viewArticle/3666/3077"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library.csustan.edu/accessibility/dragon-naturally-speaking" TargetMode="External"/><Relationship Id="rId2" Type="http://schemas.openxmlformats.org/officeDocument/2006/relationships/hyperlink" Target="http://library.csustan.edu/accessibility/magic-screen-magnifier" TargetMode="External"/><Relationship Id="rId1" Type="http://schemas.openxmlformats.org/officeDocument/2006/relationships/slideLayout" Target="../slideLayouts/slideLayout2.xml"/><Relationship Id="rId6" Type="http://schemas.openxmlformats.org/officeDocument/2006/relationships/hyperlink" Target="http://library.csustan.edu/theld/Clearview.htm" TargetMode="External"/><Relationship Id="rId5" Type="http://schemas.openxmlformats.org/officeDocument/2006/relationships/hyperlink" Target="http://library.csustan.edu/theld/Jaws.htm" TargetMode="External"/><Relationship Id="rId4" Type="http://schemas.openxmlformats.org/officeDocument/2006/relationships/hyperlink" Target="http://library.csustan.edu/theld/kurzweil.ht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csustan.edu/blanksite/camtasia-studi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qOmNUlWMcEs&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teachingcommons.cdl.edu/access/resources/fwis.shtml"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sustan.edu/ati/"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hyperlink" Target="mailto:tgillihan@csustan.edu" TargetMode="External"/><Relationship Id="rId4" Type="http://schemas.openxmlformats.org/officeDocument/2006/relationships/hyperlink" Target="http://www.csustan.edu/at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calstate.edu/eo/EO-926.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Aft>
                <a:spcPts val="0"/>
              </a:spcAft>
              <a:defRPr/>
            </a:pPr>
            <a:r>
              <a:rPr lang="en-US" dirty="0" smtClean="0"/>
              <a:t>Accessible Technology Initiative</a:t>
            </a:r>
            <a:endParaRPr lang="en-US" dirty="0"/>
          </a:p>
        </p:txBody>
      </p:sp>
      <p:sp>
        <p:nvSpPr>
          <p:cNvPr id="8195" name="Subtitle 2"/>
          <p:cNvSpPr>
            <a:spLocks noGrp="1"/>
          </p:cNvSpPr>
          <p:nvPr>
            <p:ph type="subTitle" idx="1"/>
          </p:nvPr>
        </p:nvSpPr>
        <p:spPr>
          <a:xfrm>
            <a:off x="825038" y="4455620"/>
            <a:ext cx="7543800" cy="1564179"/>
          </a:xfrm>
        </p:spPr>
        <p:txBody>
          <a:bodyPr>
            <a:normAutofit lnSpcReduction="10000"/>
          </a:bodyPr>
          <a:lstStyle/>
          <a:p>
            <a:pPr eaLnBrk="1" hangingPunct="1"/>
            <a:r>
              <a:rPr lang="en-US" sz="4000" b="1" dirty="0" smtClean="0"/>
              <a:t>QOLT</a:t>
            </a:r>
          </a:p>
          <a:p>
            <a:pPr eaLnBrk="1" hangingPunct="1"/>
            <a:r>
              <a:rPr lang="en-US" b="1" dirty="0" smtClean="0"/>
              <a:t>October 2017 </a:t>
            </a:r>
            <a:r>
              <a:rPr lang="en-US" b="1" dirty="0" smtClean="0"/>
              <a:t>– Tawn Gillihan, </a:t>
            </a:r>
            <a:r>
              <a:rPr lang="en-US" b="1" dirty="0" smtClean="0"/>
              <a:t>OIT</a:t>
            </a:r>
          </a:p>
          <a:p>
            <a:pPr algn="r" eaLnBrk="1" hangingPunct="1"/>
            <a:r>
              <a:rPr lang="en-US" b="1" dirty="0" smtClean="0"/>
              <a:t>www.csustan.edu/ati</a:t>
            </a:r>
            <a:endParaRPr lang="en-US" b="1" dirty="0" smtClean="0"/>
          </a:p>
        </p:txBody>
      </p:sp>
      <p:sp>
        <p:nvSpPr>
          <p:cNvPr id="8196" name="Footer Placeholder 3"/>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compatLnSpc="1">
            <a:prstTxWarp prst="textNoShape">
              <a:avLst/>
            </a:prstTxWarp>
          </a:bodyPr>
          <a:lstStyle>
            <a:lvl1pPr>
              <a:defRPr>
                <a:solidFill>
                  <a:schemeClr val="tx1"/>
                </a:solidFill>
                <a:latin typeface="Century Schoolbook" pitchFamily="18" charset="0"/>
              </a:defRPr>
            </a:lvl1pPr>
            <a:lvl2pPr marL="742950" indent="-285750">
              <a:defRPr>
                <a:solidFill>
                  <a:schemeClr val="tx1"/>
                </a:solidFill>
                <a:latin typeface="Century Schoolbook" pitchFamily="18" charset="0"/>
              </a:defRPr>
            </a:lvl2pPr>
            <a:lvl3pPr marL="1143000" indent="-228600">
              <a:defRPr>
                <a:solidFill>
                  <a:schemeClr val="tx1"/>
                </a:solidFill>
                <a:latin typeface="Century Schoolbook" pitchFamily="18" charset="0"/>
              </a:defRPr>
            </a:lvl3pPr>
            <a:lvl4pPr marL="1600200" indent="-228600">
              <a:defRPr>
                <a:solidFill>
                  <a:schemeClr val="tx1"/>
                </a:solidFill>
                <a:latin typeface="Century Schoolbook" pitchFamily="18" charset="0"/>
              </a:defRPr>
            </a:lvl4pPr>
            <a:lvl5pPr marL="2057400" indent="-228600">
              <a:defRPr>
                <a:solidFill>
                  <a:schemeClr val="tx1"/>
                </a:solidFill>
                <a:latin typeface="Century Schoolbook" pitchFamily="18" charset="0"/>
              </a:defRPr>
            </a:lvl5pPr>
            <a:lvl6pPr marL="2514600" indent="-228600" fontAlgn="base">
              <a:spcBef>
                <a:spcPct val="0"/>
              </a:spcBef>
              <a:spcAft>
                <a:spcPct val="0"/>
              </a:spcAft>
              <a:defRPr>
                <a:solidFill>
                  <a:schemeClr val="tx1"/>
                </a:solidFill>
                <a:latin typeface="Century Schoolbook" pitchFamily="18" charset="0"/>
              </a:defRPr>
            </a:lvl6pPr>
            <a:lvl7pPr marL="2971800" indent="-228600" fontAlgn="base">
              <a:spcBef>
                <a:spcPct val="0"/>
              </a:spcBef>
              <a:spcAft>
                <a:spcPct val="0"/>
              </a:spcAft>
              <a:defRPr>
                <a:solidFill>
                  <a:schemeClr val="tx1"/>
                </a:solidFill>
                <a:latin typeface="Century Schoolbook" pitchFamily="18" charset="0"/>
              </a:defRPr>
            </a:lvl7pPr>
            <a:lvl8pPr marL="3429000" indent="-228600" fontAlgn="base">
              <a:spcBef>
                <a:spcPct val="0"/>
              </a:spcBef>
              <a:spcAft>
                <a:spcPct val="0"/>
              </a:spcAft>
              <a:defRPr>
                <a:solidFill>
                  <a:schemeClr val="tx1"/>
                </a:solidFill>
                <a:latin typeface="Century Schoolbook" pitchFamily="18" charset="0"/>
              </a:defRPr>
            </a:lvl8pPr>
            <a:lvl9pPr marL="3886200" indent="-228600" fontAlgn="base">
              <a:spcBef>
                <a:spcPct val="0"/>
              </a:spcBef>
              <a:spcAft>
                <a:spcPct val="0"/>
              </a:spcAft>
              <a:defRPr>
                <a:solidFill>
                  <a:schemeClr val="tx1"/>
                </a:solidFill>
                <a:latin typeface="Century Schoolbook" pitchFamily="18" charset="0"/>
              </a:defRPr>
            </a:lvl9pPr>
          </a:lstStyle>
          <a:p>
            <a:pPr fontAlgn="base">
              <a:spcBef>
                <a:spcPct val="0"/>
              </a:spcBef>
              <a:spcAft>
                <a:spcPct val="0"/>
              </a:spcAft>
              <a:defRPr/>
            </a:pPr>
            <a:r>
              <a:rPr lang="en-US" dirty="0" smtClean="0">
                <a:solidFill>
                  <a:schemeClr val="tx2"/>
                </a:solidFill>
              </a:rPr>
              <a:t>Accessible Technology Initiative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452" y="685800"/>
            <a:ext cx="6347713" cy="838200"/>
          </a:xfrm>
        </p:spPr>
        <p:txBody>
          <a:bodyPr/>
          <a:lstStyle/>
          <a:p>
            <a:r>
              <a:rPr lang="en-US" b="1" dirty="0"/>
              <a:t>Additional </a:t>
            </a:r>
            <a:r>
              <a:rPr lang="en-US" b="1" dirty="0" smtClean="0"/>
              <a:t>Limitations</a:t>
            </a:r>
            <a:endParaRPr lang="en-US" b="1" dirty="0"/>
          </a:p>
        </p:txBody>
      </p:sp>
      <p:sp>
        <p:nvSpPr>
          <p:cNvPr id="6" name="Content Placeholder 3"/>
          <p:cNvSpPr>
            <a:spLocks noGrp="1"/>
          </p:cNvSpPr>
          <p:nvPr>
            <p:ph sz="quarter" idx="4"/>
          </p:nvPr>
        </p:nvSpPr>
        <p:spPr>
          <a:xfrm>
            <a:off x="914400" y="1752600"/>
            <a:ext cx="6781800" cy="4495800"/>
          </a:xfrm>
        </p:spPr>
        <p:txBody>
          <a:bodyPr>
            <a:noAutofit/>
          </a:bodyPr>
          <a:lstStyle/>
          <a:p>
            <a:pPr>
              <a:buFont typeface="Wingdings" panose="05000000000000000000" pitchFamily="2" charset="2"/>
              <a:buChar char="§"/>
            </a:pPr>
            <a:r>
              <a:rPr lang="en-US" sz="3200" dirty="0" smtClean="0"/>
              <a:t>Different learning styles</a:t>
            </a:r>
          </a:p>
          <a:p>
            <a:pPr>
              <a:buFont typeface="Wingdings" panose="05000000000000000000" pitchFamily="2" charset="2"/>
              <a:buChar char="§"/>
            </a:pPr>
            <a:r>
              <a:rPr lang="en-US" sz="3200" dirty="0" smtClean="0"/>
              <a:t>Language/Culture</a:t>
            </a:r>
          </a:p>
          <a:p>
            <a:pPr>
              <a:buFont typeface="Wingdings" panose="05000000000000000000" pitchFamily="2" charset="2"/>
              <a:buChar char="§"/>
            </a:pPr>
            <a:r>
              <a:rPr lang="en-US" sz="3200" dirty="0" smtClean="0"/>
              <a:t>Limited access to technology</a:t>
            </a:r>
          </a:p>
          <a:p>
            <a:pPr>
              <a:buFont typeface="Wingdings" panose="05000000000000000000" pitchFamily="2" charset="2"/>
              <a:buChar char="§"/>
            </a:pPr>
            <a:r>
              <a:rPr lang="en-US" sz="3200" dirty="0" smtClean="0"/>
              <a:t>Aging-related limitations</a:t>
            </a:r>
            <a:endParaRPr lang="en-US" sz="3200" dirty="0" smtClean="0"/>
          </a:p>
          <a:p>
            <a:pPr>
              <a:buFont typeface="Wingdings" panose="05000000000000000000" pitchFamily="2" charset="2"/>
              <a:buChar char="§"/>
            </a:pPr>
            <a:r>
              <a:rPr lang="en-US" sz="3200" dirty="0" smtClean="0"/>
              <a:t>Distance </a:t>
            </a:r>
            <a:r>
              <a:rPr lang="en-US" sz="3200" dirty="0" smtClean="0"/>
              <a:t>learning</a:t>
            </a:r>
          </a:p>
          <a:p>
            <a:pPr>
              <a:buFont typeface="Wingdings" panose="05000000000000000000" pitchFamily="2" charset="2"/>
              <a:buChar char="§"/>
            </a:pPr>
            <a:r>
              <a:rPr lang="en-US" sz="3200" dirty="0" smtClean="0"/>
              <a:t>Unaware of resources</a:t>
            </a:r>
          </a:p>
          <a:p>
            <a:pPr>
              <a:buFont typeface="Wingdings" panose="05000000000000000000" pitchFamily="2" charset="2"/>
              <a:buChar char="§"/>
            </a:pPr>
            <a:r>
              <a:rPr lang="en-US" sz="3200" dirty="0" smtClean="0"/>
              <a:t>Stress</a:t>
            </a:r>
            <a:endParaRPr lang="en-US" sz="1800" dirty="0" smtClean="0"/>
          </a:p>
        </p:txBody>
      </p:sp>
    </p:spTree>
    <p:extLst>
      <p:ext uri="{BB962C8B-B14F-4D97-AF65-F5344CB8AC3E}">
        <p14:creationId xmlns:p14="http://schemas.microsoft.com/office/powerpoint/2010/main" val="748403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Accessible Instructional Materials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54378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What Are the Challenges?</a:t>
            </a:r>
            <a:endParaRPr lang="en-US" b="1" dirty="0">
              <a:solidFill>
                <a:schemeClr val="accent4">
                  <a:lumMod val="50000"/>
                </a:schemeClr>
              </a:solidFill>
            </a:endParaRPr>
          </a:p>
        </p:txBody>
      </p:sp>
      <p:sp>
        <p:nvSpPr>
          <p:cNvPr id="4" name="Rounded Rectangle 3"/>
          <p:cNvSpPr/>
          <p:nvPr/>
        </p:nvSpPr>
        <p:spPr>
          <a:xfrm>
            <a:off x="838200" y="1828800"/>
            <a:ext cx="36576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822959" y="1845734"/>
            <a:ext cx="7543801" cy="4326466"/>
          </a:xfrm>
        </p:spPr>
        <p:txBody>
          <a:bodyPr>
            <a:normAutofit/>
          </a:bodyPr>
          <a:lstStyle/>
          <a:p>
            <a:pPr marL="201168" lvl="1" indent="0">
              <a:buNone/>
            </a:pPr>
            <a:r>
              <a:rPr lang="en-US" sz="3600" b="1" dirty="0" smtClean="0"/>
              <a:t>For Instructors:</a:t>
            </a:r>
          </a:p>
          <a:p>
            <a:pPr lvl="1"/>
            <a:r>
              <a:rPr lang="en-US" sz="3200" dirty="0" smtClean="0"/>
              <a:t>Late notice from students</a:t>
            </a:r>
          </a:p>
          <a:p>
            <a:pPr lvl="1"/>
            <a:r>
              <a:rPr lang="en-US" sz="3200" dirty="0" smtClean="0"/>
              <a:t>Unrecognized non-apparent disabilities</a:t>
            </a:r>
          </a:p>
          <a:p>
            <a:pPr lvl="1"/>
            <a:r>
              <a:rPr lang="en-US" sz="3200" dirty="0"/>
              <a:t>Limited time to remediate </a:t>
            </a:r>
            <a:r>
              <a:rPr lang="en-US" sz="3200" dirty="0" smtClean="0"/>
              <a:t>documents and multimedia</a:t>
            </a:r>
            <a:endParaRPr lang="en-US" sz="3200" dirty="0"/>
          </a:p>
          <a:p>
            <a:pPr lvl="1"/>
            <a:r>
              <a:rPr lang="en-US" sz="3200" dirty="0" smtClean="0"/>
              <a:t>More...</a:t>
            </a:r>
            <a:endParaRPr lang="en-US" sz="3200" dirty="0"/>
          </a:p>
        </p:txBody>
      </p:sp>
    </p:spTree>
    <p:extLst>
      <p:ext uri="{BB962C8B-B14F-4D97-AF65-F5344CB8AC3E}">
        <p14:creationId xmlns:p14="http://schemas.microsoft.com/office/powerpoint/2010/main" val="6954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10400" cy="685800"/>
          </a:xfrm>
        </p:spPr>
        <p:txBody>
          <a:bodyPr>
            <a:noAutofit/>
          </a:bodyPr>
          <a:lstStyle/>
          <a:p>
            <a:pPr>
              <a:defRPr/>
            </a:pPr>
            <a:r>
              <a:rPr lang="en-US" b="1" dirty="0" smtClean="0"/>
              <a:t>ATI &amp; Instructional </a:t>
            </a:r>
            <a:r>
              <a:rPr lang="en-US" b="1" dirty="0" smtClean="0"/>
              <a:t>Materials</a:t>
            </a:r>
            <a:endParaRPr lang="en-US" b="1" dirty="0"/>
          </a:p>
        </p:txBody>
      </p:sp>
      <p:sp>
        <p:nvSpPr>
          <p:cNvPr id="4" name="Content Placeholder 3"/>
          <p:cNvSpPr>
            <a:spLocks noGrp="1"/>
          </p:cNvSpPr>
          <p:nvPr>
            <p:ph idx="1"/>
          </p:nvPr>
        </p:nvSpPr>
        <p:spPr>
          <a:xfrm>
            <a:off x="914400" y="1905000"/>
            <a:ext cx="7543800" cy="4648200"/>
          </a:xfrm>
        </p:spPr>
        <p:txBody>
          <a:bodyPr>
            <a:normAutofit/>
          </a:bodyPr>
          <a:lstStyle/>
          <a:p>
            <a:pPr>
              <a:buFont typeface="Wingdings" panose="05000000000000000000" pitchFamily="2" charset="2"/>
              <a:buChar char="§"/>
            </a:pPr>
            <a:r>
              <a:rPr lang="en-US" sz="2800" dirty="0">
                <a:solidFill>
                  <a:schemeClr val="tx1"/>
                </a:solidFill>
              </a:rPr>
              <a:t>Timely adoption of textbooks and other instructional materials</a:t>
            </a:r>
          </a:p>
          <a:p>
            <a:pPr>
              <a:buFont typeface="Wingdings" panose="05000000000000000000" pitchFamily="2" charset="2"/>
              <a:buChar char="§"/>
            </a:pPr>
            <a:r>
              <a:rPr lang="en-US" sz="2800" dirty="0"/>
              <a:t>Post an accessible syllabus and course </a:t>
            </a:r>
            <a:r>
              <a:rPr lang="en-US" sz="2800" dirty="0" smtClean="0"/>
              <a:t>materials to the LMS</a:t>
            </a:r>
            <a:endParaRPr lang="en-US" sz="2800" dirty="0"/>
          </a:p>
          <a:p>
            <a:pPr>
              <a:buFont typeface="Wingdings" panose="05000000000000000000" pitchFamily="2" charset="2"/>
              <a:buChar char="§"/>
            </a:pPr>
            <a:r>
              <a:rPr lang="en-US" sz="2800" dirty="0"/>
              <a:t>List your course’s media/technology tools requirements early</a:t>
            </a:r>
          </a:p>
          <a:p>
            <a:pPr lvl="0">
              <a:buFont typeface="Wingdings" panose="05000000000000000000" pitchFamily="2" charset="2"/>
              <a:buChar char="§"/>
            </a:pPr>
            <a:r>
              <a:rPr lang="en-US" sz="2800" dirty="0"/>
              <a:t>Captioning </a:t>
            </a:r>
            <a:r>
              <a:rPr lang="en-US" sz="2800" dirty="0"/>
              <a:t>for videos and podcasts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Best Practices for Online Courses</a:t>
            </a:r>
            <a:endParaRPr lang="en-US" dirty="0"/>
          </a:p>
        </p:txBody>
      </p:sp>
      <p:sp>
        <p:nvSpPr>
          <p:cNvPr id="4" name="Rounded Rectangle 3"/>
          <p:cNvSpPr/>
          <p:nvPr/>
        </p:nvSpPr>
        <p:spPr>
          <a:xfrm>
            <a:off x="838200" y="1828800"/>
            <a:ext cx="36576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845734"/>
            <a:ext cx="8016241" cy="4250266"/>
          </a:xfrm>
        </p:spPr>
        <p:txBody>
          <a:bodyPr>
            <a:normAutofit lnSpcReduction="10000"/>
          </a:bodyPr>
          <a:lstStyle/>
          <a:p>
            <a:pPr marL="60325" indent="0">
              <a:buNone/>
            </a:pPr>
            <a:r>
              <a:rPr lang="en-US" sz="3600" dirty="0" smtClean="0"/>
              <a:t>Syllabus</a:t>
            </a:r>
          </a:p>
          <a:p>
            <a:pPr marL="573596" lvl="1" indent="-220663">
              <a:buFont typeface="Wingdings" panose="05000000000000000000" pitchFamily="2" charset="2"/>
              <a:buChar char="§"/>
            </a:pPr>
            <a:r>
              <a:rPr lang="en-US" sz="3200" dirty="0" smtClean="0"/>
              <a:t>Include </a:t>
            </a:r>
            <a:r>
              <a:rPr lang="en-US" sz="3200" dirty="0"/>
              <a:t>a disability statement in the </a:t>
            </a:r>
            <a:r>
              <a:rPr lang="en-US" sz="3200" dirty="0" smtClean="0"/>
              <a:t>syllabus</a:t>
            </a:r>
          </a:p>
          <a:p>
            <a:pPr marL="573596" lvl="1" indent="-220663">
              <a:buFont typeface="Wingdings" panose="05000000000000000000" pitchFamily="2" charset="2"/>
              <a:buChar char="§"/>
            </a:pPr>
            <a:r>
              <a:rPr lang="en-US" sz="3200" dirty="0" smtClean="0"/>
              <a:t>Notify students of any online conferencing tools used in the course</a:t>
            </a:r>
          </a:p>
          <a:p>
            <a:pPr marL="573596" lvl="1" indent="-220663">
              <a:buFont typeface="Wingdings" panose="05000000000000000000" pitchFamily="2" charset="2"/>
              <a:buChar char="§"/>
            </a:pPr>
            <a:r>
              <a:rPr lang="en-US" sz="3200" dirty="0" smtClean="0"/>
              <a:t>Use consistent file types and multimedia tools</a:t>
            </a:r>
          </a:p>
          <a:p>
            <a:pPr marL="573596" lvl="1" indent="-220663">
              <a:buFont typeface="Wingdings" panose="05000000000000000000" pitchFamily="2" charset="2"/>
              <a:buChar char="§"/>
            </a:pPr>
            <a:r>
              <a:rPr lang="en-US" sz="3200" dirty="0" smtClean="0"/>
              <a:t>Identify the preferred web browser if appropriate</a:t>
            </a:r>
          </a:p>
          <a:p>
            <a:pPr marL="573596" lvl="1" indent="-220663">
              <a:buFont typeface="Wingdings" panose="05000000000000000000" pitchFamily="2" charset="2"/>
              <a:buChar char="§"/>
            </a:pPr>
            <a:r>
              <a:rPr lang="en-US" sz="3200" dirty="0" smtClean="0"/>
              <a:t>Provide </a:t>
            </a:r>
            <a:r>
              <a:rPr lang="en-US" sz="3200" dirty="0"/>
              <a:t>information on student </a:t>
            </a:r>
            <a:r>
              <a:rPr lang="en-US" sz="3200" dirty="0" smtClean="0"/>
              <a:t>resources</a:t>
            </a:r>
            <a:endParaRPr lang="en-US" sz="2400" dirty="0"/>
          </a:p>
          <a:p>
            <a:pPr marL="280988" indent="-220663">
              <a:buFont typeface="Wingdings" panose="05000000000000000000" pitchFamily="2" charset="2"/>
              <a:buChar char="§"/>
            </a:pPr>
            <a:endParaRPr lang="en-US" sz="2400" dirty="0" smtClean="0"/>
          </a:p>
          <a:p>
            <a:pPr marL="0" indent="0">
              <a:buNone/>
            </a:pPr>
            <a:endParaRPr lang="en-US" dirty="0"/>
          </a:p>
        </p:txBody>
      </p:sp>
    </p:spTree>
    <p:extLst>
      <p:ext uri="{BB962C8B-B14F-4D97-AF65-F5344CB8AC3E}">
        <p14:creationId xmlns:p14="http://schemas.microsoft.com/office/powerpoint/2010/main" val="8557623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Best Practices for Online Courses</a:t>
            </a:r>
            <a:endParaRPr lang="en-US" dirty="0"/>
          </a:p>
        </p:txBody>
      </p:sp>
      <p:sp>
        <p:nvSpPr>
          <p:cNvPr id="4" name="Rounded Rectangle 3"/>
          <p:cNvSpPr/>
          <p:nvPr/>
        </p:nvSpPr>
        <p:spPr>
          <a:xfrm>
            <a:off x="838200" y="1905000"/>
            <a:ext cx="47244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845734"/>
            <a:ext cx="8321041" cy="4478866"/>
          </a:xfrm>
        </p:spPr>
        <p:txBody>
          <a:bodyPr>
            <a:normAutofit/>
          </a:bodyPr>
          <a:lstStyle/>
          <a:p>
            <a:pPr marL="60325" indent="0">
              <a:buNone/>
            </a:pPr>
            <a:r>
              <a:rPr lang="en-US" sz="3600" dirty="0" smtClean="0"/>
              <a:t>Instructional Materials</a:t>
            </a:r>
          </a:p>
          <a:p>
            <a:pPr marL="573596" lvl="1" indent="-220663">
              <a:buFont typeface="Wingdings" panose="05000000000000000000" pitchFamily="2" charset="2"/>
              <a:buChar char="§"/>
            </a:pPr>
            <a:r>
              <a:rPr lang="en-US" sz="3200" dirty="0" smtClean="0"/>
              <a:t>Select course materials that have electronic formats</a:t>
            </a:r>
          </a:p>
          <a:p>
            <a:pPr marL="573596" lvl="1" indent="-220663">
              <a:buFont typeface="Wingdings" panose="05000000000000000000" pitchFamily="2" charset="2"/>
              <a:buChar char="§"/>
            </a:pPr>
            <a:r>
              <a:rPr lang="en-US" sz="3200" dirty="0" smtClean="0"/>
              <a:t>Submit course booklists well ahead of time </a:t>
            </a:r>
          </a:p>
          <a:p>
            <a:pPr marL="573596" lvl="1" indent="-220663">
              <a:buFont typeface="Wingdings" panose="05000000000000000000" pitchFamily="2" charset="2"/>
              <a:buChar char="§"/>
            </a:pPr>
            <a:r>
              <a:rPr lang="en-US" sz="3200" dirty="0" smtClean="0"/>
              <a:t>Be aware of </a:t>
            </a:r>
            <a:r>
              <a:rPr lang="en-US" sz="3200" dirty="0"/>
              <a:t>conversion timelines for print materials (six weeks) </a:t>
            </a:r>
          </a:p>
          <a:p>
            <a:pPr marL="573596" lvl="1" indent="-220663">
              <a:buFont typeface="Wingdings" panose="05000000000000000000" pitchFamily="2" charset="2"/>
              <a:buChar char="§"/>
            </a:pPr>
            <a:r>
              <a:rPr lang="en-US" sz="3200" dirty="0"/>
              <a:t>Make sure electronic documents are not scanned images of </a:t>
            </a:r>
            <a:r>
              <a:rPr lang="en-US" sz="3200" dirty="0" smtClean="0"/>
              <a:t>text</a:t>
            </a:r>
            <a:endParaRPr lang="en-US" sz="2400" dirty="0"/>
          </a:p>
        </p:txBody>
      </p:sp>
    </p:spTree>
    <p:extLst>
      <p:ext uri="{BB962C8B-B14F-4D97-AF65-F5344CB8AC3E}">
        <p14:creationId xmlns:p14="http://schemas.microsoft.com/office/powerpoint/2010/main" val="590096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dirty="0" smtClean="0"/>
              <a:t>Best Practices for Online Courses</a:t>
            </a:r>
            <a:endParaRPr lang="en-US" dirty="0"/>
          </a:p>
        </p:txBody>
      </p:sp>
      <p:sp>
        <p:nvSpPr>
          <p:cNvPr id="4" name="Rounded Rectangle 3"/>
          <p:cNvSpPr/>
          <p:nvPr/>
        </p:nvSpPr>
        <p:spPr>
          <a:xfrm>
            <a:off x="838200" y="1828800"/>
            <a:ext cx="5715000" cy="4572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0" y="1828800"/>
            <a:ext cx="8168641" cy="4114800"/>
          </a:xfrm>
        </p:spPr>
        <p:txBody>
          <a:bodyPr>
            <a:normAutofit/>
          </a:bodyPr>
          <a:lstStyle/>
          <a:p>
            <a:pPr marL="60325" indent="0">
              <a:buNone/>
            </a:pPr>
            <a:r>
              <a:rPr lang="en-US" sz="3600" dirty="0" smtClean="0"/>
              <a:t>Universal Design for Learning</a:t>
            </a:r>
            <a:endParaRPr lang="en-US" sz="3600" dirty="0" smtClean="0"/>
          </a:p>
          <a:p>
            <a:pPr marL="573596" lvl="1" indent="-220663">
              <a:buFont typeface="Wingdings" panose="05000000000000000000" pitchFamily="2" charset="2"/>
              <a:buChar char="§"/>
            </a:pPr>
            <a:r>
              <a:rPr lang="en-US" sz="3200" dirty="0" smtClean="0"/>
              <a:t>Use </a:t>
            </a:r>
            <a:r>
              <a:rPr lang="en-US" sz="3200" dirty="0"/>
              <a:t>large visuals, such as font size and </a:t>
            </a:r>
            <a:r>
              <a:rPr lang="en-US" sz="3200" dirty="0" smtClean="0"/>
              <a:t>images, </a:t>
            </a:r>
            <a:r>
              <a:rPr lang="en-US" sz="3200" dirty="0"/>
              <a:t>on </a:t>
            </a:r>
            <a:r>
              <a:rPr lang="en-US" sz="3200" dirty="0" smtClean="0"/>
              <a:t>slides</a:t>
            </a:r>
          </a:p>
          <a:p>
            <a:pPr marL="573596" lvl="1" indent="-220663">
              <a:buFont typeface="Wingdings" panose="05000000000000000000" pitchFamily="2" charset="2"/>
              <a:buChar char="§"/>
            </a:pPr>
            <a:r>
              <a:rPr lang="en-US" sz="3200" dirty="0" smtClean="0"/>
              <a:t>Include </a:t>
            </a:r>
            <a:r>
              <a:rPr lang="en-US" sz="3200" dirty="0"/>
              <a:t>ALT tags on ALL visual elements </a:t>
            </a:r>
            <a:endParaRPr lang="en-US" sz="3200" dirty="0" smtClean="0"/>
          </a:p>
          <a:p>
            <a:pPr marL="573596" lvl="1" indent="-220663">
              <a:buFont typeface="Wingdings" panose="05000000000000000000" pitchFamily="2" charset="2"/>
              <a:buChar char="§"/>
            </a:pPr>
            <a:r>
              <a:rPr lang="en-US" sz="3200" dirty="0" smtClean="0"/>
              <a:t>Caption </a:t>
            </a:r>
            <a:r>
              <a:rPr lang="en-US" sz="3200" dirty="0"/>
              <a:t>or provide a transcript for all audio or video </a:t>
            </a:r>
            <a:r>
              <a:rPr lang="en-US" sz="3200" dirty="0" smtClean="0"/>
              <a:t>files</a:t>
            </a:r>
          </a:p>
          <a:p>
            <a:pPr marL="573596" lvl="1" indent="-220663">
              <a:buFont typeface="Wingdings" panose="05000000000000000000" pitchFamily="2" charset="2"/>
              <a:buChar char="§"/>
            </a:pPr>
            <a:r>
              <a:rPr lang="en-US" sz="3200" dirty="0" smtClean="0"/>
              <a:t>Create </a:t>
            </a:r>
            <a:r>
              <a:rPr lang="en-US" sz="3200" dirty="0"/>
              <a:t>accessible Word/Excel/PowerPoint documents</a:t>
            </a:r>
          </a:p>
          <a:p>
            <a:pPr marL="573596" lvl="1" indent="-220663">
              <a:buFont typeface="Wingdings" panose="05000000000000000000" pitchFamily="2" charset="2"/>
              <a:buChar char="§"/>
            </a:pPr>
            <a:endParaRPr lang="en-US" sz="2800" dirty="0" smtClean="0"/>
          </a:p>
          <a:p>
            <a:pPr marL="0" indent="0">
              <a:buNone/>
            </a:pPr>
            <a:endParaRPr lang="en-US" dirty="0"/>
          </a:p>
        </p:txBody>
      </p:sp>
    </p:spTree>
    <p:extLst>
      <p:ext uri="{BB962C8B-B14F-4D97-AF65-F5344CB8AC3E}">
        <p14:creationId xmlns:p14="http://schemas.microsoft.com/office/powerpoint/2010/main" val="1457995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51839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 for Learning</a:t>
            </a:r>
            <a:endParaRPr lang="en-US" dirty="0"/>
          </a:p>
        </p:txBody>
      </p:sp>
      <p:sp>
        <p:nvSpPr>
          <p:cNvPr id="3" name="Content Placeholder 2"/>
          <p:cNvSpPr>
            <a:spLocks noGrp="1"/>
          </p:cNvSpPr>
          <p:nvPr>
            <p:ph idx="1"/>
          </p:nvPr>
        </p:nvSpPr>
        <p:spPr>
          <a:xfrm>
            <a:off x="822959" y="1845734"/>
            <a:ext cx="8092441" cy="4023360"/>
          </a:xfrm>
        </p:spPr>
        <p:txBody>
          <a:bodyPr>
            <a:normAutofit/>
          </a:bodyPr>
          <a:lstStyle/>
          <a:p>
            <a:pPr marL="0" indent="0">
              <a:spcBef>
                <a:spcPct val="30000"/>
              </a:spcBef>
              <a:buClrTx/>
              <a:buSzTx/>
              <a:buNone/>
              <a:defRPr/>
            </a:pPr>
            <a:r>
              <a:rPr lang="en-US" sz="2600" b="1" dirty="0"/>
              <a:t>The concept of “Universal </a:t>
            </a:r>
            <a:r>
              <a:rPr lang="en-US" sz="2600" b="1" dirty="0" smtClean="0"/>
              <a:t>Design for Learning” </a:t>
            </a:r>
            <a:r>
              <a:rPr lang="en-US" sz="2600" b="1" dirty="0" err="1" smtClean="0"/>
              <a:t>advocatesthat</a:t>
            </a:r>
            <a:r>
              <a:rPr lang="en-US" sz="2600" b="1" dirty="0" smtClean="0"/>
              <a:t> </a:t>
            </a:r>
            <a:r>
              <a:rPr lang="en-US" sz="2600" b="1" dirty="0"/>
              <a:t>developing course materials that are universally accessible are enrichments that can benefit all learners.</a:t>
            </a:r>
          </a:p>
          <a:p>
            <a:endParaRPr lang="en-US" sz="1800" dirty="0"/>
          </a:p>
          <a:p>
            <a:pPr>
              <a:buFont typeface="Arial" panose="020B0604020202020204" pitchFamily="34" charset="0"/>
              <a:buChar char="•"/>
            </a:pPr>
            <a:r>
              <a:rPr lang="en-US" sz="2400" dirty="0" smtClean="0">
                <a:solidFill>
                  <a:schemeClr val="tx1"/>
                </a:solidFill>
              </a:rPr>
              <a:t>Works for the widest pool of users</a:t>
            </a:r>
            <a:endParaRPr lang="en-US" sz="2400" dirty="0">
              <a:solidFill>
                <a:schemeClr val="tx1"/>
              </a:solidFill>
            </a:endParaRPr>
          </a:p>
          <a:p>
            <a:pPr>
              <a:buFont typeface="Arial" panose="020B0604020202020204" pitchFamily="34" charset="0"/>
              <a:buChar char="•"/>
            </a:pPr>
            <a:r>
              <a:rPr lang="en-US" sz="2400" dirty="0" smtClean="0">
                <a:solidFill>
                  <a:schemeClr val="tx1"/>
                </a:solidFill>
              </a:rPr>
              <a:t>Easier to design it well the first time than to go back and fix it</a:t>
            </a:r>
            <a:endParaRPr lang="en-US" sz="2400" dirty="0">
              <a:solidFill>
                <a:schemeClr val="tx1"/>
              </a:solidFill>
            </a:endParaRPr>
          </a:p>
          <a:p>
            <a:pPr>
              <a:buFont typeface="Arial" panose="020B0604020202020204" pitchFamily="34" charset="0"/>
              <a:buChar char="•"/>
            </a:pPr>
            <a:r>
              <a:rPr lang="en-US" sz="2400" dirty="0" smtClean="0">
                <a:solidFill>
                  <a:schemeClr val="tx1"/>
                </a:solidFill>
              </a:rPr>
              <a:t>People with disabilities don’t have to wait or ask for special help</a:t>
            </a:r>
            <a:endParaRPr lang="en-US" sz="2400" dirty="0">
              <a:solidFill>
                <a:schemeClr val="tx1"/>
              </a:solidFill>
            </a:endParaRPr>
          </a:p>
          <a:p>
            <a:pPr>
              <a:buFont typeface="Arial" panose="020B0604020202020204" pitchFamily="34" charset="0"/>
              <a:buChar char="•"/>
            </a:pPr>
            <a:r>
              <a:rPr lang="en-US" sz="2400" dirty="0" smtClean="0">
                <a:solidFill>
                  <a:schemeClr val="tx1"/>
                </a:solidFill>
              </a:rPr>
              <a:t>Benefits everyone, even people without a disability</a:t>
            </a:r>
            <a:endParaRPr lang="en-US" sz="2400" dirty="0">
              <a:solidFill>
                <a:schemeClr val="tx1"/>
              </a:solidFill>
            </a:endParaRPr>
          </a:p>
          <a:p>
            <a:endParaRPr lang="en-US" sz="1600" dirty="0"/>
          </a:p>
          <a:p>
            <a:endParaRPr lang="en-US" sz="1600" dirty="0"/>
          </a:p>
        </p:txBody>
      </p:sp>
    </p:spTree>
    <p:extLst>
      <p:ext uri="{BB962C8B-B14F-4D97-AF65-F5344CB8AC3E}">
        <p14:creationId xmlns:p14="http://schemas.microsoft.com/office/powerpoint/2010/main" val="3875501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Inaccessible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title="poor color contrast graphic"/>
          <p:cNvGraphicFramePr>
            <a:graphicFrameLocks noGrp="1"/>
          </p:cNvGraphicFramePr>
          <p:nvPr>
            <p:ph sz="half" idx="2"/>
            <p:extLst>
              <p:ext uri="{D42A27DB-BD31-4B8C-83A1-F6EECF244321}">
                <p14:modId xmlns:p14="http://schemas.microsoft.com/office/powerpoint/2010/main" val="1147366969"/>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a:xfrm>
            <a:off x="4663440" y="1846052"/>
            <a:ext cx="4480560" cy="736282"/>
          </a:xfrm>
        </p:spPr>
        <p:txBody>
          <a:bodyPr>
            <a:noAutofit/>
          </a:bodyPr>
          <a:lstStyle/>
          <a:p>
            <a:r>
              <a:rPr lang="en-US" sz="2800" dirty="0" smtClean="0"/>
              <a:t>Color Contrast/Font Size</a:t>
            </a:r>
            <a:endParaRPr lang="en-US" sz="2800" dirty="0"/>
          </a:p>
        </p:txBody>
      </p:sp>
      <p:graphicFrame>
        <p:nvGraphicFramePr>
          <p:cNvPr id="13" name="Content Placeholder 12" title="poor color contrast graphic"/>
          <p:cNvGraphicFramePr>
            <a:graphicFrameLocks noGrp="1"/>
          </p:cNvGraphicFramePr>
          <p:nvPr>
            <p:ph sz="quarter" idx="4"/>
            <p:extLst>
              <p:ext uri="{D42A27DB-BD31-4B8C-83A1-F6EECF244321}">
                <p14:modId xmlns:p14="http://schemas.microsoft.com/office/powerpoint/2010/main" val="617821909"/>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2118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042912" cy="914400"/>
          </a:xfrm>
        </p:spPr>
        <p:txBody>
          <a:bodyPr/>
          <a:lstStyle/>
          <a:p>
            <a:pPr>
              <a:defRPr/>
            </a:pPr>
            <a:r>
              <a:rPr lang="en-US" b="1" dirty="0" smtClean="0"/>
              <a:t>Accessible Technology</a:t>
            </a:r>
            <a:endParaRPr lang="en-US" b="1" dirty="0"/>
          </a:p>
        </p:txBody>
      </p:sp>
      <p:sp>
        <p:nvSpPr>
          <p:cNvPr id="4" name="Content Placeholder 3"/>
          <p:cNvSpPr>
            <a:spLocks noGrp="1"/>
          </p:cNvSpPr>
          <p:nvPr>
            <p:ph idx="1"/>
          </p:nvPr>
        </p:nvSpPr>
        <p:spPr>
          <a:xfrm>
            <a:off x="914400" y="2209800"/>
            <a:ext cx="7162800" cy="3271173"/>
          </a:xfrm>
        </p:spPr>
        <p:txBody>
          <a:bodyPr/>
          <a:lstStyle/>
          <a:p>
            <a:pPr marL="0" lvl="1" indent="0">
              <a:buNone/>
            </a:pPr>
            <a:r>
              <a:rPr lang="en-US" sz="3600" dirty="0"/>
              <a:t>Our use of technology must provide comparable functionality, affordability, timeliness, and must be delivered in as seamless a manner as possible.</a:t>
            </a:r>
          </a:p>
          <a:p>
            <a:endParaRPr lang="en-US" dirty="0"/>
          </a:p>
        </p:txBody>
      </p:sp>
    </p:spTree>
    <p:extLst>
      <p:ext uri="{BB962C8B-B14F-4D97-AF65-F5344CB8AC3E}">
        <p14:creationId xmlns:p14="http://schemas.microsoft.com/office/powerpoint/2010/main" val="3136885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Accessible Design</a:t>
            </a:r>
            <a:endParaRPr lang="en-US" dirty="0"/>
          </a:p>
        </p:txBody>
      </p:sp>
      <p:sp>
        <p:nvSpPr>
          <p:cNvPr id="5" name="Text Placeholder 4"/>
          <p:cNvSpPr>
            <a:spLocks noGrp="1"/>
          </p:cNvSpPr>
          <p:nvPr>
            <p:ph type="body" idx="1"/>
          </p:nvPr>
        </p:nvSpPr>
        <p:spPr/>
        <p:txBody>
          <a:bodyPr>
            <a:normAutofit/>
          </a:bodyPr>
          <a:lstStyle/>
          <a:p>
            <a:r>
              <a:rPr lang="en-US" sz="2800" dirty="0" smtClean="0"/>
              <a:t>Color Blindness</a:t>
            </a:r>
            <a:endParaRPr lang="en-US" sz="2800" dirty="0"/>
          </a:p>
        </p:txBody>
      </p:sp>
      <p:graphicFrame>
        <p:nvGraphicFramePr>
          <p:cNvPr id="12" name="Content Placeholder 11"/>
          <p:cNvGraphicFramePr>
            <a:graphicFrameLocks noGrp="1"/>
          </p:cNvGraphicFramePr>
          <p:nvPr>
            <p:ph sz="half" idx="2"/>
            <p:extLst>
              <p:ext uri="{D42A27DB-BD31-4B8C-83A1-F6EECF244321}">
                <p14:modId xmlns:p14="http://schemas.microsoft.com/office/powerpoint/2010/main" val="2649479507"/>
              </p:ext>
            </p:extLst>
          </p:nvPr>
        </p:nvGraphicFramePr>
        <p:xfrm>
          <a:off x="822325" y="2582863"/>
          <a:ext cx="3703638" cy="32861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3"/>
          </p:nvPr>
        </p:nvSpPr>
        <p:spPr/>
        <p:txBody>
          <a:bodyPr>
            <a:normAutofit/>
          </a:bodyPr>
          <a:lstStyle/>
          <a:p>
            <a:r>
              <a:rPr lang="en-US" sz="2800" dirty="0" smtClean="0"/>
              <a:t>Color Contrast</a:t>
            </a:r>
            <a:endParaRPr lang="en-US" sz="2800" dirty="0"/>
          </a:p>
        </p:txBody>
      </p:sp>
      <p:graphicFrame>
        <p:nvGraphicFramePr>
          <p:cNvPr id="13" name="Content Placeholder 12"/>
          <p:cNvGraphicFramePr>
            <a:graphicFrameLocks noGrp="1"/>
          </p:cNvGraphicFramePr>
          <p:nvPr>
            <p:ph sz="quarter" idx="4"/>
            <p:extLst>
              <p:ext uri="{D42A27DB-BD31-4B8C-83A1-F6EECF244321}">
                <p14:modId xmlns:p14="http://schemas.microsoft.com/office/powerpoint/2010/main" val="2927694093"/>
              </p:ext>
            </p:extLst>
          </p:nvPr>
        </p:nvGraphicFramePr>
        <p:xfrm>
          <a:off x="4664075" y="2582863"/>
          <a:ext cx="3702050"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5424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Inaccessible campus calendar"/>
          <p:cNvPicPr>
            <a:picLocks noChangeAspect="1"/>
          </p:cNvPicPr>
          <p:nvPr/>
        </p:nvPicPr>
        <p:blipFill>
          <a:blip r:embed="rId2"/>
          <a:stretch>
            <a:fillRect/>
          </a:stretch>
        </p:blipFill>
        <p:spPr>
          <a:xfrm>
            <a:off x="990600" y="838201"/>
            <a:ext cx="7040639" cy="5421612"/>
          </a:xfrm>
          <a:prstGeom prst="rect">
            <a:avLst/>
          </a:prstGeom>
        </p:spPr>
      </p:pic>
      <p:sp>
        <p:nvSpPr>
          <p:cNvPr id="3" name="TextBox 2"/>
          <p:cNvSpPr txBox="1"/>
          <p:nvPr/>
        </p:nvSpPr>
        <p:spPr>
          <a:xfrm>
            <a:off x="762000" y="381000"/>
            <a:ext cx="5325560" cy="646331"/>
          </a:xfrm>
          <a:prstGeom prst="rect">
            <a:avLst/>
          </a:prstGeom>
          <a:noFill/>
        </p:spPr>
        <p:txBody>
          <a:bodyPr wrap="none" rtlCol="0">
            <a:spAutoFit/>
          </a:bodyPr>
          <a:lstStyle/>
          <a:p>
            <a:r>
              <a:rPr lang="en-US" sz="3600" dirty="0" smtClean="0">
                <a:latin typeface="+mj-lt"/>
              </a:rPr>
              <a:t>Inaccessible Digital Content</a:t>
            </a:r>
            <a:endParaRPr lang="en-US" sz="3600" dirty="0">
              <a:latin typeface="+mj-lt"/>
            </a:endParaRPr>
          </a:p>
        </p:txBody>
      </p:sp>
    </p:spTree>
    <p:extLst>
      <p:ext uri="{BB962C8B-B14F-4D97-AF65-F5344CB8AC3E}">
        <p14:creationId xmlns:p14="http://schemas.microsoft.com/office/powerpoint/2010/main" val="3285478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accessible campus calendar"/>
          <p:cNvPicPr>
            <a:picLocks noChangeAspect="1"/>
          </p:cNvPicPr>
          <p:nvPr/>
        </p:nvPicPr>
        <p:blipFill rotWithShape="1">
          <a:blip r:embed="rId3"/>
          <a:srcRect t="5658" b="33277"/>
          <a:stretch/>
        </p:blipFill>
        <p:spPr>
          <a:xfrm>
            <a:off x="828456" y="685800"/>
            <a:ext cx="7487087" cy="5334000"/>
          </a:xfrm>
          <a:prstGeom prst="rect">
            <a:avLst/>
          </a:prstGeom>
        </p:spPr>
      </p:pic>
      <p:sp>
        <p:nvSpPr>
          <p:cNvPr id="3" name="TextBox 2"/>
          <p:cNvSpPr txBox="1"/>
          <p:nvPr/>
        </p:nvSpPr>
        <p:spPr>
          <a:xfrm>
            <a:off x="609600" y="457200"/>
            <a:ext cx="5478166" cy="584775"/>
          </a:xfrm>
          <a:prstGeom prst="rect">
            <a:avLst/>
          </a:prstGeom>
          <a:noFill/>
        </p:spPr>
        <p:txBody>
          <a:bodyPr wrap="none" rtlCol="0">
            <a:spAutoFit/>
          </a:bodyPr>
          <a:lstStyle/>
          <a:p>
            <a:r>
              <a:rPr lang="en-US" sz="3200" dirty="0" smtClean="0">
                <a:latin typeface="+mj-lt"/>
              </a:rPr>
              <a:t>Equally Effective Digital Content</a:t>
            </a:r>
            <a:endParaRPr lang="en-US" sz="3200" dirty="0">
              <a:latin typeface="+mj-lt"/>
            </a:endParaRPr>
          </a:p>
        </p:txBody>
      </p:sp>
      <p:sp>
        <p:nvSpPr>
          <p:cNvPr id="4" name="TextBox 3"/>
          <p:cNvSpPr txBox="1"/>
          <p:nvPr/>
        </p:nvSpPr>
        <p:spPr>
          <a:xfrm>
            <a:off x="6781800" y="3403948"/>
            <a:ext cx="1752600" cy="2308324"/>
          </a:xfrm>
          <a:prstGeom prst="rect">
            <a:avLst/>
          </a:prstGeom>
          <a:noFill/>
          <a:ln>
            <a:solidFill>
              <a:schemeClr val="accent1"/>
            </a:solidFill>
          </a:ln>
        </p:spPr>
        <p:txBody>
          <a:bodyPr wrap="square" rtlCol="0">
            <a:spAutoFit/>
          </a:bodyPr>
          <a:lstStyle/>
          <a:p>
            <a:r>
              <a:rPr lang="en-US" b="1" dirty="0" smtClean="0">
                <a:solidFill>
                  <a:srgbClr val="FF0000"/>
                </a:solidFill>
                <a:latin typeface="+mn-lt"/>
              </a:rPr>
              <a:t>Accessible for a screen reader software application, OCR, and assistive hardware technologies </a:t>
            </a:r>
          </a:p>
        </p:txBody>
      </p:sp>
    </p:spTree>
    <p:extLst>
      <p:ext uri="{BB962C8B-B14F-4D97-AF65-F5344CB8AC3E}">
        <p14:creationId xmlns:p14="http://schemas.microsoft.com/office/powerpoint/2010/main" val="435719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Assistance &amp; Information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4069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347713" cy="838200"/>
          </a:xfrm>
        </p:spPr>
        <p:txBody>
          <a:bodyPr/>
          <a:lstStyle/>
          <a:p>
            <a:r>
              <a:rPr lang="en-US" b="1" dirty="0" smtClean="0"/>
              <a:t>Resources for Faculty</a:t>
            </a:r>
            <a:endParaRPr lang="en-US" b="1" dirty="0"/>
          </a:p>
        </p:txBody>
      </p:sp>
      <p:sp>
        <p:nvSpPr>
          <p:cNvPr id="3" name="Content Placeholder 2"/>
          <p:cNvSpPr>
            <a:spLocks noGrp="1"/>
          </p:cNvSpPr>
          <p:nvPr>
            <p:ph sz="half" idx="2"/>
          </p:nvPr>
        </p:nvSpPr>
        <p:spPr>
          <a:xfrm>
            <a:off x="914400" y="1905000"/>
            <a:ext cx="6477000" cy="4076700"/>
          </a:xfrm>
        </p:spPr>
        <p:txBody>
          <a:bodyPr>
            <a:normAutofit/>
          </a:bodyPr>
          <a:lstStyle/>
          <a:p>
            <a:pPr>
              <a:buFont typeface="Wingdings" panose="05000000000000000000" pitchFamily="2" charset="2"/>
              <a:buChar char="§"/>
            </a:pPr>
            <a:r>
              <a:rPr lang="en-US" sz="3200" dirty="0" smtClean="0"/>
              <a:t>OIT Learning Services</a:t>
            </a:r>
          </a:p>
          <a:p>
            <a:pPr>
              <a:buFont typeface="Wingdings" panose="05000000000000000000" pitchFamily="2" charset="2"/>
              <a:buChar char="§"/>
            </a:pPr>
            <a:r>
              <a:rPr lang="en-US" sz="3200" dirty="0" smtClean="0"/>
              <a:t>Disability Resource Services</a:t>
            </a:r>
          </a:p>
          <a:p>
            <a:pPr>
              <a:buFont typeface="Wingdings" panose="05000000000000000000" pitchFamily="2" charset="2"/>
              <a:buChar char="§"/>
            </a:pPr>
            <a:r>
              <a:rPr lang="en-US" sz="3200" dirty="0" smtClean="0"/>
              <a:t>Library </a:t>
            </a:r>
          </a:p>
          <a:p>
            <a:pPr>
              <a:buFont typeface="Wingdings" panose="05000000000000000000" pitchFamily="2" charset="2"/>
              <a:buChar char="§"/>
            </a:pPr>
            <a:r>
              <a:rPr lang="en-US" sz="3200" dirty="0" smtClean="0"/>
              <a:t>Bookstore - FacultyEnlight Tool</a:t>
            </a:r>
          </a:p>
          <a:p>
            <a:pPr>
              <a:buFont typeface="Wingdings" panose="05000000000000000000" pitchFamily="2" charset="2"/>
              <a:buChar char="§"/>
            </a:pPr>
            <a:r>
              <a:rPr lang="en-US" sz="3200" dirty="0" smtClean="0"/>
              <a:t>ATI </a:t>
            </a:r>
            <a:r>
              <a:rPr lang="en-US" sz="3200" dirty="0" smtClean="0"/>
              <a:t>Website </a:t>
            </a:r>
            <a:r>
              <a:rPr lang="en-US" sz="4000" dirty="0" smtClean="0"/>
              <a:t>www.csustan.edu/ati</a:t>
            </a:r>
            <a:endParaRPr lang="en-US" sz="4000" dirty="0"/>
          </a:p>
          <a:p>
            <a:pPr marL="0" indent="0">
              <a:buNone/>
            </a:pPr>
            <a:endParaRPr lang="en-US" sz="1600" dirty="0"/>
          </a:p>
        </p:txBody>
      </p:sp>
    </p:spTree>
    <p:extLst>
      <p:ext uri="{BB962C8B-B14F-4D97-AF65-F5344CB8AC3E}">
        <p14:creationId xmlns:p14="http://schemas.microsoft.com/office/powerpoint/2010/main" val="74665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168640" cy="1450757"/>
          </a:xfrm>
        </p:spPr>
        <p:txBody>
          <a:bodyPr/>
          <a:lstStyle/>
          <a:p>
            <a:r>
              <a:rPr lang="en-US" b="1" dirty="0" smtClean="0"/>
              <a:t>Learning Services</a:t>
            </a:r>
            <a:endParaRPr lang="en-US" b="1" dirty="0"/>
          </a:p>
        </p:txBody>
      </p:sp>
      <p:sp>
        <p:nvSpPr>
          <p:cNvPr id="3" name="Content Placeholder 2"/>
          <p:cNvSpPr>
            <a:spLocks noGrp="1"/>
          </p:cNvSpPr>
          <p:nvPr>
            <p:ph idx="1"/>
          </p:nvPr>
        </p:nvSpPr>
        <p:spPr>
          <a:xfrm>
            <a:off x="822959" y="2057400"/>
            <a:ext cx="8016241" cy="4114800"/>
          </a:xfrm>
        </p:spPr>
        <p:txBody>
          <a:bodyPr numCol="2">
            <a:normAutofit fontScale="92500" lnSpcReduction="20000"/>
          </a:bodyPr>
          <a:lstStyle/>
          <a:p>
            <a:pPr marL="171450" indent="-171450">
              <a:buFont typeface="Wingdings" panose="05000000000000000000" pitchFamily="2" charset="2"/>
              <a:buChar char="§"/>
            </a:pPr>
            <a:r>
              <a:rPr lang="en-US" sz="3800" dirty="0" smtClean="0"/>
              <a:t>Scanning </a:t>
            </a:r>
            <a:endParaRPr lang="en-US" sz="3800" dirty="0" smtClean="0"/>
          </a:p>
          <a:p>
            <a:pPr marL="171450" indent="-171450">
              <a:buFont typeface="Wingdings" panose="05000000000000000000" pitchFamily="2" charset="2"/>
              <a:buChar char="§"/>
            </a:pPr>
            <a:r>
              <a:rPr lang="en-US" sz="3800" dirty="0" smtClean="0"/>
              <a:t>Slideshows </a:t>
            </a:r>
          </a:p>
          <a:p>
            <a:pPr marL="171450" indent="-171450">
              <a:buFont typeface="Wingdings" panose="05000000000000000000" pitchFamily="2" charset="2"/>
              <a:buChar char="§"/>
            </a:pPr>
            <a:r>
              <a:rPr lang="en-US" sz="3800" dirty="0" smtClean="0"/>
              <a:t>Audio/Sound Clips</a:t>
            </a:r>
            <a:endParaRPr lang="en-US" sz="3800" dirty="0"/>
          </a:p>
          <a:p>
            <a:pPr marL="171450" indent="-171450">
              <a:buFont typeface="Wingdings" panose="05000000000000000000" pitchFamily="2" charset="2"/>
              <a:buChar char="§"/>
            </a:pPr>
            <a:r>
              <a:rPr lang="en-US" sz="3800" dirty="0"/>
              <a:t>Video editing </a:t>
            </a:r>
            <a:endParaRPr lang="en-US" sz="3800" dirty="0" smtClean="0"/>
          </a:p>
          <a:p>
            <a:pPr marL="171450" indent="-171450">
              <a:buFont typeface="Wingdings" panose="05000000000000000000" pitchFamily="2" charset="2"/>
              <a:buChar char="§"/>
            </a:pPr>
            <a:r>
              <a:rPr lang="en-US" sz="3800" dirty="0" smtClean="0"/>
              <a:t>Audio/Video</a:t>
            </a:r>
            <a:endParaRPr lang="en-US" sz="3800" dirty="0" smtClean="0"/>
          </a:p>
          <a:p>
            <a:pPr marL="231775" indent="-231775">
              <a:buFont typeface="Wingdings" panose="05000000000000000000" pitchFamily="2" charset="2"/>
              <a:buChar char="§"/>
            </a:pPr>
            <a:r>
              <a:rPr lang="en-US" sz="3800" dirty="0" smtClean="0"/>
              <a:t>DVD </a:t>
            </a:r>
            <a:r>
              <a:rPr lang="en-US" sz="3800" dirty="0"/>
              <a:t>creation</a:t>
            </a:r>
          </a:p>
          <a:p>
            <a:pPr marL="231775" indent="-231775">
              <a:buFont typeface="Wingdings" panose="05000000000000000000" pitchFamily="2" charset="2"/>
              <a:buChar char="§"/>
            </a:pPr>
            <a:r>
              <a:rPr lang="en-US" sz="3800" dirty="0" smtClean="0"/>
              <a:t>Graphic </a:t>
            </a:r>
            <a:r>
              <a:rPr lang="en-US" sz="3800" dirty="0"/>
              <a:t>design</a:t>
            </a:r>
          </a:p>
          <a:p>
            <a:pPr marL="231775" indent="-231775">
              <a:buFont typeface="Wingdings" panose="05000000000000000000" pitchFamily="2" charset="2"/>
              <a:buChar char="§"/>
            </a:pPr>
            <a:r>
              <a:rPr lang="en-US" sz="5200" b="1" dirty="0" smtClean="0"/>
              <a:t>Captioning</a:t>
            </a:r>
          </a:p>
          <a:p>
            <a:pPr marL="231775" indent="-231775">
              <a:buFont typeface="Wingdings" panose="05000000000000000000" pitchFamily="2" charset="2"/>
              <a:buChar char="§"/>
            </a:pPr>
            <a:r>
              <a:rPr lang="en-US" sz="5200" b="1" dirty="0" smtClean="0"/>
              <a:t>Transcripts</a:t>
            </a:r>
          </a:p>
          <a:p>
            <a:pPr marL="231775" indent="-231775">
              <a:buFont typeface="Wingdings" panose="05000000000000000000" pitchFamily="2" charset="2"/>
              <a:buChar char="§"/>
            </a:pPr>
            <a:r>
              <a:rPr lang="en-US" sz="5200" b="1" dirty="0" smtClean="0"/>
              <a:t>Alt Media</a:t>
            </a:r>
            <a:endParaRPr lang="en-US" sz="5200" b="1" dirty="0"/>
          </a:p>
          <a:p>
            <a:pPr marL="573596" lvl="1" indent="-220663">
              <a:buFont typeface="Wingdings" panose="05000000000000000000" pitchFamily="2" charset="2"/>
              <a:buChar char="§"/>
            </a:pPr>
            <a:endParaRPr lang="en-US" sz="2600" dirty="0" smtClean="0"/>
          </a:p>
          <a:p>
            <a:pPr marL="573596" lvl="1" indent="-220663">
              <a:buFont typeface="Wingdings" panose="05000000000000000000" pitchFamily="2" charset="2"/>
              <a:buChar char="§"/>
            </a:pPr>
            <a:endParaRPr lang="en-US" sz="2600" dirty="0" smtClean="0"/>
          </a:p>
          <a:p>
            <a:pPr marL="573596" lvl="1" indent="-220663">
              <a:buFont typeface="Wingdings" panose="05000000000000000000" pitchFamily="2" charset="2"/>
              <a:buChar char="§"/>
            </a:pPr>
            <a:endParaRPr lang="en-US" sz="2600" dirty="0" smtClean="0"/>
          </a:p>
          <a:p>
            <a:pPr marL="60325" indent="0">
              <a:buNone/>
            </a:pPr>
            <a:endParaRPr lang="en-US" sz="2600" dirty="0" smtClean="0"/>
          </a:p>
          <a:p>
            <a:pPr marL="0" indent="0">
              <a:buNone/>
            </a:pPr>
            <a:endParaRPr lang="en-US" dirty="0"/>
          </a:p>
        </p:txBody>
      </p:sp>
    </p:spTree>
    <p:extLst>
      <p:ext uri="{BB962C8B-B14F-4D97-AF65-F5344CB8AC3E}">
        <p14:creationId xmlns:p14="http://schemas.microsoft.com/office/powerpoint/2010/main" val="3061179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Resources for Students</a:t>
            </a:r>
            <a:endParaRPr lang="en-US" b="1" dirty="0">
              <a:solidFill>
                <a:schemeClr val="accent4">
                  <a:lumMod val="50000"/>
                </a:schemeClr>
              </a:solidFill>
            </a:endParaRPr>
          </a:p>
        </p:txBody>
      </p:sp>
      <p:sp>
        <p:nvSpPr>
          <p:cNvPr id="4" name="Rounded Rectangle 3"/>
          <p:cNvSpPr/>
          <p:nvPr/>
        </p:nvSpPr>
        <p:spPr>
          <a:xfrm>
            <a:off x="838200" y="1752600"/>
            <a:ext cx="3657600" cy="381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200" y="4419600"/>
            <a:ext cx="8001000" cy="3810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2959" y="1828800"/>
            <a:ext cx="8092441" cy="4572000"/>
          </a:xfrm>
        </p:spPr>
        <p:txBody>
          <a:bodyPr>
            <a:normAutofit fontScale="92500" lnSpcReduction="20000"/>
          </a:bodyPr>
          <a:lstStyle/>
          <a:p>
            <a:r>
              <a:rPr lang="en-US" sz="2800" dirty="0" smtClean="0"/>
              <a:t>For Academic Help</a:t>
            </a:r>
          </a:p>
          <a:p>
            <a:pPr lvl="1">
              <a:buFont typeface="Wingdings" panose="05000000000000000000" pitchFamily="2" charset="2"/>
              <a:buChar char="§"/>
            </a:pPr>
            <a:r>
              <a:rPr lang="en-US" sz="2400" dirty="0">
                <a:hlinkClick r:id="rId3"/>
              </a:rPr>
              <a:t>Tutoring </a:t>
            </a:r>
            <a:r>
              <a:rPr lang="en-US" sz="2400" dirty="0" smtClean="0">
                <a:hlinkClick r:id="rId3"/>
              </a:rPr>
              <a:t>Center</a:t>
            </a:r>
            <a:endParaRPr lang="en-US" sz="2400" dirty="0" smtClean="0"/>
          </a:p>
          <a:p>
            <a:pPr lvl="1">
              <a:buFont typeface="Wingdings" panose="05000000000000000000" pitchFamily="2" charset="2"/>
              <a:buChar char="§"/>
            </a:pPr>
            <a:r>
              <a:rPr lang="en-US" sz="2400" dirty="0" smtClean="0">
                <a:hlinkClick r:id="rId4"/>
              </a:rPr>
              <a:t>Writing Center</a:t>
            </a:r>
            <a:endParaRPr lang="en-US" sz="2400" dirty="0" smtClean="0"/>
          </a:p>
          <a:p>
            <a:pPr lvl="1">
              <a:buFont typeface="Wingdings" panose="05000000000000000000" pitchFamily="2" charset="2"/>
              <a:buChar char="§"/>
            </a:pPr>
            <a:r>
              <a:rPr lang="en-US" sz="2400" dirty="0" smtClean="0">
                <a:hlinkClick r:id="rId5"/>
              </a:rPr>
              <a:t>Lynda.com</a:t>
            </a:r>
            <a:endParaRPr lang="en-US" sz="2400" dirty="0" smtClean="0"/>
          </a:p>
          <a:p>
            <a:pPr lvl="1">
              <a:buFont typeface="Wingdings" panose="05000000000000000000" pitchFamily="2" charset="2"/>
              <a:buChar char="§"/>
            </a:pPr>
            <a:r>
              <a:rPr lang="en-US" sz="2400" dirty="0" smtClean="0">
                <a:hlinkClick r:id="rId6"/>
              </a:rPr>
              <a:t>Program for Academic &amp; Career Excellence (PACE)</a:t>
            </a:r>
            <a:endParaRPr lang="en-US" sz="2400" dirty="0" smtClean="0"/>
          </a:p>
          <a:p>
            <a:pPr lvl="1">
              <a:buFont typeface="Wingdings" panose="05000000000000000000" pitchFamily="2" charset="2"/>
              <a:buChar char="§"/>
            </a:pPr>
            <a:r>
              <a:rPr lang="en-US" sz="2400" dirty="0" smtClean="0">
                <a:hlinkClick r:id="rId7"/>
              </a:rPr>
              <a:t>Student Support Services</a:t>
            </a:r>
            <a:endParaRPr lang="en-US" sz="2400" dirty="0" smtClean="0"/>
          </a:p>
          <a:p>
            <a:pPr lvl="1">
              <a:buFont typeface="Wingdings" panose="05000000000000000000" pitchFamily="2" charset="2"/>
              <a:buChar char="§"/>
            </a:pPr>
            <a:r>
              <a:rPr lang="en-US" sz="2400" dirty="0" smtClean="0">
                <a:hlinkClick r:id="rId8"/>
              </a:rPr>
              <a:t>Faculty Mentor Program (FMP)</a:t>
            </a:r>
            <a:endParaRPr lang="en-US" sz="2400" dirty="0" smtClean="0"/>
          </a:p>
          <a:p>
            <a:pPr lvl="1">
              <a:buFont typeface="Wingdings" panose="05000000000000000000" pitchFamily="2" charset="2"/>
              <a:buChar char="§"/>
            </a:pPr>
            <a:endParaRPr lang="en-US" sz="2400" dirty="0" smtClean="0"/>
          </a:p>
          <a:p>
            <a:r>
              <a:rPr lang="en-US" sz="2800" dirty="0" smtClean="0"/>
              <a:t>For Help with Apparent and Non-Apparent Disabilities</a:t>
            </a:r>
          </a:p>
          <a:p>
            <a:pPr lvl="1">
              <a:buFont typeface="Wingdings" panose="05000000000000000000" pitchFamily="2" charset="2"/>
              <a:buChar char="§"/>
            </a:pPr>
            <a:r>
              <a:rPr lang="en-US" sz="2400" dirty="0" smtClean="0">
                <a:hlinkClick r:id="rId9"/>
              </a:rPr>
              <a:t>Disability Resource Services (DRS)</a:t>
            </a:r>
            <a:endParaRPr lang="en-US" sz="2400" dirty="0" smtClean="0"/>
          </a:p>
          <a:p>
            <a:pPr lvl="1">
              <a:buFont typeface="Wingdings" panose="05000000000000000000" pitchFamily="2" charset="2"/>
              <a:buChar char="§"/>
            </a:pPr>
            <a:r>
              <a:rPr lang="en-US" sz="2400" dirty="0">
                <a:hlinkClick r:id="rId10"/>
              </a:rPr>
              <a:t>Psychological Counseling </a:t>
            </a:r>
            <a:r>
              <a:rPr lang="en-US" sz="2400" dirty="0" smtClean="0">
                <a:hlinkClick r:id="rId10"/>
              </a:rPr>
              <a:t>Services</a:t>
            </a:r>
            <a:endParaRPr lang="en-US" sz="2400" dirty="0" smtClean="0"/>
          </a:p>
          <a:p>
            <a:pPr lvl="1">
              <a:buFont typeface="Wingdings" panose="05000000000000000000" pitchFamily="2" charset="2"/>
              <a:buChar char="§"/>
            </a:pPr>
            <a:r>
              <a:rPr lang="en-US" sz="2400" dirty="0" smtClean="0">
                <a:hlinkClick r:id="rId11"/>
              </a:rPr>
              <a:t>Student Health Center (SHC)</a:t>
            </a:r>
            <a:endParaRPr lang="en-US" sz="2400" dirty="0" smtClean="0"/>
          </a:p>
          <a:p>
            <a:pPr lvl="1">
              <a:buFont typeface="Wingdings" panose="05000000000000000000" pitchFamily="2" charset="2"/>
              <a:buChar char="§"/>
            </a:pPr>
            <a:r>
              <a:rPr lang="en-US" sz="2400" dirty="0" smtClean="0">
                <a:hlinkClick r:id="rId12"/>
              </a:rPr>
              <a:t>Library Assistive Technology</a:t>
            </a:r>
            <a:endParaRPr lang="en-US" sz="2400" dirty="0"/>
          </a:p>
          <a:p>
            <a:endParaRPr lang="en-US" dirty="0"/>
          </a:p>
        </p:txBody>
      </p:sp>
    </p:spTree>
    <p:extLst>
      <p:ext uri="{BB962C8B-B14F-4D97-AF65-F5344CB8AC3E}">
        <p14:creationId xmlns:p14="http://schemas.microsoft.com/office/powerpoint/2010/main" val="2077054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1211951"/>
          </a:xfrm>
        </p:spPr>
        <p:txBody>
          <a:bodyPr>
            <a:noAutofit/>
          </a:bodyPr>
          <a:lstStyle/>
          <a:p>
            <a:r>
              <a:rPr lang="en-US" dirty="0" smtClean="0"/>
              <a:t>Documents &amp; Multimedia Tutorials</a:t>
            </a:r>
            <a:endParaRPr lang="en-US" dirty="0"/>
          </a:p>
        </p:txBody>
      </p:sp>
      <p:sp>
        <p:nvSpPr>
          <p:cNvPr id="3" name="Content Placeholder 2"/>
          <p:cNvSpPr>
            <a:spLocks noGrp="1"/>
          </p:cNvSpPr>
          <p:nvPr>
            <p:ph sz="half" idx="2"/>
          </p:nvPr>
        </p:nvSpPr>
        <p:spPr>
          <a:xfrm>
            <a:off x="914400" y="1828800"/>
            <a:ext cx="7924800" cy="4419600"/>
          </a:xfrm>
        </p:spPr>
        <p:txBody>
          <a:bodyPr>
            <a:noAutofit/>
          </a:bodyPr>
          <a:lstStyle/>
          <a:p>
            <a:pPr>
              <a:buFont typeface="Arial" panose="020B0604020202020204" pitchFamily="34" charset="0"/>
              <a:buChar char="•"/>
            </a:pPr>
            <a:r>
              <a:rPr lang="en-US" sz="3600" dirty="0" smtClean="0">
                <a:hlinkClick r:id="rId2"/>
              </a:rPr>
              <a:t>Word Documents</a:t>
            </a:r>
            <a:endParaRPr lang="en-US" sz="3600" dirty="0" smtClean="0"/>
          </a:p>
          <a:p>
            <a:pPr>
              <a:buFont typeface="Arial" panose="020B0604020202020204" pitchFamily="34" charset="0"/>
              <a:buChar char="•"/>
            </a:pPr>
            <a:r>
              <a:rPr lang="en-US" sz="3600" dirty="0" smtClean="0">
                <a:hlinkClick r:id="rId3"/>
              </a:rPr>
              <a:t>Excel Spreadsheets</a:t>
            </a:r>
            <a:endParaRPr lang="en-US" sz="3600" dirty="0" smtClean="0"/>
          </a:p>
          <a:p>
            <a:pPr>
              <a:buFont typeface="Arial" panose="020B0604020202020204" pitchFamily="34" charset="0"/>
              <a:buChar char="•"/>
            </a:pPr>
            <a:r>
              <a:rPr lang="en-US" sz="3600" dirty="0" smtClean="0">
                <a:hlinkClick r:id="rId4"/>
              </a:rPr>
              <a:t>PowerPoint Presentations</a:t>
            </a:r>
            <a:endParaRPr lang="en-US" sz="3600" dirty="0" smtClean="0"/>
          </a:p>
          <a:p>
            <a:pPr>
              <a:buFont typeface="Arial" panose="020B0604020202020204" pitchFamily="34" charset="0"/>
              <a:buChar char="•"/>
            </a:pPr>
            <a:r>
              <a:rPr lang="en-US" sz="3600" dirty="0" smtClean="0">
                <a:hlinkClick r:id="rId5"/>
              </a:rPr>
              <a:t>PDFs</a:t>
            </a:r>
            <a:endParaRPr lang="en-US" sz="3600" dirty="0" smtClean="0"/>
          </a:p>
          <a:p>
            <a:pPr>
              <a:buFont typeface="Arial" panose="020B0604020202020204" pitchFamily="34" charset="0"/>
              <a:buChar char="•"/>
            </a:pPr>
            <a:r>
              <a:rPr lang="en-US" sz="3600" dirty="0" smtClean="0">
                <a:hlinkClick r:id="rId6"/>
              </a:rPr>
              <a:t>Video Captioning</a:t>
            </a:r>
            <a:endParaRPr lang="en-US" sz="3600" dirty="0" smtClean="0"/>
          </a:p>
          <a:p>
            <a:pPr>
              <a:buFont typeface="Arial" panose="020B0604020202020204" pitchFamily="34" charset="0"/>
              <a:buChar char="•"/>
            </a:pPr>
            <a:r>
              <a:rPr lang="en-US" sz="3600" dirty="0" smtClean="0">
                <a:hlinkClick r:id="rId7"/>
              </a:rPr>
              <a:t>STEM</a:t>
            </a:r>
            <a:endParaRPr lang="en-US" sz="3600" dirty="0" smtClean="0"/>
          </a:p>
          <a:p>
            <a:endParaRPr lang="en-US" sz="1600" dirty="0" smtClean="0"/>
          </a:p>
          <a:p>
            <a:endParaRPr lang="en-US" sz="2400" dirty="0"/>
          </a:p>
        </p:txBody>
      </p:sp>
    </p:spTree>
    <p:extLst>
      <p:ext uri="{BB962C8B-B14F-4D97-AF65-F5344CB8AC3E}">
        <p14:creationId xmlns:p14="http://schemas.microsoft.com/office/powerpoint/2010/main" val="3144635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199" y="5638800"/>
            <a:ext cx="6705601" cy="738664"/>
          </a:xfrm>
          <a:prstGeom prst="rect">
            <a:avLst/>
          </a:prstGeom>
          <a:noFill/>
        </p:spPr>
        <p:txBody>
          <a:bodyPr wrap="square" rtlCol="0">
            <a:spAutoFit/>
          </a:bodyPr>
          <a:lstStyle/>
          <a:p>
            <a:pPr algn="ctr"/>
            <a:r>
              <a:rPr lang="en-US" sz="1400" dirty="0"/>
              <a:t>The failure to address issues of </a:t>
            </a:r>
            <a:r>
              <a:rPr lang="en-US" sz="1400" dirty="0">
                <a:hlinkClick r:id="rId3"/>
              </a:rPr>
              <a:t>accessibility </a:t>
            </a:r>
            <a:r>
              <a:rPr lang="en-US" sz="1400" dirty="0"/>
              <a:t>for persons with physical, sensory, and cognitive disabilities ultimately threatens to segregate people with disabilities as the permanent second–class citizens of the information age.</a:t>
            </a:r>
          </a:p>
        </p:txBody>
      </p:sp>
      <p:pic>
        <p:nvPicPr>
          <p:cNvPr id="4" name="Picture 5" descr="Cartoon of various animals outdoors with teacher. Caption is 'For a fair selection everybody has to take the same exam. Please climb that tree.' The monkey is happy but the elephant, seal, wolf, penquin, bird, worm, and fish are not happy."/>
          <p:cNvPicPr>
            <a:picLocks noGrp="1" noChangeAspect="1" noChangeArrowheads="1"/>
          </p:cNvPicPr>
          <p:nvPr>
            <p:ph sz="quarter" idx="1"/>
          </p:nvPr>
        </p:nvPicPr>
        <p:blipFill>
          <a:blip r:embed="rId4"/>
          <a:srcRect/>
          <a:stretch>
            <a:fillRect/>
          </a:stretch>
        </p:blipFill>
        <p:spPr>
          <a:xfrm>
            <a:off x="1904999" y="1903478"/>
            <a:ext cx="5334000" cy="3640185"/>
          </a:xfrm>
          <a:effectLst>
            <a:outerShdw blurRad="63500" sx="102000" sy="102000" algn="ctr" rotWithShape="0">
              <a:srgbClr val="000000">
                <a:alpha val="42998"/>
              </a:srgbClr>
            </a:outerShdw>
          </a:effectLst>
          <a:extLst/>
        </p:spPr>
      </p:pic>
      <p:sp>
        <p:nvSpPr>
          <p:cNvPr id="2" name="Title 1"/>
          <p:cNvSpPr>
            <a:spLocks noGrp="1"/>
          </p:cNvSpPr>
          <p:nvPr>
            <p:ph type="title"/>
          </p:nvPr>
        </p:nvSpPr>
        <p:spPr/>
        <p:txBody>
          <a:bodyPr/>
          <a:lstStyle/>
          <a:p>
            <a:pPr>
              <a:defRPr/>
            </a:pPr>
            <a:r>
              <a:rPr lang="en-US" dirty="0" smtClean="0"/>
              <a:t>Separate but Equal is an Issue of Social Justice</a:t>
            </a:r>
            <a:endParaRPr lang="en-US" dirty="0"/>
          </a:p>
        </p:txBody>
      </p:sp>
    </p:spTree>
    <p:extLst>
      <p:ext uri="{BB962C8B-B14F-4D97-AF65-F5344CB8AC3E}">
        <p14:creationId xmlns:p14="http://schemas.microsoft.com/office/powerpoint/2010/main" val="3107799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8092440" cy="1450757"/>
          </a:xfrm>
        </p:spPr>
        <p:txBody>
          <a:bodyPr/>
          <a:lstStyle/>
          <a:p>
            <a:r>
              <a:rPr lang="en-US" dirty="0" smtClean="0"/>
              <a:t>So What is Assistive Technology?</a:t>
            </a:r>
            <a:endParaRPr lang="en-US" dirty="0"/>
          </a:p>
        </p:txBody>
      </p:sp>
      <p:sp>
        <p:nvSpPr>
          <p:cNvPr id="3" name="Content Placeholder 2"/>
          <p:cNvSpPr>
            <a:spLocks noGrp="1"/>
          </p:cNvSpPr>
          <p:nvPr>
            <p:ph idx="1"/>
          </p:nvPr>
        </p:nvSpPr>
        <p:spPr>
          <a:xfrm>
            <a:off x="822959" y="1845734"/>
            <a:ext cx="7787641" cy="4402666"/>
          </a:xfrm>
        </p:spPr>
        <p:txBody>
          <a:bodyPr>
            <a:normAutofit fontScale="77500" lnSpcReduction="20000"/>
          </a:bodyPr>
          <a:lstStyle/>
          <a:p>
            <a:pPr>
              <a:lnSpc>
                <a:spcPct val="150000"/>
              </a:lnSpc>
            </a:pPr>
            <a:r>
              <a:rPr lang="en-US" sz="2300" dirty="0"/>
              <a:t>Assistive Technology is a bridge between electronic information and </a:t>
            </a:r>
            <a:r>
              <a:rPr lang="en-US" sz="2300" dirty="0" smtClean="0"/>
              <a:t>users. It includes any </a:t>
            </a:r>
            <a:r>
              <a:rPr lang="en-US" sz="2300" dirty="0"/>
              <a:t>kind of </a:t>
            </a:r>
            <a:r>
              <a:rPr lang="en-US" sz="2300" dirty="0" smtClean="0"/>
              <a:t>software or hardware </a:t>
            </a:r>
            <a:r>
              <a:rPr lang="en-US" sz="2300" dirty="0"/>
              <a:t>that provides alternate ways of accessing electronic </a:t>
            </a:r>
            <a:r>
              <a:rPr lang="en-US" sz="2300" dirty="0" smtClean="0"/>
              <a:t>information, such as Text-to-Speech, Voice Recognition, Screen Magnification, Screen Readers, and more.</a:t>
            </a:r>
          </a:p>
          <a:p>
            <a:pPr>
              <a:lnSpc>
                <a:spcPct val="150000"/>
              </a:lnSpc>
            </a:pPr>
            <a:r>
              <a:rPr lang="en-US" sz="2300" dirty="0" smtClean="0"/>
              <a:t>Assistive Technology Available in the Library at Stanislaus State:</a:t>
            </a:r>
            <a:endParaRPr lang="en-US" sz="2300" dirty="0"/>
          </a:p>
          <a:p>
            <a:pPr marL="636588" lvl="1" indent="-292100"/>
            <a:r>
              <a:rPr lang="en-US" sz="2100" dirty="0" smtClean="0">
                <a:hlinkClick r:id="rId2"/>
              </a:rPr>
              <a:t>MAGic Screen Magnifier</a:t>
            </a:r>
            <a:endParaRPr lang="en-US" sz="2100" dirty="0" smtClean="0"/>
          </a:p>
          <a:p>
            <a:pPr marL="636588" lvl="1" indent="-292100"/>
            <a:r>
              <a:rPr lang="en-US" sz="2100" dirty="0" smtClean="0">
                <a:hlinkClick r:id="rId3"/>
              </a:rPr>
              <a:t>Dragon Naturally Speaking Voice Recognition Software</a:t>
            </a:r>
            <a:endParaRPr lang="en-US" sz="2100" dirty="0"/>
          </a:p>
          <a:p>
            <a:pPr marL="636588" lvl="1" indent="-292100"/>
            <a:r>
              <a:rPr lang="en-US" sz="2100" dirty="0" smtClean="0">
                <a:hlinkClick r:id="rId4"/>
              </a:rPr>
              <a:t>Kurzweil 1000 Scanner</a:t>
            </a:r>
            <a:endParaRPr lang="en-US" sz="2100" dirty="0"/>
          </a:p>
          <a:p>
            <a:pPr marL="636588" lvl="1" indent="-292100"/>
            <a:r>
              <a:rPr lang="en-US" sz="2100" dirty="0" smtClean="0">
                <a:hlinkClick r:id="rId5"/>
              </a:rPr>
              <a:t>JAWS Screen Reader</a:t>
            </a:r>
            <a:endParaRPr lang="en-US" sz="2100" dirty="0" smtClean="0"/>
          </a:p>
          <a:p>
            <a:pPr marL="636588" lvl="1" indent="-292100"/>
            <a:r>
              <a:rPr lang="en-US" sz="2100" dirty="0" smtClean="0">
                <a:hlinkClick r:id="rId6"/>
              </a:rPr>
              <a:t>ClearView </a:t>
            </a:r>
            <a:r>
              <a:rPr lang="en-US" sz="2100" dirty="0" err="1" smtClean="0">
                <a:hlinkClick r:id="rId6"/>
              </a:rPr>
              <a:t>Optelec</a:t>
            </a:r>
            <a:r>
              <a:rPr lang="en-US" sz="2100" dirty="0" smtClean="0">
                <a:hlinkClick r:id="rId6"/>
              </a:rPr>
              <a:t> Reader </a:t>
            </a:r>
            <a:endParaRPr lang="en-US" sz="2100" dirty="0"/>
          </a:p>
          <a:p>
            <a:pPr>
              <a:lnSpc>
                <a:spcPct val="150000"/>
              </a:lnSpc>
            </a:pPr>
            <a:r>
              <a:rPr lang="en-US" sz="2300" dirty="0"/>
              <a:t>Can </a:t>
            </a:r>
            <a:r>
              <a:rPr lang="en-US" sz="2300" dirty="0" smtClean="0"/>
              <a:t>assistive technology </a:t>
            </a:r>
            <a:r>
              <a:rPr lang="en-US" sz="2300" dirty="0"/>
              <a:t>interact with </a:t>
            </a:r>
            <a:r>
              <a:rPr lang="en-US" sz="2300" dirty="0" smtClean="0"/>
              <a:t>electronic </a:t>
            </a:r>
            <a:r>
              <a:rPr lang="en-US" sz="2300" dirty="0"/>
              <a:t>content? Not Automatically</a:t>
            </a:r>
            <a:r>
              <a:rPr lang="en-US" sz="2300" dirty="0" smtClean="0"/>
              <a:t>! Content </a:t>
            </a:r>
            <a:r>
              <a:rPr lang="en-US" sz="2300" dirty="0"/>
              <a:t>must be designed to interact well with technology. </a:t>
            </a:r>
          </a:p>
          <a:p>
            <a:endParaRPr lang="en-US" dirty="0"/>
          </a:p>
        </p:txBody>
      </p:sp>
    </p:spTree>
    <p:extLst>
      <p:ext uri="{BB962C8B-B14F-4D97-AF65-F5344CB8AC3E}">
        <p14:creationId xmlns:p14="http://schemas.microsoft.com/office/powerpoint/2010/main" val="765724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8168640" cy="780196"/>
          </a:xfrm>
        </p:spPr>
        <p:txBody>
          <a:bodyPr>
            <a:noAutofit/>
          </a:bodyPr>
          <a:lstStyle/>
          <a:p>
            <a:pPr>
              <a:defRPr/>
            </a:pPr>
            <a:r>
              <a:rPr lang="en-US" sz="3600" b="1" dirty="0" smtClean="0"/>
              <a:t>Why Promote Accessibility/Usability</a:t>
            </a:r>
            <a:r>
              <a:rPr lang="en-US" sz="3600" b="1" dirty="0" smtClean="0"/>
              <a:t>?</a:t>
            </a:r>
            <a:endParaRPr lang="en-US" sz="3600" b="1" dirty="0"/>
          </a:p>
        </p:txBody>
      </p:sp>
      <p:graphicFrame>
        <p:nvGraphicFramePr>
          <p:cNvPr id="3" name="Content Placeholder 2" descr="Web, Instructional Materials, Procurement "/>
          <p:cNvGraphicFramePr>
            <a:graphicFrameLocks noGrp="1"/>
          </p:cNvGraphicFramePr>
          <p:nvPr>
            <p:ph idx="1"/>
            <p:extLst>
              <p:ext uri="{D42A27DB-BD31-4B8C-83A1-F6EECF244321}">
                <p14:modId xmlns:p14="http://schemas.microsoft.com/office/powerpoint/2010/main" val="2687880948"/>
              </p:ext>
            </p:extLst>
          </p:nvPr>
        </p:nvGraphicFramePr>
        <p:xfrm>
          <a:off x="1295400" y="1981200"/>
          <a:ext cx="5562600" cy="4283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38200" y="914400"/>
            <a:ext cx="7553739" cy="1107996"/>
          </a:xfrm>
          <a:prstGeom prst="rect">
            <a:avLst/>
          </a:prstGeom>
          <a:noFill/>
        </p:spPr>
        <p:txBody>
          <a:bodyPr wrap="square" rtlCol="0">
            <a:spAutoFit/>
          </a:bodyPr>
          <a:lstStyle/>
          <a:p>
            <a:pPr marL="0" lvl="1"/>
            <a:r>
              <a:rPr lang="en-US" sz="1600" b="1" dirty="0"/>
              <a:t>Our use of technology must provide comparable functionality, affordability, timeliness, and must be delivered in as seamless a manner as possible.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762000"/>
            <a:ext cx="7543800" cy="975361"/>
          </a:xfrm>
        </p:spPr>
        <p:txBody>
          <a:bodyPr/>
          <a:lstStyle/>
          <a:p>
            <a:pPr>
              <a:defRPr/>
            </a:pPr>
            <a:r>
              <a:rPr lang="en-US" dirty="0" smtClean="0"/>
              <a:t>Instructional Materials</a:t>
            </a:r>
            <a:endParaRPr lang="en-US" dirty="0"/>
          </a:p>
        </p:txBody>
      </p:sp>
      <p:sp>
        <p:nvSpPr>
          <p:cNvPr id="4" name="Content Placeholder 3"/>
          <p:cNvSpPr>
            <a:spLocks noGrp="1"/>
          </p:cNvSpPr>
          <p:nvPr>
            <p:ph sz="quarter" idx="1"/>
          </p:nvPr>
        </p:nvSpPr>
        <p:spPr>
          <a:xfrm>
            <a:off x="822959" y="1845734"/>
            <a:ext cx="7863841" cy="4023360"/>
          </a:xfrm>
        </p:spPr>
        <p:txBody>
          <a:bodyPr>
            <a:normAutofit/>
          </a:bodyPr>
          <a:lstStyle/>
          <a:p>
            <a:pPr>
              <a:buFont typeface="Arial" panose="020B0604020202020204" pitchFamily="34" charset="0"/>
              <a:buChar char="•"/>
            </a:pPr>
            <a:r>
              <a:rPr lang="en-US" sz="2800" dirty="0">
                <a:solidFill>
                  <a:schemeClr val="tx1"/>
                </a:solidFill>
                <a:cs typeface="Arial" pitchFamily="34" charset="0"/>
              </a:rPr>
              <a:t>List the course’s media/technology tools requirements early</a:t>
            </a:r>
          </a:p>
          <a:p>
            <a:pPr>
              <a:buFont typeface="Arial" panose="020B0604020202020204" pitchFamily="34" charset="0"/>
              <a:buChar char="•"/>
            </a:pPr>
            <a:r>
              <a:rPr lang="en-US" sz="2800" dirty="0" smtClean="0">
                <a:solidFill>
                  <a:schemeClr val="tx1"/>
                </a:solidFill>
                <a:cs typeface="Arial" pitchFamily="34" charset="0"/>
              </a:rPr>
              <a:t>Include </a:t>
            </a:r>
            <a:r>
              <a:rPr lang="en-US" sz="2800" dirty="0">
                <a:solidFill>
                  <a:schemeClr val="tx1"/>
                </a:solidFill>
                <a:cs typeface="Arial" pitchFamily="34" charset="0"/>
              </a:rPr>
              <a:t>ALT tags on ALL visual elements </a:t>
            </a:r>
          </a:p>
          <a:p>
            <a:pPr>
              <a:buFont typeface="Arial" panose="020B0604020202020204" pitchFamily="34" charset="0"/>
              <a:buChar char="•"/>
            </a:pPr>
            <a:r>
              <a:rPr lang="en-US" sz="2800" dirty="0">
                <a:solidFill>
                  <a:schemeClr val="tx1"/>
                </a:solidFill>
                <a:cs typeface="Arial" pitchFamily="34" charset="0"/>
              </a:rPr>
              <a:t>Caption or provide a transcript for all audio or video files (try </a:t>
            </a:r>
            <a:r>
              <a:rPr lang="en-US" sz="2800" dirty="0">
                <a:solidFill>
                  <a:schemeClr val="tx1"/>
                </a:solidFill>
                <a:cs typeface="Arial" pitchFamily="34" charset="0"/>
                <a:hlinkClick r:id="rId3"/>
              </a:rPr>
              <a:t>Camtasia</a:t>
            </a:r>
            <a:r>
              <a:rPr lang="en-US" sz="2800" dirty="0">
                <a:solidFill>
                  <a:schemeClr val="tx1"/>
                </a:solidFill>
                <a:cs typeface="Arial" pitchFamily="34" charset="0"/>
              </a:rPr>
              <a:t>)</a:t>
            </a:r>
          </a:p>
          <a:p>
            <a:pPr>
              <a:buFont typeface="Arial" panose="020B0604020202020204" pitchFamily="34" charset="0"/>
              <a:buChar char="•"/>
            </a:pPr>
            <a:r>
              <a:rPr lang="en-US" sz="2800" dirty="0">
                <a:solidFill>
                  <a:schemeClr val="tx1"/>
                </a:solidFill>
                <a:cs typeface="Arial" pitchFamily="34" charset="0"/>
              </a:rPr>
              <a:t>Create accessible Word/Excel/PowerPoint </a:t>
            </a:r>
            <a:r>
              <a:rPr lang="en-US" sz="2800" dirty="0" smtClean="0">
                <a:solidFill>
                  <a:schemeClr val="tx1"/>
                </a:solidFill>
                <a:cs typeface="Arial" pitchFamily="34" charset="0"/>
              </a:rPr>
              <a:t>documents</a:t>
            </a:r>
          </a:p>
          <a:p>
            <a:pPr>
              <a:buFont typeface="Arial" panose="020B0604020202020204" pitchFamily="34" charset="0"/>
              <a:buChar char="•"/>
            </a:pPr>
            <a:r>
              <a:rPr lang="en-US" sz="2800" dirty="0" smtClean="0">
                <a:solidFill>
                  <a:schemeClr val="tx1"/>
                </a:solidFill>
                <a:cs typeface="Arial" pitchFamily="34" charset="0"/>
              </a:rPr>
              <a:t>Post instructional materials to the LMS in advance</a:t>
            </a:r>
            <a:endParaRPr lang="en-US" sz="2800" dirty="0">
              <a:solidFill>
                <a:schemeClr val="tx1"/>
              </a:solidFill>
              <a:cs typeface="Arial" pitchFamily="34" charset="0"/>
            </a:endParaRPr>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43120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1211951"/>
          </a:xfrm>
        </p:spPr>
        <p:txBody>
          <a:bodyPr>
            <a:noAutofit/>
          </a:bodyPr>
          <a:lstStyle/>
          <a:p>
            <a:r>
              <a:rPr lang="en-US" dirty="0" smtClean="0"/>
              <a:t>Web Accessibility </a:t>
            </a:r>
            <a:br>
              <a:rPr lang="en-US" dirty="0" smtClean="0"/>
            </a:br>
            <a:r>
              <a:rPr lang="en-US" dirty="0" smtClean="0"/>
              <a:t>(Including Digital Content)</a:t>
            </a:r>
            <a:endParaRPr lang="en-US" dirty="0"/>
          </a:p>
        </p:txBody>
      </p:sp>
      <p:sp>
        <p:nvSpPr>
          <p:cNvPr id="3" name="Content Placeholder 2"/>
          <p:cNvSpPr>
            <a:spLocks noGrp="1"/>
          </p:cNvSpPr>
          <p:nvPr>
            <p:ph sz="half" idx="2"/>
          </p:nvPr>
        </p:nvSpPr>
        <p:spPr>
          <a:xfrm>
            <a:off x="914400" y="1828800"/>
            <a:ext cx="7924800" cy="4419600"/>
          </a:xfrm>
        </p:spPr>
        <p:txBody>
          <a:bodyPr>
            <a:noAutofit/>
          </a:bodyPr>
          <a:lstStyle/>
          <a:p>
            <a:pPr>
              <a:buFont typeface="Arial" panose="020B0604020202020204" pitchFamily="34" charset="0"/>
              <a:buChar char="•"/>
            </a:pPr>
            <a:r>
              <a:rPr lang="en-US" sz="2400" dirty="0" smtClean="0"/>
              <a:t>All images have alt text</a:t>
            </a:r>
          </a:p>
          <a:p>
            <a:pPr>
              <a:buFont typeface="Arial" panose="020B0604020202020204" pitchFamily="34" charset="0"/>
              <a:buChar char="•"/>
            </a:pPr>
            <a:r>
              <a:rPr lang="en-US" sz="2400" dirty="0" smtClean="0"/>
              <a:t>Color isn’t the only indicator of meaning</a:t>
            </a:r>
          </a:p>
          <a:p>
            <a:pPr>
              <a:buFont typeface="Arial" panose="020B0604020202020204" pitchFamily="34" charset="0"/>
              <a:buChar char="•"/>
            </a:pPr>
            <a:r>
              <a:rPr lang="en-US" sz="2400" dirty="0" smtClean="0"/>
              <a:t>Text has sufficient contrast</a:t>
            </a:r>
          </a:p>
          <a:p>
            <a:pPr>
              <a:buFont typeface="Arial" panose="020B0604020202020204" pitchFamily="34" charset="0"/>
              <a:buChar char="•"/>
            </a:pPr>
            <a:r>
              <a:rPr lang="en-US" sz="2400" dirty="0" smtClean="0"/>
              <a:t>Use simple tables for data, not for layout, and include headers</a:t>
            </a:r>
          </a:p>
          <a:p>
            <a:pPr>
              <a:buFont typeface="Arial" panose="020B0604020202020204" pitchFamily="34" charset="0"/>
              <a:buChar char="•"/>
            </a:pPr>
            <a:r>
              <a:rPr lang="en-US" sz="2400" dirty="0" smtClean="0"/>
              <a:t>No flashing or scrolling elements on the page</a:t>
            </a:r>
          </a:p>
          <a:p>
            <a:pPr>
              <a:buFont typeface="Arial" panose="020B0604020202020204" pitchFamily="34" charset="0"/>
              <a:buChar char="•"/>
            </a:pPr>
            <a:r>
              <a:rPr lang="en-US" sz="2400" dirty="0" smtClean="0"/>
              <a:t>Keyboard commands are functional</a:t>
            </a:r>
          </a:p>
          <a:p>
            <a:pPr>
              <a:buFont typeface="Arial" panose="020B0604020202020204" pitchFamily="34" charset="0"/>
              <a:buChar char="•"/>
            </a:pPr>
            <a:r>
              <a:rPr lang="en-US" sz="2400" dirty="0" smtClean="0"/>
              <a:t>Tab order is logical</a:t>
            </a:r>
          </a:p>
          <a:p>
            <a:pPr>
              <a:buFont typeface="Arial" panose="020B0604020202020204" pitchFamily="34" charset="0"/>
              <a:buChar char="•"/>
            </a:pPr>
            <a:r>
              <a:rPr lang="en-US" sz="2400" dirty="0" smtClean="0"/>
              <a:t>Use of STYLES for headings, paragraphs, lists, emphasis, etc.</a:t>
            </a:r>
          </a:p>
          <a:p>
            <a:pPr>
              <a:buFont typeface="Arial" panose="020B0604020202020204" pitchFamily="34" charset="0"/>
              <a:buChar char="•"/>
            </a:pPr>
            <a:r>
              <a:rPr lang="en-US" sz="2400" dirty="0" smtClean="0"/>
              <a:t>Descriptive labels for hyperlinks</a:t>
            </a:r>
          </a:p>
          <a:p>
            <a:endParaRPr lang="en-US" sz="1600" dirty="0" smtClean="0"/>
          </a:p>
          <a:p>
            <a:endParaRPr lang="en-US" sz="2400" dirty="0"/>
          </a:p>
        </p:txBody>
      </p:sp>
    </p:spTree>
    <p:extLst>
      <p:ext uri="{BB962C8B-B14F-4D97-AF65-F5344CB8AC3E}">
        <p14:creationId xmlns:p14="http://schemas.microsoft.com/office/powerpoint/2010/main" val="2018516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marL="225425" indent="-225425">
              <a:buFont typeface="Arial" panose="020B0604020202020204" pitchFamily="34" charset="0"/>
              <a:buChar char="•"/>
            </a:pPr>
            <a:r>
              <a:rPr lang="en-US" sz="3600" dirty="0" smtClean="0"/>
              <a:t>Plan for a diverse group of users with special needs to include as many users as possible</a:t>
            </a:r>
          </a:p>
          <a:p>
            <a:pPr marL="225425" indent="-225425">
              <a:buFont typeface="Arial" panose="020B0604020202020204" pitchFamily="34" charset="0"/>
              <a:buChar char="•"/>
            </a:pPr>
            <a:endParaRPr lang="en-US" sz="3600" dirty="0" smtClean="0"/>
          </a:p>
          <a:p>
            <a:pPr marL="225425" indent="-225425">
              <a:buFont typeface="Arial" panose="020B0604020202020204" pitchFamily="34" charset="0"/>
              <a:buChar char="•"/>
            </a:pPr>
            <a:endParaRPr lang="en-US" sz="1400" dirty="0" smtClean="0"/>
          </a:p>
          <a:p>
            <a:pPr>
              <a:buFont typeface="Arial" panose="020B0604020202020204" pitchFamily="34" charset="0"/>
              <a:buChar char="•"/>
            </a:pPr>
            <a:endParaRPr lang="en-US" sz="3600" dirty="0"/>
          </a:p>
        </p:txBody>
      </p:sp>
    </p:spTree>
    <p:extLst>
      <p:ext uri="{BB962C8B-B14F-4D97-AF65-F5344CB8AC3E}">
        <p14:creationId xmlns:p14="http://schemas.microsoft.com/office/powerpoint/2010/main" val="3549686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0" descr="Cartoon about clearing stairs vs ramp of snow. Man says kids are waiting so he'll clear the stairs first, then the ramp for the kid in a wheelchair. Kid in wheelchair says to clear the ramp first and then everyone can use it."/>
          <p:cNvPicPr>
            <a:picLocks noChangeAspect="1" noChangeArrowheads="1"/>
          </p:cNvPicPr>
          <p:nvPr/>
        </p:nvPicPr>
        <p:blipFill rotWithShape="1">
          <a:blip r:embed="rId3">
            <a:extLst>
              <a:ext uri="{28A0092B-C50C-407E-A947-70E740481C1C}">
                <a14:useLocalDpi xmlns:a14="http://schemas.microsoft.com/office/drawing/2010/main" val="0"/>
              </a:ext>
            </a:extLst>
          </a:blip>
          <a:srcRect b="4640"/>
          <a:stretch/>
        </p:blipFill>
        <p:spPr bwMode="auto">
          <a:xfrm>
            <a:off x="724333" y="1143000"/>
            <a:ext cx="4877666" cy="50593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24332" y="76200"/>
            <a:ext cx="8038667" cy="1143000"/>
          </a:xfrm>
        </p:spPr>
        <p:txBody>
          <a:bodyPr>
            <a:normAutofit fontScale="90000"/>
          </a:bodyPr>
          <a:lstStyle/>
          <a:p>
            <a:r>
              <a:rPr lang="en-US" dirty="0" smtClean="0"/>
              <a:t>Usability: A Clear Path for Everyone</a:t>
            </a:r>
            <a:endParaRPr lang="en-US" dirty="0"/>
          </a:p>
        </p:txBody>
      </p:sp>
      <p:sp>
        <p:nvSpPr>
          <p:cNvPr id="3" name="TextBox 2"/>
          <p:cNvSpPr txBox="1"/>
          <p:nvPr/>
        </p:nvSpPr>
        <p:spPr>
          <a:xfrm>
            <a:off x="5601999" y="1678047"/>
            <a:ext cx="3313402" cy="4524315"/>
          </a:xfrm>
          <a:prstGeom prst="rect">
            <a:avLst/>
          </a:prstGeom>
          <a:noFill/>
        </p:spPr>
        <p:txBody>
          <a:bodyPr wrap="square" rtlCol="0">
            <a:spAutoFit/>
          </a:bodyPr>
          <a:lstStyle/>
          <a:p>
            <a:r>
              <a:rPr lang="en-US" sz="2400" dirty="0" smtClean="0">
                <a:solidFill>
                  <a:srgbClr val="FF0000"/>
                </a:solidFill>
                <a:latin typeface="+mn-lt"/>
              </a:rPr>
              <a:t>Student: </a:t>
            </a:r>
            <a:r>
              <a:rPr lang="en-US" sz="2400" dirty="0" smtClean="0">
                <a:latin typeface="+mn-lt"/>
              </a:rPr>
              <a:t>Could you please shovel the ramp?</a:t>
            </a:r>
          </a:p>
          <a:p>
            <a:endParaRPr lang="en-US" sz="2400" dirty="0" smtClean="0">
              <a:latin typeface="+mn-lt"/>
            </a:endParaRPr>
          </a:p>
          <a:p>
            <a:r>
              <a:rPr lang="en-US" sz="2400" dirty="0" smtClean="0">
                <a:solidFill>
                  <a:srgbClr val="FF0000"/>
                </a:solidFill>
                <a:latin typeface="+mn-lt"/>
              </a:rPr>
              <a:t>Adult: </a:t>
            </a:r>
            <a:r>
              <a:rPr lang="en-US" sz="2400" dirty="0" smtClean="0">
                <a:latin typeface="+mn-lt"/>
              </a:rPr>
              <a:t>All these kids are waiting to use the stairs. When I’m done with the stairs, I’ll clear the ramp for you.</a:t>
            </a:r>
          </a:p>
          <a:p>
            <a:endParaRPr lang="en-US" sz="2400" dirty="0" smtClean="0">
              <a:latin typeface="+mn-lt"/>
            </a:endParaRPr>
          </a:p>
          <a:p>
            <a:r>
              <a:rPr lang="en-US" sz="2400" dirty="0" smtClean="0">
                <a:solidFill>
                  <a:srgbClr val="FF0000"/>
                </a:solidFill>
                <a:latin typeface="+mn-lt"/>
              </a:rPr>
              <a:t>Student: </a:t>
            </a:r>
            <a:r>
              <a:rPr lang="en-US" sz="2400" dirty="0" smtClean="0">
                <a:latin typeface="+mn-lt"/>
              </a:rPr>
              <a:t>But if you shovel the ramp first, we can all get in.</a:t>
            </a:r>
            <a:endParaRPr lang="en-US" sz="2400" dirty="0">
              <a:latin typeface="+mn-lt"/>
            </a:endParaRPr>
          </a:p>
        </p:txBody>
      </p:sp>
    </p:spTree>
    <p:extLst>
      <p:ext uri="{BB962C8B-B14F-4D97-AF65-F5344CB8AC3E}">
        <p14:creationId xmlns:p14="http://schemas.microsoft.com/office/powerpoint/2010/main" val="7253428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hlinkClick r:id="rId3"/>
              </a:rPr>
              <a:t>Kelvin Crosby</a:t>
            </a:r>
            <a:r>
              <a:rPr lang="en-US" dirty="0" smtClean="0"/>
              <a:t>, </a:t>
            </a:r>
          </a:p>
          <a:p>
            <a:r>
              <a:rPr lang="en-US" sz="1800" dirty="0"/>
              <a:t>(San Diego State, 2013) is a 6 minute video about a deaf/blind student in the classroom, and information on accessible instructional materials for the classroom.</a:t>
            </a:r>
          </a:p>
        </p:txBody>
      </p:sp>
      <p:pic>
        <p:nvPicPr>
          <p:cNvPr id="5" name="Picture 4"/>
          <p:cNvPicPr>
            <a:picLocks noChangeAspect="1"/>
          </p:cNvPicPr>
          <p:nvPr/>
        </p:nvPicPr>
        <p:blipFill>
          <a:blip r:embed="rId4"/>
          <a:stretch>
            <a:fillRect/>
          </a:stretch>
        </p:blipFill>
        <p:spPr>
          <a:xfrm>
            <a:off x="1957387" y="1752600"/>
            <a:ext cx="5229225" cy="3040995"/>
          </a:xfrm>
          <a:prstGeom prst="rect">
            <a:avLst/>
          </a:prstGeom>
        </p:spPr>
      </p:pic>
    </p:spTree>
    <p:extLst>
      <p:ext uri="{BB962C8B-B14F-4D97-AF65-F5344CB8AC3E}">
        <p14:creationId xmlns:p14="http://schemas.microsoft.com/office/powerpoint/2010/main" val="383052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Where I Sit Video Series</a:t>
            </a:r>
            <a:endParaRPr lang="en-US" dirty="0"/>
          </a:p>
        </p:txBody>
      </p:sp>
      <p:sp>
        <p:nvSpPr>
          <p:cNvPr id="3" name="Content Placeholder 2"/>
          <p:cNvSpPr>
            <a:spLocks noGrp="1"/>
          </p:cNvSpPr>
          <p:nvPr>
            <p:ph idx="1"/>
          </p:nvPr>
        </p:nvSpPr>
        <p:spPr>
          <a:xfrm>
            <a:off x="822959" y="1845734"/>
            <a:ext cx="7543801" cy="4555066"/>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pic>
        <p:nvPicPr>
          <p:cNvPr id="6" name="Picture 5"/>
          <p:cNvPicPr/>
          <p:nvPr/>
        </p:nvPicPr>
        <p:blipFill rotWithShape="1">
          <a:blip r:embed="rId3"/>
          <a:srcRect t="52510" b="1431"/>
          <a:stretch/>
        </p:blipFill>
        <p:spPr bwMode="auto">
          <a:xfrm>
            <a:off x="1790700" y="1828800"/>
            <a:ext cx="5562599" cy="3200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990600" y="5050469"/>
            <a:ext cx="7848600" cy="307777"/>
          </a:xfrm>
          <a:prstGeom prst="rect">
            <a:avLst/>
          </a:prstGeom>
          <a:noFill/>
        </p:spPr>
        <p:txBody>
          <a:bodyPr wrap="square" numCol="2" rtlCol="0">
            <a:spAutoFit/>
          </a:bodyPr>
          <a:lstStyle/>
          <a:p>
            <a:r>
              <a:rPr lang="en-US" sz="1400" dirty="0" smtClean="0">
                <a:latin typeface="+mn-lt"/>
                <a:hlinkClick r:id="rId4"/>
              </a:rPr>
              <a:t>The Stories and Faculty Response</a:t>
            </a:r>
            <a:endParaRPr lang="en-US" sz="1400" dirty="0" smtClean="0">
              <a:latin typeface="+mn-lt"/>
            </a:endParaRPr>
          </a:p>
        </p:txBody>
      </p:sp>
    </p:spTree>
    <p:extLst>
      <p:ext uri="{BB962C8B-B14F-4D97-AF65-F5344CB8AC3E}">
        <p14:creationId xmlns:p14="http://schemas.microsoft.com/office/powerpoint/2010/main" val="7816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&amp; Assistance</a:t>
            </a:r>
            <a:endParaRPr lang="en-US" dirty="0"/>
          </a:p>
        </p:txBody>
      </p:sp>
      <p:sp>
        <p:nvSpPr>
          <p:cNvPr id="3" name="Content Placeholder 2"/>
          <p:cNvSpPr>
            <a:spLocks noGrp="1"/>
          </p:cNvSpPr>
          <p:nvPr>
            <p:ph sz="half" idx="2"/>
          </p:nvPr>
        </p:nvSpPr>
        <p:spPr>
          <a:xfrm>
            <a:off x="822960" y="1905000"/>
            <a:ext cx="7543800" cy="4343399"/>
          </a:xfrm>
        </p:spPr>
        <p:txBody>
          <a:bodyPr>
            <a:normAutofit/>
          </a:bodyPr>
          <a:lstStyle/>
          <a:p>
            <a:r>
              <a:rPr lang="en-US" sz="2400" dirty="0" smtClean="0"/>
              <a:t>Visit the new </a:t>
            </a:r>
            <a:r>
              <a:rPr lang="en-US" sz="2400" dirty="0" smtClean="0">
                <a:hlinkClick r:id="rId3"/>
              </a:rPr>
              <a:t>ATI website</a:t>
            </a:r>
            <a:r>
              <a:rPr lang="en-US" sz="2400" dirty="0" smtClean="0"/>
              <a:t> at </a:t>
            </a:r>
            <a:r>
              <a:rPr lang="en-US" sz="2400" dirty="0" smtClean="0">
                <a:hlinkClick r:id="rId4"/>
              </a:rPr>
              <a:t>http://www.csustan.edu/ati</a:t>
            </a:r>
            <a:endParaRPr lang="en-US" sz="2400" dirty="0" smtClean="0"/>
          </a:p>
          <a:p>
            <a:r>
              <a:rPr lang="en-US" sz="2400" dirty="0" smtClean="0"/>
              <a:t>Contact the ATI Coordinator </a:t>
            </a:r>
          </a:p>
          <a:p>
            <a:pPr marL="366713" lvl="1" indent="0">
              <a:buNone/>
            </a:pPr>
            <a:r>
              <a:rPr lang="en-US" sz="2400" dirty="0" smtClean="0"/>
              <a:t>	Tawn Gillihan</a:t>
            </a:r>
          </a:p>
          <a:p>
            <a:pPr marL="0" indent="0">
              <a:buNone/>
            </a:pPr>
            <a:r>
              <a:rPr lang="en-US" sz="2400" dirty="0" smtClean="0"/>
              <a:t>	Email: </a:t>
            </a:r>
            <a:r>
              <a:rPr lang="en-US" sz="2400" dirty="0" smtClean="0">
                <a:hlinkClick r:id="rId5"/>
              </a:rPr>
              <a:t>tgillihan@csustan.edu</a:t>
            </a:r>
            <a:endParaRPr lang="en-US" sz="2400" dirty="0" smtClean="0"/>
          </a:p>
          <a:p>
            <a:pPr marL="0" indent="0">
              <a:buNone/>
            </a:pPr>
            <a:r>
              <a:rPr lang="en-US" sz="2400" dirty="0" smtClean="0"/>
              <a:t>	Phone: (209) 667-3470</a:t>
            </a:r>
          </a:p>
          <a:p>
            <a:pPr marL="0" indent="0">
              <a:buNone/>
            </a:pPr>
            <a:r>
              <a:rPr lang="en-US" sz="2400" dirty="0" smtClean="0"/>
              <a:t>	Office: L151G</a:t>
            </a:r>
          </a:p>
          <a:p>
            <a:pPr marL="0" indent="0">
              <a:buNone/>
            </a:pPr>
            <a:endParaRPr lang="en-US" sz="1800" dirty="0"/>
          </a:p>
        </p:txBody>
      </p:sp>
    </p:spTree>
    <p:extLst>
      <p:ext uri="{BB962C8B-B14F-4D97-AF65-F5344CB8AC3E}">
        <p14:creationId xmlns:p14="http://schemas.microsoft.com/office/powerpoint/2010/main" val="74665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Laws &amp; Policies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3472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ADA Laws &amp; ATI Policies</a:t>
            </a:r>
            <a:endParaRPr lang="en-US" dirty="0"/>
          </a:p>
        </p:txBody>
      </p:sp>
      <p:sp>
        <p:nvSpPr>
          <p:cNvPr id="9219" name="Content Placeholder 2"/>
          <p:cNvSpPr>
            <a:spLocks noGrp="1"/>
          </p:cNvSpPr>
          <p:nvPr>
            <p:ph idx="1"/>
          </p:nvPr>
        </p:nvSpPr>
        <p:spPr>
          <a:xfrm>
            <a:off x="822960" y="1743624"/>
            <a:ext cx="6949440" cy="2294976"/>
          </a:xfrm>
        </p:spPr>
        <p:txBody>
          <a:bodyPr>
            <a:noAutofit/>
          </a:bodyPr>
          <a:lstStyle/>
          <a:p>
            <a:pPr>
              <a:buFont typeface="Wingdings" panose="05000000000000000000" pitchFamily="2" charset="2"/>
              <a:buChar char="§"/>
            </a:pPr>
            <a:r>
              <a:rPr lang="en-US" sz="2400" b="1" dirty="0"/>
              <a:t>The Americans with Disabilities Act of 1990 (ADA)</a:t>
            </a:r>
          </a:p>
          <a:p>
            <a:pPr>
              <a:buFont typeface="Wingdings" panose="05000000000000000000" pitchFamily="2" charset="2"/>
              <a:buChar char="§"/>
            </a:pPr>
            <a:r>
              <a:rPr lang="en-US" sz="2400" b="1" dirty="0"/>
              <a:t>Section 508 of the 1973 Rehabilitation Act</a:t>
            </a:r>
          </a:p>
          <a:p>
            <a:pPr>
              <a:buFont typeface="Wingdings" panose="05000000000000000000" pitchFamily="2" charset="2"/>
              <a:buChar char="§"/>
            </a:pPr>
            <a:r>
              <a:rPr lang="en-US" sz="2400" b="1" dirty="0">
                <a:hlinkClick r:id="rId3"/>
              </a:rPr>
              <a:t>CSU Executive Order 926</a:t>
            </a:r>
            <a:endParaRPr lang="en-US" sz="2400" b="1" dirty="0"/>
          </a:p>
          <a:p>
            <a:pPr>
              <a:buFont typeface="Wingdings" panose="05000000000000000000" pitchFamily="2" charset="2"/>
              <a:buChar char="§"/>
            </a:pPr>
            <a:r>
              <a:rPr lang="en-US" sz="2400" b="1" dirty="0"/>
              <a:t>CSU Coded </a:t>
            </a:r>
            <a:r>
              <a:rPr lang="en-US" sz="2400" b="1" dirty="0" smtClean="0"/>
              <a:t>Memos AA-2015-03, AA-2014-08</a:t>
            </a:r>
            <a:endParaRPr lang="en-US" sz="2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Section 504 vs. 508</a:t>
            </a:r>
            <a:endParaRPr lang="en-US" dirty="0"/>
          </a:p>
        </p:txBody>
      </p:sp>
      <p:sp>
        <p:nvSpPr>
          <p:cNvPr id="9219" name="Content Placeholder 2"/>
          <p:cNvSpPr>
            <a:spLocks noGrp="1"/>
          </p:cNvSpPr>
          <p:nvPr>
            <p:ph idx="1"/>
          </p:nvPr>
        </p:nvSpPr>
        <p:spPr>
          <a:xfrm>
            <a:off x="822960" y="1743624"/>
            <a:ext cx="6949440" cy="2294976"/>
          </a:xfrm>
        </p:spPr>
        <p:txBody>
          <a:bodyPr>
            <a:noAutofit/>
          </a:bodyPr>
          <a:lstStyle/>
          <a:p>
            <a:pPr>
              <a:buFont typeface="Wingdings" panose="05000000000000000000" pitchFamily="2" charset="2"/>
              <a:buChar char="§"/>
            </a:pPr>
            <a:r>
              <a:rPr lang="en-US" sz="3600" b="1" dirty="0" smtClean="0"/>
              <a:t>Section 504</a:t>
            </a:r>
          </a:p>
          <a:p>
            <a:pPr lvl="1">
              <a:buFont typeface="Wingdings" panose="05000000000000000000" pitchFamily="2" charset="2"/>
              <a:buChar char="§"/>
            </a:pPr>
            <a:r>
              <a:rPr lang="en-US" sz="2800" b="1" dirty="0" smtClean="0"/>
              <a:t>Disability Resource Services</a:t>
            </a:r>
          </a:p>
          <a:p>
            <a:pPr lvl="1">
              <a:buFont typeface="Wingdings" panose="05000000000000000000" pitchFamily="2" charset="2"/>
              <a:buChar char="§"/>
            </a:pPr>
            <a:r>
              <a:rPr lang="en-US" sz="2800" b="1" dirty="0" smtClean="0"/>
              <a:t>Individual Student Accommodation</a:t>
            </a:r>
          </a:p>
          <a:p>
            <a:pPr lvl="1">
              <a:buFont typeface="Wingdings" panose="05000000000000000000" pitchFamily="2" charset="2"/>
              <a:buChar char="§"/>
            </a:pPr>
            <a:r>
              <a:rPr lang="en-US" sz="2800" b="1" dirty="0" smtClean="0"/>
              <a:t>Not Shared</a:t>
            </a:r>
          </a:p>
          <a:p>
            <a:pPr>
              <a:buFont typeface="Wingdings" panose="05000000000000000000" pitchFamily="2" charset="2"/>
              <a:buChar char="§"/>
            </a:pPr>
            <a:r>
              <a:rPr lang="en-US" sz="3600" b="1" dirty="0" smtClean="0"/>
              <a:t>Section 508</a:t>
            </a:r>
            <a:r>
              <a:rPr lang="en-US" sz="3600" b="1" dirty="0"/>
              <a:t>	</a:t>
            </a:r>
            <a:endParaRPr lang="en-US" sz="3600" b="1" dirty="0" smtClean="0"/>
          </a:p>
          <a:p>
            <a:pPr lvl="1">
              <a:buFont typeface="Wingdings" panose="05000000000000000000" pitchFamily="2" charset="2"/>
              <a:buChar char="§"/>
            </a:pPr>
            <a:r>
              <a:rPr lang="en-US" sz="2800" b="1" dirty="0" smtClean="0"/>
              <a:t>Accessible Technology Initiative</a:t>
            </a:r>
          </a:p>
          <a:p>
            <a:pPr lvl="1">
              <a:buFont typeface="Wingdings" panose="05000000000000000000" pitchFamily="2" charset="2"/>
              <a:buChar char="§"/>
            </a:pPr>
            <a:r>
              <a:rPr lang="en-US" sz="2800" b="1" dirty="0" smtClean="0"/>
              <a:t>Institution-Wide Accessibility</a:t>
            </a:r>
          </a:p>
          <a:p>
            <a:pPr lvl="1">
              <a:buFont typeface="Wingdings" panose="05000000000000000000" pitchFamily="2" charset="2"/>
              <a:buChar char="§"/>
            </a:pPr>
            <a:r>
              <a:rPr lang="en-US" sz="2800" b="1" dirty="0" smtClean="0"/>
              <a:t>Removes Barriers for a Diverse Group of Learners</a:t>
            </a:r>
            <a:endParaRPr lang="en-US" sz="2800" b="1" dirty="0"/>
          </a:p>
        </p:txBody>
      </p:sp>
    </p:spTree>
    <p:extLst>
      <p:ext uri="{BB962C8B-B14F-4D97-AF65-F5344CB8AC3E}">
        <p14:creationId xmlns:p14="http://schemas.microsoft.com/office/powerpoint/2010/main" val="377332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Disability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76079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70204"/>
            <a:ext cx="5257800" cy="717550"/>
          </a:xfrm>
        </p:spPr>
        <p:txBody>
          <a:bodyPr>
            <a:normAutofit/>
          </a:bodyPr>
          <a:lstStyle/>
          <a:p>
            <a:r>
              <a:rPr lang="en-US" b="1" dirty="0" smtClean="0"/>
              <a:t>Apparent Disabilities</a:t>
            </a:r>
            <a:endParaRPr lang="en-US" b="1" dirty="0"/>
          </a:p>
        </p:txBody>
      </p:sp>
      <p:sp>
        <p:nvSpPr>
          <p:cNvPr id="3" name="Content Placeholder 2"/>
          <p:cNvSpPr>
            <a:spLocks noGrp="1"/>
          </p:cNvSpPr>
          <p:nvPr>
            <p:ph sz="half" idx="2"/>
          </p:nvPr>
        </p:nvSpPr>
        <p:spPr>
          <a:xfrm>
            <a:off x="914400" y="1828800"/>
            <a:ext cx="6629400" cy="4267200"/>
          </a:xfrm>
        </p:spPr>
        <p:txBody>
          <a:bodyPr>
            <a:normAutofit/>
          </a:bodyPr>
          <a:lstStyle/>
          <a:p>
            <a:pPr>
              <a:buFont typeface="Wingdings" panose="05000000000000000000" pitchFamily="2" charset="2"/>
              <a:buChar char="§"/>
            </a:pPr>
            <a:r>
              <a:rPr lang="en-US" sz="3600" b="1" dirty="0"/>
              <a:t>Vision Loss &amp; Blindness</a:t>
            </a:r>
          </a:p>
          <a:p>
            <a:pPr>
              <a:buFont typeface="Wingdings" panose="05000000000000000000" pitchFamily="2" charset="2"/>
              <a:buChar char="§"/>
            </a:pPr>
            <a:r>
              <a:rPr lang="en-US" sz="3600" b="1" dirty="0"/>
              <a:t>Hearing Loss &amp; Deafness</a:t>
            </a:r>
          </a:p>
          <a:p>
            <a:pPr>
              <a:buFont typeface="Wingdings" panose="05000000000000000000" pitchFamily="2" charset="2"/>
              <a:buChar char="§"/>
            </a:pPr>
            <a:r>
              <a:rPr lang="en-US" sz="3600" b="1" dirty="0"/>
              <a:t>Mobility Limitations</a:t>
            </a:r>
          </a:p>
          <a:p>
            <a:pPr marL="0" indent="0">
              <a:buNone/>
            </a:pPr>
            <a:endParaRPr lang="en-US" sz="3600" b="1" dirty="0"/>
          </a:p>
          <a:p>
            <a:pPr marL="285750" indent="-285750">
              <a:buFont typeface="Arial" panose="020B0604020202020204" pitchFamily="34" charset="0"/>
              <a:buChar char="•"/>
            </a:pPr>
            <a:r>
              <a:rPr lang="en-US" sz="3600" b="1" dirty="0"/>
              <a:t>Typically registered </a:t>
            </a:r>
            <a:r>
              <a:rPr lang="en-US" sz="3600" b="1" dirty="0"/>
              <a:t>with DRS</a:t>
            </a:r>
          </a:p>
          <a:p>
            <a:pPr marL="285750" indent="-285750">
              <a:buFont typeface="Arial" panose="020B0604020202020204" pitchFamily="34" charset="0"/>
              <a:buChar char="•"/>
            </a:pPr>
            <a:r>
              <a:rPr lang="en-US" sz="3600" b="1" dirty="0"/>
              <a:t>6</a:t>
            </a:r>
            <a:r>
              <a:rPr lang="en-US" sz="3600" b="1" dirty="0"/>
              <a:t>% of CSU enrollment</a:t>
            </a:r>
          </a:p>
          <a:p>
            <a:pPr marL="0" indent="0">
              <a:buNone/>
            </a:pPr>
            <a:endParaRPr lang="en-US" sz="3200" dirty="0" smtClean="0"/>
          </a:p>
        </p:txBody>
      </p:sp>
    </p:spTree>
    <p:extLst>
      <p:ext uri="{BB962C8B-B14F-4D97-AF65-F5344CB8AC3E}">
        <p14:creationId xmlns:p14="http://schemas.microsoft.com/office/powerpoint/2010/main" val="2962334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6324600" cy="717550"/>
          </a:xfrm>
        </p:spPr>
        <p:txBody>
          <a:bodyPr>
            <a:normAutofit/>
          </a:bodyPr>
          <a:lstStyle/>
          <a:p>
            <a:r>
              <a:rPr lang="en-US" b="1" dirty="0" smtClean="0"/>
              <a:t>Non-Apparent Disabilities</a:t>
            </a:r>
            <a:endParaRPr lang="en-US" b="1" dirty="0"/>
          </a:p>
        </p:txBody>
      </p:sp>
      <p:sp>
        <p:nvSpPr>
          <p:cNvPr id="4" name="Content Placeholder 3"/>
          <p:cNvSpPr>
            <a:spLocks noGrp="1"/>
          </p:cNvSpPr>
          <p:nvPr>
            <p:ph sz="quarter" idx="4"/>
          </p:nvPr>
        </p:nvSpPr>
        <p:spPr>
          <a:xfrm>
            <a:off x="914400" y="1828800"/>
            <a:ext cx="6781800" cy="4724400"/>
          </a:xfrm>
        </p:spPr>
        <p:txBody>
          <a:bodyPr>
            <a:normAutofit lnSpcReduction="10000"/>
          </a:bodyPr>
          <a:lstStyle/>
          <a:p>
            <a:pPr>
              <a:buFont typeface="Wingdings" panose="05000000000000000000" pitchFamily="2" charset="2"/>
              <a:buChar char="§"/>
            </a:pPr>
            <a:r>
              <a:rPr lang="en-US" sz="3200" dirty="0" smtClean="0"/>
              <a:t>Traumatic Brain Injury</a:t>
            </a:r>
          </a:p>
          <a:p>
            <a:pPr>
              <a:buFont typeface="Wingdings" panose="05000000000000000000" pitchFamily="2" charset="2"/>
              <a:buChar char="§"/>
            </a:pPr>
            <a:r>
              <a:rPr lang="en-US" sz="3200" dirty="0" smtClean="0"/>
              <a:t>PTSD</a:t>
            </a:r>
          </a:p>
          <a:p>
            <a:pPr>
              <a:buFont typeface="Wingdings" panose="05000000000000000000" pitchFamily="2" charset="2"/>
              <a:buChar char="§"/>
            </a:pPr>
            <a:r>
              <a:rPr lang="en-US" sz="3200" dirty="0" smtClean="0"/>
              <a:t>Learning Disability</a:t>
            </a:r>
          </a:p>
          <a:p>
            <a:pPr>
              <a:buFont typeface="Wingdings" panose="05000000000000000000" pitchFamily="2" charset="2"/>
              <a:buChar char="§"/>
            </a:pPr>
            <a:r>
              <a:rPr lang="en-US" sz="3200" dirty="0" smtClean="0"/>
              <a:t>Mental/Emotional Health Issue</a:t>
            </a:r>
          </a:p>
          <a:p>
            <a:pPr>
              <a:buFont typeface="Wingdings" panose="05000000000000000000" pitchFamily="2" charset="2"/>
              <a:buChar char="§"/>
            </a:pPr>
            <a:r>
              <a:rPr lang="en-US" sz="3200" dirty="0" smtClean="0"/>
              <a:t>Chronic Health Condition</a:t>
            </a:r>
          </a:p>
          <a:p>
            <a:endParaRPr lang="en-US" sz="1800" dirty="0" smtClean="0"/>
          </a:p>
          <a:p>
            <a:pPr marL="285750" indent="-285750">
              <a:buFont typeface="Arial" panose="020B0604020202020204" pitchFamily="34" charset="0"/>
              <a:buChar char="•"/>
            </a:pPr>
            <a:r>
              <a:rPr lang="en-US" sz="2400" dirty="0" smtClean="0">
                <a:solidFill>
                  <a:schemeClr val="tx1"/>
                </a:solidFill>
              </a:rPr>
              <a:t>Often undisclosed </a:t>
            </a:r>
          </a:p>
          <a:p>
            <a:pPr marL="285750" indent="-285750">
              <a:buFont typeface="Arial" panose="020B0604020202020204" pitchFamily="34" charset="0"/>
              <a:buChar char="•"/>
            </a:pPr>
            <a:r>
              <a:rPr lang="en-US" sz="2400" dirty="0" smtClean="0">
                <a:solidFill>
                  <a:schemeClr val="tx1"/>
                </a:solidFill>
              </a:rPr>
              <a:t>Often unregistered with DRS</a:t>
            </a:r>
            <a:endParaRPr lang="en-US" sz="2400" dirty="0">
              <a:solidFill>
                <a:schemeClr val="tx1"/>
              </a:solidFill>
            </a:endParaRPr>
          </a:p>
          <a:p>
            <a:pPr marL="285750" indent="-285750">
              <a:buFont typeface="Arial" panose="020B0604020202020204" pitchFamily="34" charset="0"/>
              <a:buChar char="•"/>
            </a:pPr>
            <a:r>
              <a:rPr lang="en-US" sz="2400" dirty="0" smtClean="0">
                <a:solidFill>
                  <a:schemeClr val="tx1"/>
                </a:solidFill>
              </a:rPr>
              <a:t>10</a:t>
            </a:r>
            <a:r>
              <a:rPr lang="en-US" sz="2400" dirty="0">
                <a:solidFill>
                  <a:schemeClr val="tx1"/>
                </a:solidFill>
              </a:rPr>
              <a:t>% of all </a:t>
            </a:r>
            <a:r>
              <a:rPr lang="en-US" sz="2400" dirty="0" smtClean="0">
                <a:solidFill>
                  <a:schemeClr val="tx1"/>
                </a:solidFill>
              </a:rPr>
              <a:t>students in higher education</a:t>
            </a:r>
            <a:endParaRPr lang="en-US" sz="2400" dirty="0"/>
          </a:p>
        </p:txBody>
      </p:sp>
    </p:spTree>
    <p:extLst>
      <p:ext uri="{BB962C8B-B14F-4D97-AF65-F5344CB8AC3E}">
        <p14:creationId xmlns:p14="http://schemas.microsoft.com/office/powerpoint/2010/main" val="109790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3EC88535387C4A9E84E4DCB6F0CF7B" ma:contentTypeVersion="0" ma:contentTypeDescription="Create a new document." ma:contentTypeScope="" ma:versionID="90ef23c4faa30cdf9ecf712b17c02b2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8FD4E1-5D72-444F-9C26-E35422561DAD}">
  <ds:schemaRefs>
    <ds:schemaRef ds:uri="http://schemas.microsoft.com/sharepoint/v3/contenttype/forms"/>
  </ds:schemaRefs>
</ds:datastoreItem>
</file>

<file path=customXml/itemProps2.xml><?xml version="1.0" encoding="utf-8"?>
<ds:datastoreItem xmlns:ds="http://schemas.openxmlformats.org/officeDocument/2006/customXml" ds:itemID="{D0FF9BC6-6AA6-4B06-BF64-C5D1A7EDA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1C7B013-3BF4-4DED-95F9-42A16B77CC07}">
  <ds:schemaRefs>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6273</TotalTime>
  <Words>1124</Words>
  <Application>Microsoft Office PowerPoint</Application>
  <PresentationFormat>On-screen Show (4:3)</PresentationFormat>
  <Paragraphs>237</Paragraphs>
  <Slides>36</Slides>
  <Notes>21</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Century Schoolbook</vt:lpstr>
      <vt:lpstr>Courier New</vt:lpstr>
      <vt:lpstr>Wingdings</vt:lpstr>
      <vt:lpstr>Retrospect</vt:lpstr>
      <vt:lpstr>Accessible Technology Initiative</vt:lpstr>
      <vt:lpstr>Accessible Technology</vt:lpstr>
      <vt:lpstr>Why Promote Accessibility/Usability?</vt:lpstr>
      <vt:lpstr>Laws &amp; Policies</vt:lpstr>
      <vt:lpstr>ADA Laws &amp; ATI Policies</vt:lpstr>
      <vt:lpstr>Section 504 vs. 508</vt:lpstr>
      <vt:lpstr>Understanding Disability</vt:lpstr>
      <vt:lpstr>Apparent Disabilities</vt:lpstr>
      <vt:lpstr>Non-Apparent Disabilities</vt:lpstr>
      <vt:lpstr>Additional Limitations</vt:lpstr>
      <vt:lpstr>Accessible Instructional Materials</vt:lpstr>
      <vt:lpstr>What Are the Challenges?</vt:lpstr>
      <vt:lpstr>ATI &amp; Instructional Materials</vt:lpstr>
      <vt:lpstr>Best Practices for Online Courses</vt:lpstr>
      <vt:lpstr>Best Practices for Online Courses</vt:lpstr>
      <vt:lpstr>Best Practices for Online Courses</vt:lpstr>
      <vt:lpstr>Universal Design for Learning</vt:lpstr>
      <vt:lpstr>Universal Design for Learning</vt:lpstr>
      <vt:lpstr>Examples of  Inaccessible Design</vt:lpstr>
      <vt:lpstr>Examples of  Accessible Design</vt:lpstr>
      <vt:lpstr>PowerPoint Presentation</vt:lpstr>
      <vt:lpstr>PowerPoint Presentation</vt:lpstr>
      <vt:lpstr>Assistance &amp; Information</vt:lpstr>
      <vt:lpstr>Resources for Faculty</vt:lpstr>
      <vt:lpstr>Learning Services</vt:lpstr>
      <vt:lpstr>Resources for Students</vt:lpstr>
      <vt:lpstr>Documents &amp; Multimedia Tutorials</vt:lpstr>
      <vt:lpstr>Separate but Equal is an Issue of Social Justice</vt:lpstr>
      <vt:lpstr>So What is Assistive Technology?</vt:lpstr>
      <vt:lpstr>Instructional Materials</vt:lpstr>
      <vt:lpstr>Web Accessibility  (Including Digital Content)</vt:lpstr>
      <vt:lpstr>Summary</vt:lpstr>
      <vt:lpstr>Usability: A Clear Path for Everyone</vt:lpstr>
      <vt:lpstr>From Where I Sit Video Series</vt:lpstr>
      <vt:lpstr>From Where I Sit Video Series</vt:lpstr>
      <vt:lpstr>For More Information &amp; Assistance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Tawn Gillihan</dc:creator>
  <cp:lastModifiedBy>Tawn Gillihan</cp:lastModifiedBy>
  <cp:revision>290</cp:revision>
  <cp:lastPrinted>2015-06-25T17:54:13Z</cp:lastPrinted>
  <dcterms:created xsi:type="dcterms:W3CDTF">2013-03-04T18:46:53Z</dcterms:created>
  <dcterms:modified xsi:type="dcterms:W3CDTF">2017-10-11T18:09:45Z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0x010100453EC88535387C4A9E84E4DCB6F0CF7B</vt:lpwstr>
  </property>
</Properties>
</file>