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7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7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6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0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75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0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65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3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6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585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ADA1ABD-AEF6-4A7B-A6E6-E52B4AFCE59E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1827A8D-0347-450C-AFA8-19F2A43EF4A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1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gpillsbury@csustan.ed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%20tgillihan@csustan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Creating</a:t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Accessible Electronic Content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Accessible Technology Initiative at Stanislaus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5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Captions and Transcripts for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6341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Videos and live audio must have captions and a transcript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 transcript is sufficient for archived audio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Captions should be accurately reflecting the text in the video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Text should be equivalent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YouTube auto-captioning is not sufficient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382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Videos be Captioned?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025" y="1825624"/>
            <a:ext cx="5260931" cy="47254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An </a:t>
            </a:r>
            <a:r>
              <a:rPr lang="en-US" sz="2800" dirty="0"/>
              <a:t>accommodation is </a:t>
            </a:r>
            <a:r>
              <a:rPr lang="en-US" sz="2800" dirty="0" smtClean="0"/>
              <a:t>requested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Shared </a:t>
            </a:r>
            <a:r>
              <a:rPr lang="en-US" sz="2800" dirty="0"/>
              <a:t>multiple times and/or over an extended period of </a:t>
            </a:r>
            <a:r>
              <a:rPr lang="en-US" sz="2800" dirty="0" smtClean="0"/>
              <a:t>time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In an academic course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On </a:t>
            </a:r>
            <a:r>
              <a:rPr lang="en-US" sz="2800" dirty="0"/>
              <a:t>a public facing web </a:t>
            </a:r>
            <a:r>
              <a:rPr lang="en-US" sz="2800" dirty="0" smtClean="0"/>
              <a:t>page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650" y="2917537"/>
            <a:ext cx="5598873" cy="313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5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Captioning Instructional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446" y="1825624"/>
            <a:ext cx="10176353" cy="47254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OIT </a:t>
            </a:r>
            <a:r>
              <a:rPr lang="en-US" sz="2800" dirty="0"/>
              <a:t>has a budget to have materials that are required for classroom instruction captioned by a professional captioning </a:t>
            </a:r>
            <a:r>
              <a:rPr lang="en-US" sz="2800" dirty="0" smtClean="0"/>
              <a:t>service, </a:t>
            </a:r>
            <a:r>
              <a:rPr lang="en-US" sz="2800" dirty="0"/>
              <a:t>Automatic Sync Technologies.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Contact </a:t>
            </a:r>
            <a:r>
              <a:rPr lang="en-US" sz="2800" dirty="0"/>
              <a:t>Glenn Pillsbury (</a:t>
            </a:r>
            <a:r>
              <a:rPr lang="en-US" sz="2800" dirty="0">
                <a:hlinkClick r:id="rId2"/>
              </a:rPr>
              <a:t>gpillsbury@csustan.edu</a:t>
            </a:r>
            <a:r>
              <a:rPr lang="en-US" sz="2800" dirty="0"/>
              <a:t>) to discuss how to take advantage of this service.</a:t>
            </a:r>
          </a:p>
        </p:txBody>
      </p:sp>
    </p:spTree>
    <p:extLst>
      <p:ext uri="{BB962C8B-B14F-4D97-AF65-F5344CB8AC3E}">
        <p14:creationId xmlns:p14="http://schemas.microsoft.com/office/powerpoint/2010/main" val="135225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 Assistance or 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972" y="1825624"/>
            <a:ext cx="10163827" cy="4725487"/>
          </a:xfrm>
        </p:spPr>
        <p:txBody>
          <a:bodyPr>
            <a:normAutofit/>
          </a:bodyPr>
          <a:lstStyle/>
          <a:p>
            <a:r>
              <a:rPr lang="en-US" sz="3200" b="1" dirty="0"/>
              <a:t>Accessible Technology Coordinator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Tawn Gillihan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(209) 667-3470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>
                <a:hlinkClick r:id="rId2"/>
              </a:rPr>
              <a:t>tgillihan@csustan.edu</a:t>
            </a:r>
            <a:br>
              <a:rPr lang="en-US" sz="3200" dirty="0">
                <a:hlinkClick r:id="rId2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02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Clearly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the simplest language appropriate for your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illustrations, icons, etc. to supplement text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Check spelling, grammar, and readability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Be careful with abbreviations, jargon, complex language, or anything that might confuse the reader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AVOID THE USE OF ALL CAPS AS IT CAN BE DIFFICULT TO READ</a:t>
            </a:r>
          </a:p>
        </p:txBody>
      </p:sp>
    </p:spTree>
    <p:extLst>
      <p:ext uri="{BB962C8B-B14F-4D97-AF65-F5344CB8AC3E}">
        <p14:creationId xmlns:p14="http://schemas.microsoft.com/office/powerpoint/2010/main" val="216279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Use Good Semantic Structure -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9972" y="1825625"/>
            <a:ext cx="10163827" cy="263364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Organize your content using true headings and levels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true bulleted and numbered lists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Provide a table of contents for long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Provide a title page for long documents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true columns rather than tabs to create structure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904" y="4730523"/>
            <a:ext cx="8434552" cy="143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5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Remember Users with Visual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Do not use color alone to convey information (e.g., “Items in red are due this week”)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Make sure that color contrast is strong between text and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adequate text size and a readable font (e.g., Verdana, 12 </a:t>
            </a:r>
            <a:r>
              <a:rPr lang="en-US" sz="2800" dirty="0" err="1" smtClean="0"/>
              <a:t>pt</a:t>
            </a:r>
            <a:r>
              <a:rPr lang="en-US" sz="2800" dirty="0" smtClean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465" y="4252416"/>
            <a:ext cx="6839211" cy="2040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Keep Spreadsheets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447" y="1825625"/>
            <a:ext cx="4697259" cy="452507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Spreadsheets should be simple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Create a logical reading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Don’t rely on color to convey information</a:t>
            </a:r>
          </a:p>
          <a:p>
            <a:endParaRPr lang="en-US" dirty="0" smtClean="0"/>
          </a:p>
        </p:txBody>
      </p:sp>
      <p:pic>
        <p:nvPicPr>
          <p:cNvPr id="3076" name="Picture 4" descr="screenshot of innaccessible doc that uses the color red to show overdue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251" y="1913893"/>
            <a:ext cx="481506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screenshot of accessible doc that shows overdue books in own column, not just relying on 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589" y="4206155"/>
            <a:ext cx="481506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Be Careful with Data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025" y="1825625"/>
            <a:ext cx="4659681" cy="452507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Provide headers for data tables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a simple table 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Do not use tables to create a visual layout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Consider a text alternative to a table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070" y="3876438"/>
            <a:ext cx="5636711" cy="2474653"/>
          </a:xfrm>
          <a:prstGeom prst="rect">
            <a:avLst/>
          </a:prstGeom>
        </p:spPr>
      </p:pic>
      <p:pic>
        <p:nvPicPr>
          <p:cNvPr id="3074" name="Picture 2" descr="screenshot of Table button on the Microsoft ribbon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986" y="1453648"/>
            <a:ext cx="4053795" cy="214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1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Provide Alternative Text for Visual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499" y="1825624"/>
            <a:ext cx="6413326" cy="468791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Add ‘Alt text’ to the image format Description 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Content and function alternative to the image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Avoid ‘image of’ or ‘picture of’ in description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Keep it simple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for images, charts, graphs, tables, etc.</a:t>
            </a:r>
          </a:p>
        </p:txBody>
      </p:sp>
      <p:pic>
        <p:nvPicPr>
          <p:cNvPr id="2050" name="Picture 2" descr="screenshot of Format Picture window with Size and Properties tab highlighted third from the lef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100" y="1716066"/>
            <a:ext cx="3781111" cy="474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1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Ensure Links are Descriptive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551" y="1825624"/>
            <a:ext cx="4496844" cy="45626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Avoid using ‘Click Here’, ‘More’, ‘Continue’,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Only show the URL if the document is being printed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Use a descriptive phrase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0917" y="1791221"/>
            <a:ext cx="5831813" cy="1152395"/>
          </a:xfrm>
          <a:prstGeom prst="rect">
            <a:avLst/>
          </a:prstGeom>
        </p:spPr>
      </p:pic>
      <p:pic>
        <p:nvPicPr>
          <p:cNvPr id="4098" name="Picture 2" descr="screenshot of Text to Display field located in the Hyperlink window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308" y="3143860"/>
            <a:ext cx="5715128" cy="2831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3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Run Accessibility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7447" y="1825624"/>
            <a:ext cx="6538586" cy="43747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Microsoft Office and Adobe include </a:t>
            </a:r>
            <a:r>
              <a:rPr lang="en-US" sz="2400" dirty="0"/>
              <a:t>an accessibility resource that </a:t>
            </a:r>
            <a:r>
              <a:rPr lang="en-US" sz="2400" b="1" i="1" dirty="0"/>
              <a:t>identifies accessibility issues.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Select </a:t>
            </a:r>
            <a:r>
              <a:rPr lang="en-US" sz="2400" b="1" i="1" dirty="0"/>
              <a:t>File&gt; Info.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Select the </a:t>
            </a:r>
            <a:r>
              <a:rPr lang="en-US" sz="2400" b="1" i="1" dirty="0"/>
              <a:t>Check for Issues</a:t>
            </a:r>
            <a:r>
              <a:rPr lang="en-US" sz="2400" dirty="0"/>
              <a:t> button and choose </a:t>
            </a:r>
            <a:r>
              <a:rPr lang="en-US" sz="2400" b="1" i="1" dirty="0"/>
              <a:t>Check Accessibility</a:t>
            </a:r>
            <a:r>
              <a:rPr lang="en-US" sz="2400" b="1" i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Accessibility Checker task pane will show </a:t>
            </a:r>
            <a:r>
              <a:rPr lang="en-US" sz="2400" b="1" i="1" dirty="0"/>
              <a:t>accessibility errors, warnings, and tips</a:t>
            </a:r>
            <a:r>
              <a:rPr lang="en-US" sz="2400" dirty="0"/>
              <a:t> on how to repair the errors. </a:t>
            </a: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Select </a:t>
            </a:r>
            <a:r>
              <a:rPr lang="en-US" sz="2400" dirty="0"/>
              <a:t>specific issues to see </a:t>
            </a:r>
            <a:r>
              <a:rPr lang="en-US" sz="2400" b="1" i="1" dirty="0"/>
              <a:t>Additional Information</a:t>
            </a:r>
            <a:r>
              <a:rPr lang="en-US" sz="2400" dirty="0"/>
              <a:t> at the bottom of the task pane.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1026" name="Picture 2" descr="screenshot of Check Accessibility option located in the Info window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814" y="1816273"/>
            <a:ext cx="3944384" cy="4283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43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82</TotalTime>
  <Words>427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Retrospect</vt:lpstr>
      <vt:lpstr> Creating Accessible Electronic Content</vt:lpstr>
      <vt:lpstr>Write Clearly</vt:lpstr>
      <vt:lpstr>Use Good Semantic Structure - Styles</vt:lpstr>
      <vt:lpstr>Remember Users with Visual Disabilities</vt:lpstr>
      <vt:lpstr>Keep Spreadsheets Simple</vt:lpstr>
      <vt:lpstr>Be Careful with Data Tables</vt:lpstr>
      <vt:lpstr>Provide Alternative Text for Visual Elements</vt:lpstr>
      <vt:lpstr>Ensure Links are Descriptive</vt:lpstr>
      <vt:lpstr>Run Accessibility Checker</vt:lpstr>
      <vt:lpstr>Provide Captions and Transcripts for Media</vt:lpstr>
      <vt:lpstr>When Should Videos be Captioned?</vt:lpstr>
      <vt:lpstr>Captioning Instructional Materials</vt:lpstr>
      <vt:lpstr>For Assistance or More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Accessible Electronic Content</dc:title>
  <dc:creator>Tawn Gillihan</dc:creator>
  <cp:lastModifiedBy>Tawn Gillihan</cp:lastModifiedBy>
  <cp:revision>7</cp:revision>
  <dcterms:created xsi:type="dcterms:W3CDTF">2017-10-19T19:19:34Z</dcterms:created>
  <dcterms:modified xsi:type="dcterms:W3CDTF">2017-10-20T18:06:23Z</dcterms:modified>
</cp:coreProperties>
</file>