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9" r:id="rId2"/>
  </p:sldMasterIdLst>
  <p:notesMasterIdLst>
    <p:notesMasterId r:id="rId10"/>
  </p:notesMasterIdLst>
  <p:sldIdLst>
    <p:sldId id="256" r:id="rId3"/>
    <p:sldId id="257" r:id="rId4"/>
    <p:sldId id="258" r:id="rId5"/>
    <p:sldId id="259" r:id="rId6"/>
    <p:sldId id="266" r:id="rId7"/>
    <p:sldId id="265"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404"/>
    <a:srgbClr val="6F1851"/>
    <a:srgbClr val="6293E8"/>
    <a:srgbClr val="0B3D29"/>
    <a:srgbClr val="DEA924"/>
    <a:srgbClr val="9B0708"/>
    <a:srgbClr val="9986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snapToGrid="0" snapToObjects="1">
      <p:cViewPr>
        <p:scale>
          <a:sx n="100" d="100"/>
          <a:sy n="100" d="100"/>
        </p:scale>
        <p:origin x="-10"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2A0E89-B49B-4377-9B9C-82C75A3A638B}" type="datetimeFigureOut">
              <a:rPr lang="en-US" smtClean="0"/>
              <a:t>6/1/2017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1E55FC-A181-4E22-A1C8-DD0BC62ECCC6}" type="slidenum">
              <a:rPr lang="en-US" smtClean="0"/>
              <a:t>‹#›</a:t>
            </a:fld>
            <a:endParaRPr lang="en-US"/>
          </a:p>
        </p:txBody>
      </p:sp>
    </p:spTree>
    <p:extLst>
      <p:ext uri="{BB962C8B-B14F-4D97-AF65-F5344CB8AC3E}">
        <p14:creationId xmlns:p14="http://schemas.microsoft.com/office/powerpoint/2010/main" val="277617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1E55FC-A181-4E22-A1C8-DD0BC62ECCC6}" type="slidenum">
              <a:rPr lang="en-US" smtClean="0"/>
              <a:t>3</a:t>
            </a:fld>
            <a:endParaRPr lang="en-US"/>
          </a:p>
        </p:txBody>
      </p:sp>
    </p:spTree>
    <p:extLst>
      <p:ext uri="{BB962C8B-B14F-4D97-AF65-F5344CB8AC3E}">
        <p14:creationId xmlns:p14="http://schemas.microsoft.com/office/powerpoint/2010/main" val="3023681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29057" indent="-280406">
              <a:defRPr>
                <a:solidFill>
                  <a:schemeClr val="tx1"/>
                </a:solidFill>
                <a:latin typeface="Arial" charset="0"/>
              </a:defRPr>
            </a:lvl2pPr>
            <a:lvl3pPr marL="1121626" indent="-224325">
              <a:defRPr>
                <a:solidFill>
                  <a:schemeClr val="tx1"/>
                </a:solidFill>
                <a:latin typeface="Arial" charset="0"/>
              </a:defRPr>
            </a:lvl3pPr>
            <a:lvl4pPr marL="1570276" indent="-224325">
              <a:defRPr>
                <a:solidFill>
                  <a:schemeClr val="tx1"/>
                </a:solidFill>
                <a:latin typeface="Arial" charset="0"/>
              </a:defRPr>
            </a:lvl4pPr>
            <a:lvl5pPr marL="2018927" indent="-224325">
              <a:defRPr>
                <a:solidFill>
                  <a:schemeClr val="tx1"/>
                </a:solidFill>
                <a:latin typeface="Arial" charset="0"/>
              </a:defRPr>
            </a:lvl5pPr>
            <a:lvl6pPr marL="2467577" indent="-224325" eaLnBrk="0" fontAlgn="base" hangingPunct="0">
              <a:spcBef>
                <a:spcPct val="0"/>
              </a:spcBef>
              <a:spcAft>
                <a:spcPct val="0"/>
              </a:spcAft>
              <a:defRPr>
                <a:solidFill>
                  <a:schemeClr val="tx1"/>
                </a:solidFill>
                <a:latin typeface="Arial" charset="0"/>
              </a:defRPr>
            </a:lvl6pPr>
            <a:lvl7pPr marL="2916227" indent="-224325" eaLnBrk="0" fontAlgn="base" hangingPunct="0">
              <a:spcBef>
                <a:spcPct val="0"/>
              </a:spcBef>
              <a:spcAft>
                <a:spcPct val="0"/>
              </a:spcAft>
              <a:defRPr>
                <a:solidFill>
                  <a:schemeClr val="tx1"/>
                </a:solidFill>
                <a:latin typeface="Arial" charset="0"/>
              </a:defRPr>
            </a:lvl7pPr>
            <a:lvl8pPr marL="3364878" indent="-224325" eaLnBrk="0" fontAlgn="base" hangingPunct="0">
              <a:spcBef>
                <a:spcPct val="0"/>
              </a:spcBef>
              <a:spcAft>
                <a:spcPct val="0"/>
              </a:spcAft>
              <a:defRPr>
                <a:solidFill>
                  <a:schemeClr val="tx1"/>
                </a:solidFill>
                <a:latin typeface="Arial" charset="0"/>
              </a:defRPr>
            </a:lvl8pPr>
            <a:lvl9pPr marL="3813528" indent="-224325" eaLnBrk="0" fontAlgn="base" hangingPunct="0">
              <a:spcBef>
                <a:spcPct val="0"/>
              </a:spcBef>
              <a:spcAft>
                <a:spcPct val="0"/>
              </a:spcAft>
              <a:defRPr>
                <a:solidFill>
                  <a:schemeClr val="tx1"/>
                </a:solidFill>
                <a:latin typeface="Arial" charset="0"/>
              </a:defRPr>
            </a:lvl9pPr>
          </a:lstStyle>
          <a:p>
            <a:fld id="{187748D7-CBEF-476A-9139-8C6BB49F4E23}" type="slidenum">
              <a:rPr lang="en-US" altLang="en-US">
                <a:solidFill>
                  <a:prstClr val="black"/>
                </a:solidFill>
              </a:rPr>
              <a:pPr/>
              <a:t>6</a:t>
            </a:fld>
            <a:endParaRPr lang="en-US" altLang="en-US">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en-US" sz="1000"/>
              <a:t>Welcome to the SSIS WPAF Refresher File Workshop.  </a:t>
            </a:r>
          </a:p>
          <a:p>
            <a:pPr eaLnBrk="1" hangingPunct="1">
              <a:lnSpc>
                <a:spcPct val="80000"/>
              </a:lnSpc>
            </a:pPr>
            <a:r>
              <a:rPr lang="en-US" altLang="en-US" sz="1000"/>
              <a:t>This is a Refresher Course on how to put together the WPAF’s for the Retention Process.  </a:t>
            </a:r>
          </a:p>
          <a:p>
            <a:pPr eaLnBrk="1" hangingPunct="1">
              <a:lnSpc>
                <a:spcPct val="80000"/>
              </a:lnSpc>
            </a:pPr>
            <a:r>
              <a:rPr lang="en-US" altLang="en-US" sz="1000"/>
              <a:t>It was suggested by members of the Secondary Committee to help facilitate a smoother process when they review the files.  </a:t>
            </a:r>
          </a:p>
          <a:p>
            <a:pPr eaLnBrk="1" hangingPunct="1">
              <a:lnSpc>
                <a:spcPct val="80000"/>
              </a:lnSpc>
            </a:pPr>
            <a:r>
              <a:rPr lang="en-US" altLang="en-US" sz="1000"/>
              <a:t>This workshop will not address RTP policies.  This workshop is strictly on putting together the WPAFs.</a:t>
            </a:r>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r>
              <a:rPr lang="en-US" altLang="en-US" sz="1000"/>
              <a:t>Would like everyone to go around the room and just introduce themselves, their department, and one question that they are just dying to know before they leave here today.</a:t>
            </a:r>
          </a:p>
          <a:p>
            <a:pPr eaLnBrk="1" hangingPunct="1">
              <a:lnSpc>
                <a:spcPct val="80000"/>
              </a:lnSpc>
            </a:pPr>
            <a:r>
              <a:rPr lang="en-US" altLang="en-US" sz="1000"/>
              <a:t>If I don’t know the answer to your question, I will write it down and we will find out the answer and get back to you.  </a:t>
            </a:r>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000"/>
          </a:p>
          <a:p>
            <a:pPr eaLnBrk="1" hangingPunct="1">
              <a:lnSpc>
                <a:spcPct val="80000"/>
              </a:lnSpc>
            </a:pPr>
            <a:endParaRPr lang="en-US" altLang="en-US"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dark)">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light)">
    <p:spTree>
      <p:nvGrpSpPr>
        <p:cNvPr id="1" name=""/>
        <p:cNvGrpSpPr/>
        <p:nvPr/>
      </p:nvGrpSpPr>
      <p:grpSpPr>
        <a:xfrm>
          <a:off x="0" y="0"/>
          <a:ext cx="0" cy="0"/>
          <a:chOff x="0" y="0"/>
          <a:chExt cx="0" cy="0"/>
        </a:xfrm>
      </p:grpSpPr>
      <p:sp>
        <p:nvSpPr>
          <p:cNvPr id="2" name="Title 1"/>
          <p:cNvSpPr>
            <a:spLocks noGrp="1"/>
          </p:cNvSpPr>
          <p:nvPr>
            <p:ph type="ctrTitle"/>
          </p:nvPr>
        </p:nvSpPr>
        <p:spPr>
          <a:xfrm>
            <a:off x="3614453" y="1811069"/>
            <a:ext cx="5216389" cy="1470025"/>
          </a:xfrm>
        </p:spPr>
        <p:txBody>
          <a:bodyPr/>
          <a:lstStyle>
            <a:lvl1pPr algn="l">
              <a:defRPr>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3571109" y="3566844"/>
            <a:ext cx="4573933" cy="365051"/>
          </a:xfrm>
        </p:spPr>
        <p:txBody>
          <a:bodyPr>
            <a:normAutofit/>
          </a:bodyPr>
          <a:lstStyle>
            <a:lvl1pPr marL="0" indent="0" algn="l">
              <a:buNone/>
              <a:defRPr sz="1600">
                <a:solidFill>
                  <a:srgbClr val="0B3D2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l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rgbClr val="0B3D29"/>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rgbClr val="0B3D2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B3D29"/>
                </a:solidFill>
              </a:defRPr>
            </a:lvl1pPr>
            <a:lvl2pPr>
              <a:defRPr>
                <a:solidFill>
                  <a:srgbClr val="0B3D29"/>
                </a:solidFill>
              </a:defRPr>
            </a:lvl2pPr>
            <a:lvl3pPr>
              <a:defRPr>
                <a:solidFill>
                  <a:srgbClr val="0B3D29"/>
                </a:solidFill>
              </a:defRPr>
            </a:lvl3pPr>
            <a:lvl4pPr>
              <a:defRPr>
                <a:solidFill>
                  <a:srgbClr val="0B3D29"/>
                </a:solidFill>
              </a:defRPr>
            </a:lvl4pPr>
            <a:lvl5pPr>
              <a:defRPr>
                <a:solidFill>
                  <a:srgbClr val="0B3D29"/>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B3D29"/>
                </a:solidFill>
              </a:defRPr>
            </a:lvl1pPr>
            <a:lvl2pPr>
              <a:defRPr sz="2400">
                <a:solidFill>
                  <a:srgbClr val="0B3D29"/>
                </a:solidFill>
              </a:defRPr>
            </a:lvl2pPr>
            <a:lvl3pPr>
              <a:defRPr sz="2000">
                <a:solidFill>
                  <a:srgbClr val="0B3D29"/>
                </a:solidFill>
              </a:defRPr>
            </a:lvl3pPr>
            <a:lvl4pPr>
              <a:defRPr sz="1800">
                <a:solidFill>
                  <a:srgbClr val="0B3D29"/>
                </a:solidFill>
              </a:defRPr>
            </a:lvl4pPr>
            <a:lvl5pPr>
              <a:defRPr sz="1800">
                <a:solidFill>
                  <a:srgbClr val="0B3D2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act Information (ligh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0B3D29"/>
                </a:solidFill>
              </a:defRPr>
            </a:lvl1pPr>
            <a:lvl2pPr marL="0" indent="0">
              <a:buFontTx/>
              <a:buNone/>
              <a:defRPr sz="2000">
                <a:solidFill>
                  <a:srgbClr val="0B3D29"/>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B3D29"/>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B3D2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0B3D29"/>
                </a:solidFill>
              </a:defRPr>
            </a:lvl1pPr>
            <a:lvl2pPr>
              <a:defRPr sz="2000">
                <a:solidFill>
                  <a:srgbClr val="0B3D29"/>
                </a:solidFill>
              </a:defRPr>
            </a:lvl2pPr>
            <a:lvl3pPr>
              <a:defRPr sz="1800">
                <a:solidFill>
                  <a:srgbClr val="0B3D29"/>
                </a:solidFill>
              </a:defRPr>
            </a:lvl3pPr>
            <a:lvl4pPr>
              <a:defRPr sz="1600">
                <a:solidFill>
                  <a:srgbClr val="0B3D29"/>
                </a:solidFill>
              </a:defRPr>
            </a:lvl4pPr>
            <a:lvl5pPr>
              <a:defRPr sz="1600">
                <a:solidFill>
                  <a:srgbClr val="0B3D2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l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light)">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l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B3D2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536018"/>
            <a:ext cx="7772400" cy="1362075"/>
          </a:xfrm>
        </p:spPr>
        <p:txBody>
          <a:bodyPr anchor="t"/>
          <a:lstStyle>
            <a:lvl1pPr algn="ctr">
              <a:defRPr sz="4000" b="1"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1035831"/>
            <a:ext cx="7772400" cy="1500187"/>
          </a:xfrm>
        </p:spPr>
        <p:txBody>
          <a:bodyPr anchor="b"/>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TextBox 6"/>
          <p:cNvSpPr txBox="1"/>
          <p:nvPr userDrawn="1"/>
        </p:nvSpPr>
        <p:spPr>
          <a:xfrm>
            <a:off x="5985933" y="2167467"/>
            <a:ext cx="184666" cy="369332"/>
          </a:xfrm>
          <a:prstGeom prst="rect">
            <a:avLst/>
          </a:prstGeom>
          <a:noFill/>
        </p:spPr>
        <p:txBody>
          <a:bodyPr wrap="none" rtlCol="0">
            <a:spAutoFit/>
          </a:bodyPr>
          <a:lstStyle/>
          <a:p>
            <a:endParaRPr lang="en-US" dirty="0"/>
          </a:p>
        </p:txBody>
      </p:sp>
      <p:sp>
        <p:nvSpPr>
          <p:cNvPr id="9" name="TextBox 8"/>
          <p:cNvSpPr txBox="1"/>
          <p:nvPr userDrawn="1"/>
        </p:nvSpPr>
        <p:spPr>
          <a:xfrm>
            <a:off x="5892800" y="2379133"/>
            <a:ext cx="184666" cy="369332"/>
          </a:xfrm>
          <a:prstGeom prst="rect">
            <a:avLst/>
          </a:prstGeom>
          <a:noFill/>
        </p:spPr>
        <p:txBody>
          <a:bodyPr wrap="non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light)">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945"/>
            <a:ext cx="5486400" cy="566738"/>
          </a:xfrm>
        </p:spPr>
        <p:txBody>
          <a:bodyPr anchor="b"/>
          <a:lstStyle>
            <a:lvl1pPr algn="l">
              <a:defRPr sz="2000" b="1">
                <a:solidFill>
                  <a:srgbClr val="0B3D29"/>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529120"/>
            <a:ext cx="5486400" cy="41148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83683"/>
            <a:ext cx="5486400" cy="804862"/>
          </a:xfrm>
        </p:spPr>
        <p:txBody>
          <a:bodyPr/>
          <a:lstStyle>
            <a:lvl1pPr marL="0" indent="0">
              <a:buNone/>
              <a:defRPr sz="1400">
                <a:solidFill>
                  <a:srgbClr val="0B3D2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defRPr/>
              </a:pPr>
              <a:endParaRPr kumimoji="1" lang="en-US" altLang="en-US" sz="2400" smtClean="0">
                <a:solidFill>
                  <a:srgbClr val="003366"/>
                </a:solidFill>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defRPr/>
              </a:pPr>
              <a:endParaRPr kumimoji="1" lang="en-US" altLang="en-US" sz="2400" smtClean="0">
                <a:solidFill>
                  <a:srgbClr val="003366"/>
                </a:solidFill>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defRPr/>
              </a:pPr>
              <a:endParaRPr lang="en-US" altLang="en-US" smtClean="0">
                <a:solidFill>
                  <a:srgbClr val="003366"/>
                </a:solidFill>
              </a:endParaRPr>
            </a:p>
          </p:txBody>
        </p:sp>
        <p:sp>
          <p:nvSpPr>
            <p:cNvPr id="9" name="AutoShape 7"/>
            <p:cNvSpPr>
              <a:spLocks noChangeArrowheads="1"/>
            </p:cNvSpPr>
            <p:nvPr/>
          </p:nvSpPr>
          <p:spPr bwMode="auto">
            <a:xfrm>
              <a:off x="5196" y="3080"/>
              <a:ext cx="164"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defRPr/>
              </a:pPr>
              <a:endParaRPr lang="en-US" altLang="en-US" smtClean="0">
                <a:solidFill>
                  <a:srgbClr val="003366"/>
                </a:solidFill>
              </a:endParaRPr>
            </a:p>
          </p:txBody>
        </p:sp>
      </p:grpSp>
      <p:sp>
        <p:nvSpPr>
          <p:cNvPr id="10138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10138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solidFill>
                <a:srgbClr val="FFFFFF"/>
              </a:solidFill>
            </a:endParaRPr>
          </a:p>
        </p:txBody>
      </p:sp>
      <p:sp>
        <p:nvSpPr>
          <p:cNvPr id="11" name="Rectangle 10"/>
          <p:cNvSpPr>
            <a:spLocks noGrp="1" noChangeArrowheads="1"/>
          </p:cNvSpPr>
          <p:nvPr>
            <p:ph type="ftr" sz="quarter" idx="11"/>
          </p:nvPr>
        </p:nvSpPr>
        <p:spPr/>
        <p:txBody>
          <a:bodyPr/>
          <a:lstStyle>
            <a:lvl1pPr algn="r">
              <a:defRPr/>
            </a:lvl1pPr>
          </a:lstStyle>
          <a:p>
            <a:pPr>
              <a:defRPr/>
            </a:pPr>
            <a:endParaRPr lang="en-US">
              <a:solidFill>
                <a:srgbClr val="003366"/>
              </a:solidFill>
            </a:endParaRPr>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D1C1C231-4B0B-45EE-A3FA-0FD3E3077FC1}"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05818143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89390BB-7501-4E8A-AC73-7B4D61FF9C2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113694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6E5BA35-412E-4781-A2A2-523737B8D86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4237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94D3F1A9-AFFE-4540-832E-B9D232AAC696}"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745181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2849711C-46FA-45C0-9DDB-62EDC706963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734584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78948E18-9C7D-4CEE-976F-E12B0A649EAC}"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37895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F313E55D-2B35-4C94-A54F-E209E1EA640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452379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E7593A89-C438-4DC5-9728-A9E368710540}"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665288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3B477317-DF6C-408C-AFFF-991C676FFF55}"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12861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AE85E0E1-439A-40A9-B25B-3AE9D6848AA8}"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002043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003366"/>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003366"/>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38A507E-E925-4840-AB96-1FA86A301744}"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165629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act Information (dark)">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3679580" y="748998"/>
            <a:ext cx="5007220" cy="4282306"/>
          </a:xfrm>
        </p:spPr>
        <p:txBody>
          <a:bodyPr/>
          <a:lstStyle>
            <a:lvl1pPr marL="0" indent="0">
              <a:spcBef>
                <a:spcPts val="1776"/>
              </a:spcBef>
              <a:buFontTx/>
              <a:buNone/>
              <a:defRPr sz="2400" b="1">
                <a:solidFill>
                  <a:srgbClr val="DEA924"/>
                </a:solidFill>
              </a:defRPr>
            </a:lvl1pPr>
            <a:lvl2pPr marL="0" indent="0">
              <a:buFontTx/>
              <a:buNone/>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dar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dark)">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6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8"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Clr>
          <a:srgbClr val="DEA924"/>
        </a:buClr>
        <a:buFont typeface="Arial"/>
        <a:buChar char="•"/>
        <a:defRPr sz="3200" kern="1200">
          <a:solidFill>
            <a:schemeClr val="bg1"/>
          </a:solidFill>
          <a:latin typeface="+mn-lt"/>
          <a:ea typeface="+mn-ea"/>
          <a:cs typeface="+mn-cs"/>
        </a:defRPr>
      </a:lvl1pPr>
      <a:lvl2pPr marL="742950" indent="-285750" algn="l" defTabSz="457200" rtl="0" eaLnBrk="1" latinLnBrk="0" hangingPunct="1">
        <a:spcBef>
          <a:spcPct val="20000"/>
        </a:spcBef>
        <a:buClr>
          <a:srgbClr val="DEA924"/>
        </a:buClr>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Clr>
          <a:srgbClr val="DEA924"/>
        </a:buClr>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Clr>
          <a:srgbClr val="DEA924"/>
        </a:buClr>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1036" name="Rectangle 4"/>
              <p:cNvSpPr>
                <a:spLocks noChangeArrowheads="1"/>
              </p:cNvSpPr>
              <p:nvPr userDrawn="1"/>
            </p:nvSpPr>
            <p:spPr bwMode="auto">
              <a:xfrm>
                <a:off x="0" y="0"/>
                <a:ext cx="480" cy="432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defRPr/>
                </a:pPr>
                <a:endParaRPr lang="en-US" altLang="en-US" smtClean="0">
                  <a:solidFill>
                    <a:srgbClr val="003366"/>
                  </a:solidFill>
                </a:endParaRPr>
              </a:p>
            </p:txBody>
          </p:sp>
          <p:sp>
            <p:nvSpPr>
              <p:cNvPr id="1037"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cap="flat" cmpd="sng">
                    <a:solidFill>
                      <a:srgbClr val="000000"/>
                    </a:solidFill>
                    <a:prstDash val="solid"/>
                    <a:miter lim="800000"/>
                    <a:headEnd type="none" w="med" len="med"/>
                    <a:tailEnd type="none" w="med" len="med"/>
                  </a14:hiddenLine>
                </a:ext>
              </a:extLst>
            </p:spPr>
            <p:txBody>
              <a:bodyPr wrap="none"/>
              <a:lstStyle/>
              <a:p>
                <a:pPr defTabSz="914400" eaLnBrk="0" fontAlgn="base" hangingPunct="0">
                  <a:spcBef>
                    <a:spcPct val="0"/>
                  </a:spcBef>
                  <a:spcAft>
                    <a:spcPct val="0"/>
                  </a:spcAft>
                </a:pPr>
                <a:endParaRPr lang="en-US" smtClean="0">
                  <a:solidFill>
                    <a:srgbClr val="003366"/>
                  </a:solidFill>
                </a:endParaRPr>
              </a:p>
            </p:txBody>
          </p:sp>
        </p:grpSp>
        <p:grpSp>
          <p:nvGrpSpPr>
            <p:cNvPr id="1033" name="Group 6"/>
            <p:cNvGrpSpPr>
              <a:grpSpLocks/>
            </p:cNvGrpSpPr>
            <p:nvPr/>
          </p:nvGrpSpPr>
          <p:grpSpPr bwMode="auto">
            <a:xfrm>
              <a:off x="144" y="1248"/>
              <a:ext cx="4656" cy="201"/>
              <a:chOff x="144" y="1248"/>
              <a:chExt cx="4656" cy="201"/>
            </a:xfrm>
          </p:grpSpPr>
          <p:sp>
            <p:nvSpPr>
              <p:cNvPr id="1034" name="AutoShape 7"/>
              <p:cNvSpPr>
                <a:spLocks noChangeArrowheads="1"/>
              </p:cNvSpPr>
              <p:nvPr/>
            </p:nvSpPr>
            <p:spPr bwMode="auto">
              <a:xfrm>
                <a:off x="384" y="1248"/>
                <a:ext cx="4416" cy="2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defRPr/>
                </a:pPr>
                <a:endParaRPr lang="en-US" altLang="en-US" smtClean="0">
                  <a:solidFill>
                    <a:srgbClr val="003366"/>
                  </a:solidFill>
                </a:endParaRPr>
              </a:p>
            </p:txBody>
          </p:sp>
          <p:sp>
            <p:nvSpPr>
              <p:cNvPr id="1035" name="AutoShape 8"/>
              <p:cNvSpPr>
                <a:spLocks noChangeArrowheads="1"/>
              </p:cNvSpPr>
              <p:nvPr/>
            </p:nvSpPr>
            <p:spPr bwMode="auto">
              <a:xfrm flipH="1">
                <a:off x="144" y="1248"/>
                <a:ext cx="248" cy="201"/>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0" fontAlgn="base" hangingPunct="0">
                  <a:spcBef>
                    <a:spcPct val="0"/>
                  </a:spcBef>
                  <a:spcAft>
                    <a:spcPct val="0"/>
                  </a:spcAft>
                  <a:defRPr/>
                </a:pPr>
                <a:endParaRPr lang="en-US" altLang="en-US" smtClean="0">
                  <a:solidFill>
                    <a:srgbClr val="003366"/>
                  </a:solidFill>
                </a:endParaRPr>
              </a:p>
            </p:txBody>
          </p:sp>
        </p:grpSp>
      </p:grpSp>
      <p:sp>
        <p:nvSpPr>
          <p:cNvPr id="100361"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0362" name="Rectangle 10"/>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63"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charset="0"/>
              </a:defRPr>
            </a:lvl1pPr>
          </a:lstStyle>
          <a:p>
            <a:pPr defTabSz="914400" fontAlgn="base">
              <a:spcBef>
                <a:spcPct val="0"/>
              </a:spcBef>
              <a:spcAft>
                <a:spcPct val="0"/>
              </a:spcAft>
              <a:defRPr/>
            </a:pPr>
            <a:endParaRPr lang="en-US">
              <a:solidFill>
                <a:srgbClr val="003366"/>
              </a:solidFill>
            </a:endParaRPr>
          </a:p>
        </p:txBody>
      </p:sp>
      <p:sp>
        <p:nvSpPr>
          <p:cNvPr id="100364"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charset="0"/>
              </a:defRPr>
            </a:lvl1pPr>
          </a:lstStyle>
          <a:p>
            <a:pPr defTabSz="914400" fontAlgn="base">
              <a:spcBef>
                <a:spcPct val="0"/>
              </a:spcBef>
              <a:spcAft>
                <a:spcPct val="0"/>
              </a:spcAft>
              <a:defRPr/>
            </a:pPr>
            <a:endParaRPr lang="en-US">
              <a:solidFill>
                <a:srgbClr val="003366"/>
              </a:solidFill>
            </a:endParaRPr>
          </a:p>
        </p:txBody>
      </p:sp>
      <p:sp>
        <p:nvSpPr>
          <p:cNvPr id="10036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defRPr>
            </a:lvl1pPr>
          </a:lstStyle>
          <a:p>
            <a:pPr defTabSz="914400" fontAlgn="base">
              <a:spcBef>
                <a:spcPct val="0"/>
              </a:spcBef>
              <a:spcAft>
                <a:spcPct val="0"/>
              </a:spcAft>
              <a:defRPr/>
            </a:pPr>
            <a:fld id="{17B305BA-B934-476A-8255-0EE75C9FEE11}" type="slidenum">
              <a:rPr lang="en-US" altLang="en-US">
                <a:solidFill>
                  <a:srgbClr val="FFFFFF"/>
                </a:solidFill>
              </a:rPr>
              <a:pPr defTabSz="914400" fontAlgn="base">
                <a:spcBef>
                  <a:spcPct val="0"/>
                </a:spcBef>
                <a:spcAft>
                  <a:spcPct val="0"/>
                </a:spcAft>
                <a:defRPr/>
              </a:pPr>
              <a:t>‹#›</a:t>
            </a:fld>
            <a:endParaRPr lang="en-US" altLang="en-US">
              <a:solidFill>
                <a:srgbClr val="FFFFFF"/>
              </a:solidFill>
            </a:endParaRPr>
          </a:p>
        </p:txBody>
      </p:sp>
    </p:spTree>
    <p:extLst>
      <p:ext uri="{BB962C8B-B14F-4D97-AF65-F5344CB8AC3E}">
        <p14:creationId xmlns:p14="http://schemas.microsoft.com/office/powerpoint/2010/main" val="99681170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61"/>
                                        </p:tgtEl>
                                        <p:attrNameLst>
                                          <p:attrName>style.visibility</p:attrName>
                                        </p:attrNameLst>
                                      </p:cBhvr>
                                      <p:to>
                                        <p:strVal val="visible"/>
                                      </p:to>
                                    </p:set>
                                    <p:animEffect transition="in" filter="fade">
                                      <p:cBhvr>
                                        <p:cTn id="7" dur="2000"/>
                                        <p:tgtEl>
                                          <p:spTgt spid="100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0362">
                                            <p:txEl>
                                              <p:pRg st="0" end="0"/>
                                            </p:txEl>
                                          </p:spTgt>
                                        </p:tgtEl>
                                        <p:attrNameLst>
                                          <p:attrName>style.visibility</p:attrName>
                                        </p:attrNameLst>
                                      </p:cBhvr>
                                      <p:to>
                                        <p:strVal val="visible"/>
                                      </p:to>
                                    </p:set>
                                    <p:animEffect transition="in" filter="fade">
                                      <p:cBhvr>
                                        <p:cTn id="12" dur="2000"/>
                                        <p:tgtEl>
                                          <p:spTgt spid="10036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0362">
                                            <p:txEl>
                                              <p:pRg st="1" end="1"/>
                                            </p:txEl>
                                          </p:spTgt>
                                        </p:tgtEl>
                                        <p:attrNameLst>
                                          <p:attrName>style.visibility</p:attrName>
                                        </p:attrNameLst>
                                      </p:cBhvr>
                                      <p:to>
                                        <p:strVal val="visible"/>
                                      </p:to>
                                    </p:set>
                                    <p:animEffect transition="in" filter="fade">
                                      <p:cBhvr>
                                        <p:cTn id="15" dur="2000"/>
                                        <p:tgtEl>
                                          <p:spTgt spid="10036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0362">
                                            <p:txEl>
                                              <p:pRg st="2" end="2"/>
                                            </p:txEl>
                                          </p:spTgt>
                                        </p:tgtEl>
                                        <p:attrNameLst>
                                          <p:attrName>style.visibility</p:attrName>
                                        </p:attrNameLst>
                                      </p:cBhvr>
                                      <p:to>
                                        <p:strVal val="visible"/>
                                      </p:to>
                                    </p:set>
                                    <p:animEffect transition="in" filter="fade">
                                      <p:cBhvr>
                                        <p:cTn id="18" dur="2000"/>
                                        <p:tgtEl>
                                          <p:spTgt spid="10036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0362">
                                            <p:txEl>
                                              <p:pRg st="3" end="3"/>
                                            </p:txEl>
                                          </p:spTgt>
                                        </p:tgtEl>
                                        <p:attrNameLst>
                                          <p:attrName>style.visibility</p:attrName>
                                        </p:attrNameLst>
                                      </p:cBhvr>
                                      <p:to>
                                        <p:strVal val="visible"/>
                                      </p:to>
                                    </p:set>
                                    <p:animEffect transition="in" filter="fade">
                                      <p:cBhvr>
                                        <p:cTn id="21" dur="2000"/>
                                        <p:tgtEl>
                                          <p:spTgt spid="10036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0362">
                                            <p:txEl>
                                              <p:pRg st="4" end="4"/>
                                            </p:txEl>
                                          </p:spTgt>
                                        </p:tgtEl>
                                        <p:attrNameLst>
                                          <p:attrName>style.visibility</p:attrName>
                                        </p:attrNameLst>
                                      </p:cBhvr>
                                      <p:to>
                                        <p:strVal val="visible"/>
                                      </p:to>
                                    </p:set>
                                    <p:animEffect transition="in" filter="fade">
                                      <p:cBhvr>
                                        <p:cTn id="24" dur="2000"/>
                                        <p:tgtEl>
                                          <p:spTgt spid="100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1" grpId="0"/>
      <p:bldP spid="100362" grpId="0" build="p">
        <p:tmplLst>
          <p:tmpl lvl="1">
            <p:tnLst>
              <p:par>
                <p:cTn presetID="10" presetClass="entr" presetSubtype="0" fill="hold" nodeType="clickEffect">
                  <p:stCondLst>
                    <p:cond delay="0"/>
                  </p:stCondLst>
                  <p:childTnLst>
                    <p:set>
                      <p:cBhvr>
                        <p:cTn dur="1" fill="hold">
                          <p:stCondLst>
                            <p:cond delay="0"/>
                          </p:stCondLst>
                        </p:cTn>
                        <p:tgtEl>
                          <p:spTgt spid="100362"/>
                        </p:tgtEl>
                        <p:attrNameLst>
                          <p:attrName>style.visibility</p:attrName>
                        </p:attrNameLst>
                      </p:cBhvr>
                      <p:to>
                        <p:strVal val="visible"/>
                      </p:to>
                    </p:set>
                    <p:animEffect transition="in" filter="fade">
                      <p:cBhvr>
                        <p:cTn dur="2000"/>
                        <p:tgtEl>
                          <p:spTgt spid="100362"/>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0362"/>
                        </p:tgtEl>
                        <p:attrNameLst>
                          <p:attrName>style.visibility</p:attrName>
                        </p:attrNameLst>
                      </p:cBhvr>
                      <p:to>
                        <p:strVal val="visible"/>
                      </p:to>
                    </p:set>
                    <p:animEffect transition="in" filter="fade">
                      <p:cBhvr>
                        <p:cTn dur="2000"/>
                        <p:tgtEl>
                          <p:spTgt spid="100362"/>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0362"/>
                        </p:tgtEl>
                        <p:attrNameLst>
                          <p:attrName>style.visibility</p:attrName>
                        </p:attrNameLst>
                      </p:cBhvr>
                      <p:to>
                        <p:strVal val="visible"/>
                      </p:to>
                    </p:set>
                    <p:animEffect transition="in" filter="fade">
                      <p:cBhvr>
                        <p:cTn dur="2000"/>
                        <p:tgtEl>
                          <p:spTgt spid="100362"/>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0362"/>
                        </p:tgtEl>
                        <p:attrNameLst>
                          <p:attrName>style.visibility</p:attrName>
                        </p:attrNameLst>
                      </p:cBhvr>
                      <p:to>
                        <p:strVal val="visible"/>
                      </p:to>
                    </p:set>
                    <p:animEffect transition="in" filter="fade">
                      <p:cBhvr>
                        <p:cTn dur="2000"/>
                        <p:tgtEl>
                          <p:spTgt spid="100362"/>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0362"/>
                        </p:tgtEl>
                        <p:attrNameLst>
                          <p:attrName>style.visibility</p:attrName>
                        </p:attrNameLst>
                      </p:cBhvr>
                      <p:to>
                        <p:strVal val="visible"/>
                      </p:to>
                    </p:set>
                    <p:animEffect transition="in" filter="fade">
                      <p:cBhvr>
                        <p:cTn dur="2000"/>
                        <p:tgtEl>
                          <p:spTgt spid="100362"/>
                        </p:tgtEl>
                      </p:cBhvr>
                    </p:animEffect>
                  </p:childTnLst>
                </p:cTn>
              </p:par>
            </p:tnLst>
          </p:tmpl>
        </p:tmplLst>
      </p:bldP>
    </p:bld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1443849" y="1597709"/>
            <a:ext cx="5970411" cy="1470025"/>
          </a:xfrm>
        </p:spPr>
        <p:txBody>
          <a:bodyPr>
            <a:normAutofit fontScale="90000"/>
          </a:bodyPr>
          <a:lstStyle/>
          <a:p>
            <a:r>
              <a:rPr lang="en-US" dirty="0" smtClean="0"/>
              <a:t>                  ARC</a:t>
            </a:r>
            <a:br>
              <a:rPr lang="en-US" dirty="0" smtClean="0"/>
            </a:br>
            <a:r>
              <a:rPr lang="en-US" dirty="0" smtClean="0"/>
              <a:t>  </a:t>
            </a:r>
            <a:r>
              <a:rPr lang="en-US" sz="3600" dirty="0" smtClean="0"/>
              <a:t>Retention, Tenure and Promotion</a:t>
            </a:r>
            <a:br>
              <a:rPr lang="en-US" sz="3600" dirty="0" smtClean="0"/>
            </a:br>
            <a:r>
              <a:rPr lang="en-US" sz="3600" dirty="0" smtClean="0"/>
              <a:t>        From Paper to Electronic</a:t>
            </a:r>
            <a:endParaRPr lang="en-US" sz="3600" dirty="0"/>
          </a:p>
        </p:txBody>
      </p:sp>
      <p:sp>
        <p:nvSpPr>
          <p:cNvPr id="9" name="Subtitle 8"/>
          <p:cNvSpPr>
            <a:spLocks noGrp="1"/>
          </p:cNvSpPr>
          <p:nvPr>
            <p:ph type="subTitle" idx="1"/>
          </p:nvPr>
        </p:nvSpPr>
        <p:spPr>
          <a:xfrm>
            <a:off x="1746109" y="3514774"/>
            <a:ext cx="5814646" cy="1204448"/>
          </a:xfrm>
        </p:spPr>
        <p:txBody>
          <a:bodyPr>
            <a:normAutofit/>
          </a:bodyPr>
          <a:lstStyle/>
          <a:p>
            <a:pPr marL="285750" indent="-285750">
              <a:buFont typeface="Arial" panose="020B0604020202020204" pitchFamily="34" charset="0"/>
              <a:buChar char="•"/>
            </a:pPr>
            <a:r>
              <a:rPr lang="en-US" dirty="0" smtClean="0"/>
              <a:t>Marsha Robinson, Administrative Analyst/Specialist</a:t>
            </a:r>
          </a:p>
          <a:p>
            <a:endParaRPr lang="en-US" sz="1200" dirty="0" smtClean="0"/>
          </a:p>
          <a:p>
            <a:pPr marL="285750" indent="-285750">
              <a:buFont typeface="Arial" panose="020B0604020202020204" pitchFamily="34" charset="0"/>
              <a:buChar char="•"/>
            </a:pPr>
            <a:r>
              <a:rPr lang="en-US" dirty="0" smtClean="0"/>
              <a:t>Patricia Hughes, Lead Administrative Support Coordinator, </a:t>
            </a:r>
          </a:p>
          <a:p>
            <a:r>
              <a:rPr lang="en-US" dirty="0"/>
              <a:t> </a:t>
            </a:r>
            <a:r>
              <a:rPr lang="en-US" dirty="0" smtClean="0"/>
              <a:t>     Department of Psychology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 name="Object 8"/>
          <p:cNvGraphicFramePr>
            <a:graphicFrameLocks noChangeAspect="1"/>
          </p:cNvGraphicFramePr>
          <p:nvPr>
            <p:extLst>
              <p:ext uri="{D42A27DB-BD31-4B8C-83A1-F6EECF244321}">
                <p14:modId xmlns:p14="http://schemas.microsoft.com/office/powerpoint/2010/main" val="3275635225"/>
              </p:ext>
            </p:extLst>
          </p:nvPr>
        </p:nvGraphicFramePr>
        <p:xfrm>
          <a:off x="883920" y="925830"/>
          <a:ext cx="7305675" cy="6130925"/>
        </p:xfrm>
        <a:graphic>
          <a:graphicData uri="http://schemas.openxmlformats.org/presentationml/2006/ole">
            <mc:AlternateContent xmlns:mc="http://schemas.openxmlformats.org/markup-compatibility/2006">
              <mc:Choice xmlns:v="urn:schemas-microsoft-com:vml" Requires="v">
                <p:oleObj spid="_x0000_s1035" name="Worksheet" r:id="rId4" imgW="11910114" imgH="10645212" progId="Excel.Sheet.12">
                  <p:embed/>
                </p:oleObj>
              </mc:Choice>
              <mc:Fallback>
                <p:oleObj name="Worksheet" r:id="rId4" imgW="11910114" imgH="10645212" progId="Excel.Sheet.12">
                  <p:embed/>
                  <p:pic>
                    <p:nvPicPr>
                      <p:cNvPr id="0" name=""/>
                      <p:cNvPicPr/>
                      <p:nvPr/>
                    </p:nvPicPr>
                    <p:blipFill>
                      <a:blip r:embed="rId5"/>
                      <a:stretch>
                        <a:fillRect/>
                      </a:stretch>
                    </p:blipFill>
                    <p:spPr>
                      <a:xfrm>
                        <a:off x="883920" y="925830"/>
                        <a:ext cx="7305675" cy="6130925"/>
                      </a:xfrm>
                      <a:prstGeom prst="rect">
                        <a:avLst/>
                      </a:prstGeom>
                    </p:spPr>
                  </p:pic>
                </p:oleObj>
              </mc:Fallback>
            </mc:AlternateContent>
          </a:graphicData>
        </a:graphic>
      </p:graphicFrame>
    </p:spTree>
    <p:extLst>
      <p:ext uri="{BB962C8B-B14F-4D97-AF65-F5344CB8AC3E}">
        <p14:creationId xmlns:p14="http://schemas.microsoft.com/office/powerpoint/2010/main" val="27809741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sis-sc\Desktop\Binder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83" y="1590675"/>
            <a:ext cx="2185988" cy="3886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ssis-sc\Desktop\binder 2.png"/>
          <p:cNvPicPr>
            <a:picLocks noChangeAspect="1" noChangeArrowheads="1"/>
          </p:cNvPicPr>
          <p:nvPr/>
        </p:nvPicPr>
        <p:blipFill rotWithShape="1">
          <a:blip r:embed="rId4">
            <a:extLst>
              <a:ext uri="{28A0092B-C50C-407E-A947-70E740481C1C}">
                <a14:useLocalDpi xmlns:a14="http://schemas.microsoft.com/office/drawing/2010/main" val="0"/>
              </a:ext>
            </a:extLst>
          </a:blip>
          <a:srcRect l="22915" r="15001" b="30741"/>
          <a:stretch/>
        </p:blipFill>
        <p:spPr bwMode="auto">
          <a:xfrm>
            <a:off x="3266617" y="3771900"/>
            <a:ext cx="2610766" cy="16382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ssis-sc\Desktop\Binder 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5562599" y="2190750"/>
            <a:ext cx="3657602" cy="20574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5250" y="299601"/>
            <a:ext cx="8953500" cy="923330"/>
          </a:xfrm>
          <a:prstGeom prst="rect">
            <a:avLst/>
          </a:prstGeom>
        </p:spPr>
        <p:txBody>
          <a:bodyPr wrap="square">
            <a:spAutoFit/>
          </a:bodyPr>
          <a:lstStyle/>
          <a:p>
            <a:pPr lvl="0"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BINDERS, BINDERS BINDERS!!!</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6337" y="1625648"/>
            <a:ext cx="1711325" cy="1908127"/>
          </a:xfrm>
          <a:prstGeom prst="rect">
            <a:avLst/>
          </a:prstGeom>
          <a:noFill/>
        </p:spPr>
      </p:pic>
    </p:spTree>
    <p:extLst>
      <p:ext uri="{BB962C8B-B14F-4D97-AF65-F5344CB8AC3E}">
        <p14:creationId xmlns:p14="http://schemas.microsoft.com/office/powerpoint/2010/main" val="2769110770"/>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92960906"/>
              </p:ext>
            </p:extLst>
          </p:nvPr>
        </p:nvGraphicFramePr>
        <p:xfrm>
          <a:off x="723900" y="198274"/>
          <a:ext cx="7842407" cy="5887969"/>
        </p:xfrm>
        <a:graphic>
          <a:graphicData uri="http://schemas.openxmlformats.org/drawingml/2006/table">
            <a:tbl>
              <a:tblPr/>
              <a:tblGrid>
                <a:gridCol w="388880"/>
                <a:gridCol w="388880"/>
                <a:gridCol w="2761047"/>
                <a:gridCol w="388880"/>
                <a:gridCol w="1581444"/>
                <a:gridCol w="1088862"/>
                <a:gridCol w="1244414"/>
              </a:tblGrid>
              <a:tr h="69931">
                <a:tc gridSpan="7">
                  <a:txBody>
                    <a:bodyPr/>
                    <a:lstStyle/>
                    <a:p>
                      <a:pPr algn="ctr" rtl="0" fontAlgn="b"/>
                      <a:r>
                        <a:rPr lang="en-US" sz="1000" b="1" baseline="0" dirty="0">
                          <a:solidFill>
                            <a:srgbClr val="000000"/>
                          </a:solidFill>
                          <a:effectLst/>
                          <a:latin typeface="Times New Roman"/>
                        </a:rPr>
                        <a:t>COLLEGE OF SOCIAL SCIENCES &amp; INTERDISCIPLINARY STUDIES</a:t>
                      </a: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1524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6752">
                <a:tc gridSpan="7">
                  <a:txBody>
                    <a:bodyPr/>
                    <a:lstStyle/>
                    <a:p>
                      <a:pPr algn="ctr" rtl="0" fontAlgn="ctr"/>
                      <a:r>
                        <a:rPr lang="en-US" sz="1000" b="1" baseline="0">
                          <a:solidFill>
                            <a:srgbClr val="000000"/>
                          </a:solidFill>
                          <a:effectLst/>
                          <a:latin typeface="Times New Roman"/>
                        </a:rPr>
                        <a:t>2016 - 2017 KEY DATES</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056">
                <a:tc gridSpan="7">
                  <a:txBody>
                    <a:bodyPr/>
                    <a:lstStyle/>
                    <a:p>
                      <a:pPr algn="ctr" rtl="0" fontAlgn="b"/>
                      <a:r>
                        <a:rPr lang="en-US" sz="1000" b="1" baseline="0">
                          <a:solidFill>
                            <a:srgbClr val="000000"/>
                          </a:solidFill>
                          <a:effectLst/>
                          <a:latin typeface="Times New Roman"/>
                        </a:rPr>
                        <a:t>RETENTION TENURE &amp; PROMOTION CALENDAR OF DEADLINES</a:t>
                      </a: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4432">
                <a:tc gridSpan="3">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b"/>
                      <a:r>
                        <a:rPr lang="en-US" sz="1000" b="1" baseline="0">
                          <a:solidFill>
                            <a:srgbClr val="000000"/>
                          </a:solidFill>
                          <a:effectLst/>
                          <a:latin typeface="Times New Roman"/>
                        </a:rPr>
                        <a:t>RETENTION</a:t>
                      </a: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b"/>
                      <a:r>
                        <a:rPr lang="en-US" sz="400" b="1">
                          <a:solidFill>
                            <a:srgbClr val="000000"/>
                          </a:solidFill>
                          <a:effectLst/>
                          <a:latin typeface="Times New Roman"/>
                        </a:rPr>
                        <a:t>TENURE AND PROMOTION</a:t>
                      </a: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3">
                  <a:txBody>
                    <a:bodyPr/>
                    <a:lstStyle/>
                    <a:p>
                      <a:pPr algn="ctr" rtl="0" fontAlgn="ctr"/>
                      <a:r>
                        <a:rPr lang="en-US" sz="400" b="1" i="1">
                          <a:solidFill>
                            <a:srgbClr val="000000"/>
                          </a:solidFill>
                          <a:effectLst/>
                          <a:latin typeface="Times New Roman"/>
                        </a:rPr>
                        <a:t>DEPARTMENT PRIMARY COMMITTEE LTR DELIVERED TO CANDIDATE:</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1" baseline="0">
                          <a:solidFill>
                            <a:srgbClr val="000000"/>
                          </a:solidFill>
                          <a:effectLst/>
                          <a:latin typeface="Times New Roman"/>
                        </a:rPr>
                        <a:t>SEPTEMBER 30 , 2016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b="1">
                          <a:solidFill>
                            <a:srgbClr val="000000"/>
                          </a:solidFill>
                          <a:effectLst/>
                          <a:latin typeface="Times New Roman"/>
                        </a:rPr>
                        <a:t>NOVEMBER 1, 2016</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7">
                  <a:txBody>
                    <a:bodyPr/>
                    <a:lstStyle/>
                    <a:p>
                      <a:pPr algn="ctr" rtl="0" fontAlgn="ctr"/>
                      <a:r>
                        <a:rPr lang="en-US" sz="1000" baseline="0">
                          <a:effectLst/>
                          <a:latin typeface="Times New Roman"/>
                        </a:rPr>
                        <a:t>Dean's office will submit transmittal letters to the Academic Department's Administrative Support Coordinator with a start date of September 30, 2016</a:t>
                      </a:r>
                    </a:p>
                  </a:txBody>
                  <a:tcPr marL="4768" marR="4768" marT="0" marB="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1648">
                <a:tc gridSpan="3">
                  <a:txBody>
                    <a:bodyPr/>
                    <a:lstStyle/>
                    <a:p>
                      <a:pPr algn="ctr" rtl="0" fontAlgn="ctr"/>
                      <a:r>
                        <a:rPr lang="en-US" sz="400" b="1">
                          <a:solidFill>
                            <a:srgbClr val="000000"/>
                          </a:solidFill>
                          <a:effectLst/>
                          <a:latin typeface="Times New Roman"/>
                        </a:rPr>
                        <a:t>PRIMARY COMMITTEES Recommendations and WPAF's due to the Dean's Office </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SEPTEMBER 30, 2016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NOVEMBER 1, 2016</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71648">
                <a:tc gridSpan="7">
                  <a:txBody>
                    <a:bodyPr/>
                    <a:lstStyle/>
                    <a:p>
                      <a:pPr algn="l" rtl="0" fontAlgn="ctr"/>
                      <a:r>
                        <a:rPr lang="en-US" sz="1000" baseline="0" dirty="0">
                          <a:effectLst/>
                          <a:latin typeface="Times New Roman"/>
                        </a:rPr>
                        <a:t>Administrative Support Coordinators are to distribute Primary Committees Letter of Recommendation to faculty on the date specified above. It is imperative that these letters be delivered to the candidate up to or on this date. The Faculty 10 day rebuttal period will not change.</a:t>
                      </a:r>
                    </a:p>
                  </a:txBody>
                  <a:tcPr marL="4768" marR="4768" marT="0" marB="0" anchor="ctr">
                    <a:lnL w="15240" cap="flat" cmpd="sng" algn="ctr">
                      <a:solidFill>
                        <a:srgbClr val="000000"/>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3109">
                <a:tc gridSpan="3">
                  <a:txBody>
                    <a:bodyPr/>
                    <a:lstStyle/>
                    <a:p>
                      <a:pPr algn="l" rtl="0" fontAlgn="ctr"/>
                      <a:r>
                        <a:rPr lang="en-US" sz="400">
                          <a:solidFill>
                            <a:srgbClr val="000000"/>
                          </a:solidFill>
                          <a:effectLst/>
                          <a:latin typeface="Times New Roman"/>
                        </a:rPr>
                        <a:t>Faculty 10 day rebuttal period</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9/30/16 - 10/10/16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11/1/16 - 11/10/16</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71648">
                <a:tc gridSpan="3">
                  <a:txBody>
                    <a:bodyPr/>
                    <a:lstStyle/>
                    <a:p>
                      <a:pPr algn="ctr" rtl="0" fontAlgn="ctr"/>
                      <a:r>
                        <a:rPr lang="en-US" sz="400">
                          <a:solidFill>
                            <a:srgbClr val="000000"/>
                          </a:solidFill>
                          <a:effectLst/>
                          <a:latin typeface="Times New Roman"/>
                        </a:rPr>
                        <a:t>SECONDARY COMMITTEE BEGINS REVIEW (RETENTION: 13 WPAF's; TENURE/PROMOTION 6 WPAF's)</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10/10/2016 - 11/4/16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11/10/16 - 12/9/16</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286080">
                <a:tc gridSpan="3">
                  <a:txBody>
                    <a:bodyPr/>
                    <a:lstStyle/>
                    <a:p>
                      <a:pPr algn="ctr" rtl="0" fontAlgn="ctr"/>
                      <a:r>
                        <a:rPr lang="en-US" sz="400" b="1">
                          <a:effectLst/>
                          <a:latin typeface="Times New Roman"/>
                        </a:rPr>
                        <a:t>SECONDARY COMMITTEES:</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effectLst/>
                          <a:latin typeface="Times New Roman"/>
                        </a:rPr>
                        <a:t>Secondary Retention Committee letters due to the Dean's Office no later than November 4, 2016 </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effectLst/>
                          <a:latin typeface="Times New Roman"/>
                        </a:rPr>
                        <a:t>Secondary Tenure, &amp; Promotion Committees letters due to the Dean's Office no later than December 9, 2016 </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3">
                  <a:txBody>
                    <a:bodyPr/>
                    <a:lstStyle/>
                    <a:p>
                      <a:pPr algn="l" rtl="0" fontAlgn="ctr"/>
                      <a:r>
                        <a:rPr lang="en-US" sz="400">
                          <a:effectLst/>
                          <a:latin typeface="Times New Roman"/>
                        </a:rPr>
                        <a:t>Secondary Committee recommendation letters distributed to faculty</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November 14, 2016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December 15, 2016</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3">
                  <a:txBody>
                    <a:bodyPr/>
                    <a:lstStyle/>
                    <a:p>
                      <a:pPr algn="l" rtl="0" fontAlgn="ctr"/>
                      <a:r>
                        <a:rPr lang="en-US" sz="400">
                          <a:solidFill>
                            <a:srgbClr val="000000"/>
                          </a:solidFill>
                          <a:effectLst/>
                          <a:latin typeface="Times New Roman"/>
                        </a:rPr>
                        <a:t>Faculty 10 day rebuttal period</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11/14/16 - 11/23/16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12/15/16 - 1/18/17 due to Winter Break</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3">
                  <a:txBody>
                    <a:bodyPr/>
                    <a:lstStyle/>
                    <a:p>
                      <a:pPr algn="l" rtl="0" fontAlgn="ctr"/>
                      <a:r>
                        <a:rPr lang="en-US" sz="400">
                          <a:solidFill>
                            <a:srgbClr val="000000"/>
                          </a:solidFill>
                          <a:effectLst/>
                          <a:latin typeface="Times New Roman"/>
                        </a:rPr>
                        <a:t>Dean Bodvarsson reviews P4's / Promotion WPAF's</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11/28/16 - 12/13/16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1/18/17 - 2/24/17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76288">
                <a:tc gridSpan="3">
                  <a:txBody>
                    <a:bodyPr/>
                    <a:lstStyle/>
                    <a:p>
                      <a:pPr algn="l" rtl="0" fontAlgn="ctr"/>
                      <a:r>
                        <a:rPr lang="en-US" sz="400">
                          <a:solidFill>
                            <a:srgbClr val="000000"/>
                          </a:solidFill>
                          <a:effectLst/>
                          <a:latin typeface="Times New Roman"/>
                        </a:rPr>
                        <a:t>Dean Bodvarsson submits letters to Marsha</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December 13, 2016</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February 24, 2017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71648">
                <a:tc gridSpan="3">
                  <a:txBody>
                    <a:bodyPr/>
                    <a:lstStyle/>
                    <a:p>
                      <a:pPr algn="ctr" rtl="0" fontAlgn="ctr"/>
                      <a:r>
                        <a:rPr lang="en-US" sz="400" b="1">
                          <a:solidFill>
                            <a:srgbClr val="000000"/>
                          </a:solidFill>
                          <a:effectLst/>
                          <a:latin typeface="Times New Roman"/>
                        </a:rPr>
                        <a:t>Dean's Letter of Recommendations distributed to faculty </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Thursday, December 15, 2016 4th year probationary</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Monday, March 6, 2017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89003">
                <a:tc gridSpan="3">
                  <a:txBody>
                    <a:bodyPr/>
                    <a:lstStyle/>
                    <a:p>
                      <a:pPr algn="l" rtl="0" fontAlgn="ctr"/>
                      <a:r>
                        <a:rPr lang="en-US" sz="400" u="sng">
                          <a:solidFill>
                            <a:srgbClr val="000000"/>
                          </a:solidFill>
                          <a:effectLst/>
                          <a:latin typeface="Times New Roman"/>
                        </a:rPr>
                        <a:t>Faculty 10 day rebuttal period</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12/15/16 - 1/3/17 </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3/6/17 - 3/16/17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71648">
                <a:tc gridSpan="3">
                  <a:txBody>
                    <a:bodyPr/>
                    <a:lstStyle/>
                    <a:p>
                      <a:pPr algn="l" rtl="0" fontAlgn="ctr"/>
                      <a:r>
                        <a:rPr lang="en-US" sz="400" b="1" u="sng">
                          <a:solidFill>
                            <a:srgbClr val="FF0000"/>
                          </a:solidFill>
                          <a:effectLst/>
                          <a:latin typeface="Times New Roman"/>
                        </a:rPr>
                        <a:t>PROVOST: P4 / TENURE, AND PROMOTION WPAF's due to the Provost </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January 6, 2017</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r>
              <a:tr h="101717">
                <a:tc gridSpan="3">
                  <a:txBody>
                    <a:bodyPr/>
                    <a:lstStyle/>
                    <a:p>
                      <a:pPr algn="l" rtl="0" fontAlgn="ctr"/>
                      <a:r>
                        <a:rPr lang="en-US" sz="400">
                          <a:effectLst/>
                          <a:latin typeface="Times New Roman"/>
                        </a:rPr>
                        <a:t>Dean Bodvarsson reviews P3's and P5's </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12/12/16 - 1/10/17</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r>
              <a:tr h="114432">
                <a:tc gridSpan="3">
                  <a:txBody>
                    <a:bodyPr/>
                    <a:lstStyle/>
                    <a:p>
                      <a:pPr algn="l" rtl="0" fontAlgn="ctr"/>
                      <a:r>
                        <a:rPr lang="en-US" sz="400" dirty="0">
                          <a:solidFill>
                            <a:srgbClr val="000000"/>
                          </a:solidFill>
                          <a:effectLst/>
                          <a:latin typeface="Times New Roman"/>
                        </a:rPr>
                        <a:t>Dean </a:t>
                      </a:r>
                      <a:r>
                        <a:rPr lang="en-US" sz="400" dirty="0" err="1">
                          <a:solidFill>
                            <a:srgbClr val="000000"/>
                          </a:solidFill>
                          <a:effectLst/>
                          <a:latin typeface="Times New Roman"/>
                        </a:rPr>
                        <a:t>Bodvarsson</a:t>
                      </a:r>
                      <a:r>
                        <a:rPr lang="en-US" sz="400" dirty="0">
                          <a:solidFill>
                            <a:srgbClr val="000000"/>
                          </a:solidFill>
                          <a:effectLst/>
                          <a:latin typeface="Times New Roman"/>
                        </a:rPr>
                        <a:t> submits other retention letters (p3's and p5's) to Marsha</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dirty="0">
                          <a:solidFill>
                            <a:srgbClr val="000000"/>
                          </a:solidFill>
                          <a:effectLst/>
                          <a:latin typeface="Times New Roman"/>
                        </a:rPr>
                        <a:t>January 11, 2017</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r>
              <a:tr h="171648">
                <a:tc gridSpan="3">
                  <a:txBody>
                    <a:bodyPr/>
                    <a:lstStyle/>
                    <a:p>
                      <a:pPr algn="ctr" rtl="0" fontAlgn="ctr"/>
                      <a:r>
                        <a:rPr lang="en-US" sz="400" b="1">
                          <a:solidFill>
                            <a:srgbClr val="000000"/>
                          </a:solidFill>
                          <a:effectLst/>
                          <a:latin typeface="Times New Roman"/>
                        </a:rPr>
                        <a:t>Dean's Letter of Recommendations distributed to faculty - (all other probationary years)</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January 18, 2017 (AY begins) (all other probationary years)</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r>
              <a:tr h="77877">
                <a:tc gridSpan="3">
                  <a:txBody>
                    <a:bodyPr/>
                    <a:lstStyle/>
                    <a:p>
                      <a:pPr algn="l" rtl="0" fontAlgn="ctr"/>
                      <a:r>
                        <a:rPr lang="en-US" sz="400" u="sng">
                          <a:solidFill>
                            <a:srgbClr val="000000"/>
                          </a:solidFill>
                          <a:effectLst/>
                          <a:latin typeface="Times New Roman"/>
                        </a:rPr>
                        <a:t>Faculty 10 day rebuttal period</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1/18/17 - 1/30/17</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r>
              <a:tr h="171648">
                <a:tc gridSpan="3">
                  <a:txBody>
                    <a:bodyPr/>
                    <a:lstStyle/>
                    <a:p>
                      <a:pPr algn="l" rtl="0" fontAlgn="ctr"/>
                      <a:r>
                        <a:rPr lang="en-US" sz="400" b="1">
                          <a:solidFill>
                            <a:srgbClr val="000000"/>
                          </a:solidFill>
                          <a:effectLst/>
                          <a:latin typeface="Times New Roman"/>
                        </a:rPr>
                        <a:t>Faculty WPAF's forwarded to the Provost by SSIS</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rtl="0" fontAlgn="b"/>
                      <a:endParaRPr lang="en-US" sz="1000" baseline="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C6D9F0"/>
                    </a:solidFill>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March 17, 2016 Tenure and PromotionProbationary Faculty</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71648">
                <a:tc gridSpan="3">
                  <a:txBody>
                    <a:bodyPr/>
                    <a:lstStyle/>
                    <a:p>
                      <a:pPr algn="ctr" rtl="0" fontAlgn="ctr"/>
                      <a:r>
                        <a:rPr lang="en-US" sz="400" b="1">
                          <a:solidFill>
                            <a:srgbClr val="000000"/>
                          </a:solidFill>
                          <a:effectLst/>
                          <a:latin typeface="Times New Roman"/>
                        </a:rPr>
                        <a:t>Provosts letter of decision to faculty </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EAF1DD"/>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000" baseline="0">
                          <a:solidFill>
                            <a:srgbClr val="000000"/>
                          </a:solidFill>
                          <a:effectLst/>
                          <a:latin typeface="Times New Roman"/>
                        </a:rPr>
                        <a:t>February 10, 2017 4th Year Probationary Faculty </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gridSpan="2">
                  <a:txBody>
                    <a:bodyPr/>
                    <a:lstStyle/>
                    <a:p>
                      <a:pPr algn="ctr" rtl="0" fontAlgn="ctr"/>
                      <a:r>
                        <a:rPr lang="en-US" sz="400">
                          <a:solidFill>
                            <a:srgbClr val="000000"/>
                          </a:solidFill>
                          <a:effectLst/>
                          <a:latin typeface="Times New Roman"/>
                        </a:rPr>
                        <a:t>May 19, 2017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r>
              <a:tr h="114432">
                <a:tc gridSpan="3">
                  <a:txBody>
                    <a:bodyPr/>
                    <a:lstStyle/>
                    <a:p>
                      <a:pPr algn="ctr" rtl="0" fontAlgn="ctr"/>
                      <a:r>
                        <a:rPr lang="en-US" sz="400" b="1">
                          <a:solidFill>
                            <a:srgbClr val="000000"/>
                          </a:solidFill>
                          <a:effectLst/>
                          <a:latin typeface="Times New Roman"/>
                        </a:rPr>
                        <a:t>PERIODIC REVIEW</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aseline="0">
                          <a:solidFill>
                            <a:srgbClr val="000000"/>
                          </a:solidFill>
                          <a:effectLst/>
                          <a:latin typeface="Times New Roman"/>
                        </a:rPr>
                        <a:t>WPAF'S DUE TO THE DEAN'S OFFICE- April 7, 2017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4432">
                <a:tc gridSpan="3">
                  <a:txBody>
                    <a:bodyPr/>
                    <a:lstStyle/>
                    <a:p>
                      <a:pPr algn="ctr" rtl="0" fontAlgn="ctr"/>
                      <a:r>
                        <a:rPr lang="en-US" sz="400" b="1">
                          <a:solidFill>
                            <a:srgbClr val="000000"/>
                          </a:solidFill>
                          <a:effectLst/>
                          <a:latin typeface="Times New Roman"/>
                        </a:rPr>
                        <a:t>POST TENURE REVIEW</a:t>
                      </a:r>
                    </a:p>
                  </a:txBody>
                  <a:tcPr marL="4768" marR="4768" marT="0" marB="0" anchor="ctr">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000" baseline="0">
                          <a:solidFill>
                            <a:srgbClr val="000000"/>
                          </a:solidFill>
                          <a:effectLst/>
                          <a:latin typeface="Times New Roman"/>
                        </a:rPr>
                        <a:t>WPAF'S DUE TO THE DEAN'S OFFICE- April 7, 2017</a:t>
                      </a:r>
                    </a:p>
                  </a:txBody>
                  <a:tcPr marL="4768" marR="4768" marT="0" marB="0" anchor="ctr">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solidFill>
                      <a:srgbClr val="FDE9D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29377">
                <a:tc>
                  <a:txBody>
                    <a:bodyPr/>
                    <a:lstStyle/>
                    <a:p>
                      <a:pPr rtl="0" fontAlgn="t"/>
                      <a:r>
                        <a:rPr lang="en-US" sz="400">
                          <a:solidFill>
                            <a:srgbClr val="000000"/>
                          </a:solidFill>
                          <a:effectLst/>
                          <a:latin typeface="Times New Roman"/>
                        </a:rPr>
                        <a:t>= Lead Administrative Staff person </a:t>
                      </a:r>
                    </a:p>
                  </a:txBody>
                  <a:tcPr marL="4768" marR="4768" marT="0" marB="0">
                    <a:lnL w="1524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1000" baseline="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1524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r>
              <a:tr h="171648">
                <a:tc>
                  <a:txBody>
                    <a:bodyPr/>
                    <a:lstStyle/>
                    <a:p>
                      <a:pPr rtl="0" fontAlgn="b"/>
                      <a:endParaRPr lang="en-US" sz="400">
                        <a:effectLst/>
                      </a:endParaRPr>
                    </a:p>
                  </a:txBody>
                  <a:tcPr marL="4768" marR="4768"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gridSpan="6">
                  <a:txBody>
                    <a:bodyPr/>
                    <a:lstStyle/>
                    <a:p>
                      <a:pPr algn="l" rtl="0" fontAlgn="ctr"/>
                      <a:r>
                        <a:rPr lang="en-US" sz="1000" b="1" baseline="0" dirty="0">
                          <a:solidFill>
                            <a:srgbClr val="000000"/>
                          </a:solidFill>
                          <a:effectLst/>
                          <a:latin typeface="Times New Roman"/>
                        </a:rPr>
                        <a:t>(STAFF: The original Primary Committee Recommendation Letter, along with the original transmittal letter, is to be placed in the front pocket of the WPAF's before they are returned to the Dean's Office.</a:t>
                      </a:r>
                    </a:p>
                  </a:txBody>
                  <a:tcPr marL="4768" marR="4768"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14255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2261" y="251461"/>
            <a:ext cx="4008120" cy="4815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964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p:txBody>
          <a:bodyPr/>
          <a:lstStyle/>
          <a:p>
            <a:pPr eaLnBrk="1" hangingPunct="1"/>
            <a:r>
              <a:rPr lang="en-US" altLang="en-US" sz="3200" smtClean="0"/>
              <a:t>WORKSHOP ON THE RTP PROCESS FOR PROBATIONARY FACULTY IN THE COLLEGE OF SS &amp; IS: </a:t>
            </a:r>
            <a:r>
              <a:rPr lang="en-US" altLang="en-US" sz="3200" u="sng" smtClean="0"/>
              <a:t>RETENTION</a:t>
            </a:r>
            <a:endParaRPr lang="en-US" altLang="en-US" sz="3200" smtClean="0"/>
          </a:p>
        </p:txBody>
      </p:sp>
      <p:sp>
        <p:nvSpPr>
          <p:cNvPr id="3075" name="Rectangle 3"/>
          <p:cNvSpPr>
            <a:spLocks noGrp="1" noChangeArrowheads="1"/>
          </p:cNvSpPr>
          <p:nvPr>
            <p:ph type="subTitle" idx="1"/>
          </p:nvPr>
        </p:nvSpPr>
        <p:spPr>
          <a:xfrm>
            <a:off x="4419600" y="2438400"/>
            <a:ext cx="4572000" cy="2209800"/>
          </a:xfrm>
        </p:spPr>
        <p:txBody>
          <a:bodyPr/>
          <a:lstStyle/>
          <a:p>
            <a:pPr algn="ctr" eaLnBrk="1" hangingPunct="1"/>
            <a:r>
              <a:rPr lang="en-US" altLang="en-US" sz="2000" smtClean="0"/>
              <a:t>Wednesday, September 7, 2016 </a:t>
            </a:r>
          </a:p>
          <a:p>
            <a:pPr algn="ctr" eaLnBrk="1" hangingPunct="1"/>
            <a:r>
              <a:rPr lang="en-US" altLang="en-US" sz="2000" smtClean="0"/>
              <a:t>Riverside Hall RM 1015</a:t>
            </a:r>
          </a:p>
          <a:p>
            <a:pPr algn="ctr" eaLnBrk="1" hangingPunct="1"/>
            <a:r>
              <a:rPr lang="en-US" altLang="en-US" sz="2000" smtClean="0"/>
              <a:t>Friday, September 9, 2016</a:t>
            </a:r>
          </a:p>
          <a:p>
            <a:pPr algn="ctr" eaLnBrk="1" hangingPunct="1"/>
            <a:r>
              <a:rPr lang="en-US" altLang="en-US" sz="2000" smtClean="0"/>
              <a:t>Amador Hall RM 256</a:t>
            </a:r>
          </a:p>
        </p:txBody>
      </p:sp>
      <p:sp>
        <p:nvSpPr>
          <p:cNvPr id="3076" name="Footer Placeholder 3"/>
          <p:cNvSpPr>
            <a:spLocks noGrp="1"/>
          </p:cNvSpPr>
          <p:nvPr>
            <p:ph type="ftr" sz="quarter" idx="11"/>
          </p:nvPr>
        </p:nvSpPr>
        <p:spPr>
          <a:xfrm>
            <a:off x="5638800" y="5791200"/>
            <a:ext cx="3048000" cy="931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a:spcBef>
                <a:spcPct val="20000"/>
              </a:spcBef>
              <a:buClr>
                <a:schemeClr val="tx1"/>
              </a:buClr>
              <a:buSzPct val="75000"/>
              <a:buChar char="–"/>
              <a:defRPr sz="2400">
                <a:solidFill>
                  <a:schemeClr val="tx1"/>
                </a:solidFill>
                <a:latin typeface="Arial"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a:spcBef>
                <a:spcPct val="20000"/>
              </a:spcBef>
              <a:buClr>
                <a:schemeClr val="tx1"/>
              </a:buClr>
              <a:buSzPct val="80000"/>
              <a:buChar char="–"/>
              <a:defRPr sz="2000">
                <a:solidFill>
                  <a:schemeClr val="tx1"/>
                </a:solidFill>
                <a:latin typeface="Arial" charset="0"/>
              </a:defRPr>
            </a:lvl4pPr>
            <a:lvl5pPr marL="2057400" indent="-228600">
              <a:spcBef>
                <a:spcPct val="20000"/>
              </a:spcBef>
              <a:buClr>
                <a:schemeClr val="tx1"/>
              </a:buClr>
              <a:buSzPct val="65000"/>
              <a:buFont typeface="Wingdings" pitchFamily="2" charset="2"/>
              <a:buChar char="l"/>
              <a:defRPr sz="2000">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Arial" charset="0"/>
              </a:defRPr>
            </a:lvl9pPr>
          </a:lstStyle>
          <a:p>
            <a:pPr algn="ctr">
              <a:spcBef>
                <a:spcPct val="0"/>
              </a:spcBef>
              <a:buClrTx/>
              <a:buSzTx/>
              <a:buFontTx/>
              <a:buNone/>
            </a:pPr>
            <a:r>
              <a:rPr lang="en-US" altLang="en-US" sz="2400" smtClean="0">
                <a:solidFill>
                  <a:srgbClr val="003366"/>
                </a:solidFill>
              </a:rPr>
              <a:t>Örn Bodvarsson, Dean</a:t>
            </a:r>
          </a:p>
        </p:txBody>
      </p:sp>
    </p:spTree>
    <p:extLst>
      <p:ext uri="{BB962C8B-B14F-4D97-AF65-F5344CB8AC3E}">
        <p14:creationId xmlns:p14="http://schemas.microsoft.com/office/powerpoint/2010/main" val="1586872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037" y="289560"/>
            <a:ext cx="6062863" cy="4947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54243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2">
      <a:dk1>
        <a:srgbClr val="0B3D29"/>
      </a:dk1>
      <a:lt1>
        <a:sysClr val="window" lastClr="FFFFFF"/>
      </a:lt1>
      <a:dk2>
        <a:srgbClr val="147242"/>
      </a:dk2>
      <a:lt2>
        <a:srgbClr val="E4E0B8"/>
      </a:lt2>
      <a:accent1>
        <a:srgbClr val="DEA924"/>
      </a:accent1>
      <a:accent2>
        <a:srgbClr val="701851"/>
      </a:accent2>
      <a:accent3>
        <a:srgbClr val="B6521F"/>
      </a:accent3>
      <a:accent4>
        <a:srgbClr val="4CAE3D"/>
      </a:accent4>
      <a:accent5>
        <a:srgbClr val="D28423"/>
      </a:accent5>
      <a:accent6>
        <a:srgbClr val="F5BB24"/>
      </a:accent6>
      <a:hlink>
        <a:srgbClr val="1C9B40"/>
      </a:hlink>
      <a:folHlink>
        <a:srgbClr val="FAAA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657</Words>
  <Application>Microsoft Office PowerPoint</Application>
  <PresentationFormat>On-screen Show (4:3)</PresentationFormat>
  <Paragraphs>86</Paragraphs>
  <Slides>7</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0" baseType="lpstr">
      <vt:lpstr>Office Theme</vt:lpstr>
      <vt:lpstr>Capsules</vt:lpstr>
      <vt:lpstr>Worksheet</vt:lpstr>
      <vt:lpstr>                  ARC   Retention, Tenure and Promotion         From Paper to Electronic</vt:lpstr>
      <vt:lpstr>PowerPoint Presentation</vt:lpstr>
      <vt:lpstr>PowerPoint Presentation</vt:lpstr>
      <vt:lpstr>PowerPoint Presentation</vt:lpstr>
      <vt:lpstr>PowerPoint Presentation</vt:lpstr>
      <vt:lpstr>WORKSHOP ON THE RTP PROCESS FOR PROBATIONARY FACULTY IN THE COLLEGE OF SS &amp; IS: RETENTION</vt:lpstr>
      <vt:lpstr>PowerPoint Presentation</vt:lpstr>
    </vt:vector>
  </TitlesOfParts>
  <Company>Page Design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Eric</dc:creator>
  <cp:lastModifiedBy>CSUS User</cp:lastModifiedBy>
  <cp:revision>21</cp:revision>
  <dcterms:created xsi:type="dcterms:W3CDTF">2015-02-04T23:49:06Z</dcterms:created>
  <dcterms:modified xsi:type="dcterms:W3CDTF">2017-06-01T17:23:48Z</dcterms:modified>
</cp:coreProperties>
</file>