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notesSlides/notesSlide16.xml" ContentType="application/vnd.openxmlformats-officedocument.presentationml.notesSlide+xml"/>
  <Default Extension="docx" ContentType="application/vnd.openxmlformats-officedocument.wordprocessingml.document"/>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notesSlides/notesSlide17.xml" ContentType="application/vnd.openxmlformats-officedocument.presentationml.notesSlide+xml"/>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Default Extension="vml" ContentType="application/vnd.openxmlformats-officedocument.vmlDrawing"/>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60" r:id="rId1"/>
    <p:sldMasterId id="2147483672" r:id="rId2"/>
  </p:sldMasterIdLst>
  <p:notesMasterIdLst>
    <p:notesMasterId r:id="rId39"/>
  </p:notesMasterIdLst>
  <p:handoutMasterIdLst>
    <p:handoutMasterId r:id="rId40"/>
  </p:handoutMasterIdLst>
  <p:sldIdLst>
    <p:sldId id="264" r:id="rId3"/>
    <p:sldId id="334" r:id="rId4"/>
    <p:sldId id="318" r:id="rId5"/>
    <p:sldId id="319" r:id="rId6"/>
    <p:sldId id="320" r:id="rId7"/>
    <p:sldId id="321" r:id="rId8"/>
    <p:sldId id="261" r:id="rId9"/>
    <p:sldId id="262" r:id="rId10"/>
    <p:sldId id="335" r:id="rId11"/>
    <p:sldId id="263" r:id="rId12"/>
    <p:sldId id="275" r:id="rId13"/>
    <p:sldId id="308" r:id="rId14"/>
    <p:sldId id="283" r:id="rId15"/>
    <p:sldId id="287" r:id="rId16"/>
    <p:sldId id="313" r:id="rId17"/>
    <p:sldId id="291" r:id="rId18"/>
    <p:sldId id="297" r:id="rId19"/>
    <p:sldId id="323" r:id="rId20"/>
    <p:sldId id="329" r:id="rId21"/>
    <p:sldId id="342" r:id="rId22"/>
    <p:sldId id="339" r:id="rId23"/>
    <p:sldId id="338" r:id="rId24"/>
    <p:sldId id="340" r:id="rId25"/>
    <p:sldId id="330" r:id="rId26"/>
    <p:sldId id="341" r:id="rId27"/>
    <p:sldId id="331" r:id="rId28"/>
    <p:sldId id="271" r:id="rId29"/>
    <p:sldId id="336" r:id="rId30"/>
    <p:sldId id="337" r:id="rId31"/>
    <p:sldId id="286" r:id="rId32"/>
    <p:sldId id="322" r:id="rId33"/>
    <p:sldId id="324" r:id="rId34"/>
    <p:sldId id="325" r:id="rId35"/>
    <p:sldId id="326" r:id="rId36"/>
    <p:sldId id="327" r:id="rId37"/>
    <p:sldId id="328" r:id="rId38"/>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329" autoAdjust="0"/>
    <p:restoredTop sz="87500" autoAdjust="0"/>
  </p:normalViewPr>
  <p:slideViewPr>
    <p:cSldViewPr>
      <p:cViewPr>
        <p:scale>
          <a:sx n="70" d="100"/>
          <a:sy n="70" d="100"/>
        </p:scale>
        <p:origin x="-2190" y="-101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83" d="100"/>
          <a:sy n="83" d="100"/>
        </p:scale>
        <p:origin x="-3156" y="-102"/>
      </p:cViewPr>
      <p:guideLst>
        <p:guide orient="horz" pos="2928"/>
        <p:guide pos="2208"/>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handoutMaster" Target="handoutMasters/handout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7.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0"/>
            <a:ext cx="3037840" cy="464820"/>
          </a:xfrm>
          <a:prstGeom prst="rect">
            <a:avLst/>
          </a:prstGeom>
        </p:spPr>
        <p:txBody>
          <a:bodyPr vert="horz" lIns="92446" tIns="46223" rIns="92446" bIns="46223" rtlCol="0"/>
          <a:lstStyle>
            <a:lvl1pPr algn="l">
              <a:defRPr sz="1200"/>
            </a:lvl1pPr>
          </a:lstStyle>
          <a:p>
            <a:endParaRPr lang="en-US" dirty="0"/>
          </a:p>
        </p:txBody>
      </p:sp>
      <p:sp>
        <p:nvSpPr>
          <p:cNvPr id="3" name="Date Placeholder 2"/>
          <p:cNvSpPr>
            <a:spLocks noGrp="1"/>
          </p:cNvSpPr>
          <p:nvPr>
            <p:ph type="dt" sz="quarter" idx="1"/>
          </p:nvPr>
        </p:nvSpPr>
        <p:spPr>
          <a:xfrm>
            <a:off x="3970940" y="0"/>
            <a:ext cx="3037840" cy="464820"/>
          </a:xfrm>
          <a:prstGeom prst="rect">
            <a:avLst/>
          </a:prstGeom>
        </p:spPr>
        <p:txBody>
          <a:bodyPr vert="horz" lIns="92446" tIns="46223" rIns="92446" bIns="46223" rtlCol="0"/>
          <a:lstStyle>
            <a:lvl1pPr algn="r">
              <a:defRPr sz="1200"/>
            </a:lvl1pPr>
          </a:lstStyle>
          <a:p>
            <a:endParaRPr lang="en-US" dirty="0"/>
          </a:p>
        </p:txBody>
      </p:sp>
      <p:sp>
        <p:nvSpPr>
          <p:cNvPr id="4" name="Footer Placeholder 3"/>
          <p:cNvSpPr>
            <a:spLocks noGrp="1"/>
          </p:cNvSpPr>
          <p:nvPr>
            <p:ph type="ftr" sz="quarter" idx="2"/>
          </p:nvPr>
        </p:nvSpPr>
        <p:spPr>
          <a:xfrm>
            <a:off x="2" y="8829967"/>
            <a:ext cx="3037840" cy="464820"/>
          </a:xfrm>
          <a:prstGeom prst="rect">
            <a:avLst/>
          </a:prstGeom>
        </p:spPr>
        <p:txBody>
          <a:bodyPr vert="horz" lIns="92446" tIns="46223" rIns="92446" bIns="46223" rtlCol="0" anchor="b"/>
          <a:lstStyle>
            <a:lvl1pPr algn="l">
              <a:defRPr sz="1200"/>
            </a:lvl1pPr>
          </a:lstStyle>
          <a:p>
            <a:endParaRPr lang="en-US" dirty="0"/>
          </a:p>
        </p:txBody>
      </p:sp>
      <p:sp>
        <p:nvSpPr>
          <p:cNvPr id="5" name="Slide Number Placeholder 4"/>
          <p:cNvSpPr>
            <a:spLocks noGrp="1"/>
          </p:cNvSpPr>
          <p:nvPr>
            <p:ph type="sldNum" sz="quarter" idx="3"/>
          </p:nvPr>
        </p:nvSpPr>
        <p:spPr>
          <a:xfrm>
            <a:off x="3970940" y="8829967"/>
            <a:ext cx="3037840" cy="464820"/>
          </a:xfrm>
          <a:prstGeom prst="rect">
            <a:avLst/>
          </a:prstGeom>
        </p:spPr>
        <p:txBody>
          <a:bodyPr vert="horz" lIns="92446" tIns="46223" rIns="92446" bIns="46223" rtlCol="0" anchor="b"/>
          <a:lstStyle>
            <a:lvl1pPr algn="r">
              <a:defRPr sz="1200"/>
            </a:lvl1pPr>
          </a:lstStyle>
          <a:p>
            <a:fld id="{9EBC10D8-FD42-45C7-BC5E-5362AECF5880}" type="slidenum">
              <a:rPr lang="en-US" smtClean="0"/>
              <a:pPr/>
              <a:t>‹#›</a:t>
            </a:fld>
            <a:endParaRPr lang="en-US" dirty="0"/>
          </a:p>
        </p:txBody>
      </p:sp>
    </p:spTree>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0"/>
            <a:ext cx="3037840" cy="464820"/>
          </a:xfrm>
          <a:prstGeom prst="rect">
            <a:avLst/>
          </a:prstGeom>
        </p:spPr>
        <p:txBody>
          <a:bodyPr vert="horz" lIns="92446" tIns="46223" rIns="92446" bIns="46223" rtlCol="0"/>
          <a:lstStyle>
            <a:lvl1pPr algn="l">
              <a:defRPr sz="1200"/>
            </a:lvl1pPr>
          </a:lstStyle>
          <a:p>
            <a:endParaRPr lang="en-US" dirty="0"/>
          </a:p>
        </p:txBody>
      </p:sp>
      <p:sp>
        <p:nvSpPr>
          <p:cNvPr id="3" name="Date Placeholder 2"/>
          <p:cNvSpPr>
            <a:spLocks noGrp="1"/>
          </p:cNvSpPr>
          <p:nvPr>
            <p:ph type="dt" idx="1"/>
          </p:nvPr>
        </p:nvSpPr>
        <p:spPr>
          <a:xfrm>
            <a:off x="3970940" y="0"/>
            <a:ext cx="3037840" cy="464820"/>
          </a:xfrm>
          <a:prstGeom prst="rect">
            <a:avLst/>
          </a:prstGeom>
        </p:spPr>
        <p:txBody>
          <a:bodyPr vert="horz" lIns="92446" tIns="46223" rIns="92446" bIns="46223" rtlCol="0"/>
          <a:lstStyle>
            <a:lvl1pPr algn="r">
              <a:defRPr sz="1200"/>
            </a:lvl1pPr>
          </a:lstStyle>
          <a:p>
            <a:endParaRPr lang="en-US" dirty="0"/>
          </a:p>
        </p:txBody>
      </p:sp>
      <p:sp>
        <p:nvSpPr>
          <p:cNvPr id="4" name="Slide Image Placeholder 3"/>
          <p:cNvSpPr>
            <a:spLocks noGrp="1" noRot="1" noChangeAspect="1"/>
          </p:cNvSpPr>
          <p:nvPr>
            <p:ph type="sldImg" idx="2"/>
          </p:nvPr>
        </p:nvSpPr>
        <p:spPr>
          <a:xfrm>
            <a:off x="1181100" y="696913"/>
            <a:ext cx="4649788" cy="3486150"/>
          </a:xfrm>
          <a:prstGeom prst="rect">
            <a:avLst/>
          </a:prstGeom>
          <a:noFill/>
          <a:ln w="12700">
            <a:solidFill>
              <a:prstClr val="black"/>
            </a:solidFill>
          </a:ln>
        </p:spPr>
        <p:txBody>
          <a:bodyPr vert="horz" lIns="92446" tIns="46223" rIns="92446" bIns="46223" rtlCol="0" anchor="ctr"/>
          <a:lstStyle/>
          <a:p>
            <a:endParaRPr lang="en-US" dirty="0"/>
          </a:p>
        </p:txBody>
      </p:sp>
      <p:sp>
        <p:nvSpPr>
          <p:cNvPr id="5" name="Notes Placeholder 4"/>
          <p:cNvSpPr>
            <a:spLocks noGrp="1"/>
          </p:cNvSpPr>
          <p:nvPr>
            <p:ph type="body" sz="quarter" idx="3"/>
          </p:nvPr>
        </p:nvSpPr>
        <p:spPr>
          <a:xfrm>
            <a:off x="701041" y="4415790"/>
            <a:ext cx="5608320" cy="4183380"/>
          </a:xfrm>
          <a:prstGeom prst="rect">
            <a:avLst/>
          </a:prstGeom>
        </p:spPr>
        <p:txBody>
          <a:bodyPr vert="horz" lIns="92446" tIns="46223" rIns="92446" bIns="46223"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2" y="8829967"/>
            <a:ext cx="3037840" cy="464820"/>
          </a:xfrm>
          <a:prstGeom prst="rect">
            <a:avLst/>
          </a:prstGeom>
        </p:spPr>
        <p:txBody>
          <a:bodyPr vert="horz" lIns="92446" tIns="46223" rIns="92446" bIns="46223"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940" y="8829967"/>
            <a:ext cx="3037840" cy="464820"/>
          </a:xfrm>
          <a:prstGeom prst="rect">
            <a:avLst/>
          </a:prstGeom>
        </p:spPr>
        <p:txBody>
          <a:bodyPr vert="horz" lIns="92446" tIns="46223" rIns="92446" bIns="46223" rtlCol="0" anchor="b"/>
          <a:lstStyle>
            <a:lvl1pPr algn="r">
              <a:defRPr sz="1200"/>
            </a:lvl1pPr>
          </a:lstStyle>
          <a:p>
            <a:fld id="{ED9522B3-BDFC-41BC-870C-AC15A6935928}" type="slidenum">
              <a:rPr lang="en-US" smtClean="0"/>
              <a:pPr/>
              <a:t>‹#›</a:t>
            </a:fld>
            <a:endParaRPr lang="en-US" dirty="0"/>
          </a:p>
        </p:txBody>
      </p:sp>
    </p:spTree>
  </p:cSld>
  <p:clrMap bg1="lt1" tx1="dk1" bg2="lt2" tx2="dk2" accent1="accent1" accent2="accent2" accent3="accent3" accent4="accent4" accent5="accent5" accent6="accent6" hlink="hlink" folHlink="folHlink"/>
  <p:hf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 WANT TO THANK,</a:t>
            </a:r>
            <a:r>
              <a:rPr lang="en-US" baseline="0" dirty="0" smtClean="0"/>
              <a:t> ARMANDO, MATHILDA AND MARLENE FOR THEIR CONTRIBUTIONS TO OUR REPORT</a:t>
            </a:r>
          </a:p>
          <a:p>
            <a:endParaRPr lang="en-US" baseline="0" dirty="0" smtClean="0"/>
          </a:p>
          <a:p>
            <a:r>
              <a:rPr lang="en-US" baseline="0" dirty="0" smtClean="0"/>
              <a:t>ALSO WITH SUPPORT FROM PLACE MATTERS,  WE HAVE HAD THE CHANCE TO WORK WITH VIRGINIA NETWORK FOR GEOSPATIAL HEALTH RESEARCH </a:t>
            </a:r>
          </a:p>
          <a:p>
            <a:endParaRPr lang="en-US" baseline="0" dirty="0" smtClean="0"/>
          </a:p>
          <a:p>
            <a:r>
              <a:rPr lang="en-US" baseline="0" dirty="0" smtClean="0"/>
              <a:t>A FULL REPORT ON THESE DATA WILL BE COMING OUT IN THE FALL</a:t>
            </a:r>
            <a:endParaRPr lang="en-US" dirty="0"/>
          </a:p>
        </p:txBody>
      </p:sp>
      <p:sp>
        <p:nvSpPr>
          <p:cNvPr id="4" name="Slide Number Placeholder 3"/>
          <p:cNvSpPr>
            <a:spLocks noGrp="1"/>
          </p:cNvSpPr>
          <p:nvPr>
            <p:ph type="sldNum" sz="quarter" idx="10"/>
          </p:nvPr>
        </p:nvSpPr>
        <p:spPr/>
        <p:txBody>
          <a:bodyPr/>
          <a:lstStyle/>
          <a:p>
            <a:fld id="{ED9522B3-BDFC-41BC-870C-AC15A6935928}" type="slidenum">
              <a:rPr lang="en-US" smtClean="0"/>
              <a:pPr/>
              <a:t>1</a:t>
            </a:fld>
            <a:endParaRPr lang="en-US" dirty="0"/>
          </a:p>
        </p:txBody>
      </p:sp>
      <p:sp>
        <p:nvSpPr>
          <p:cNvPr id="5" name="Date Placeholder 4"/>
          <p:cNvSpPr>
            <a:spLocks noGrp="1"/>
          </p:cNvSpPr>
          <p:nvPr>
            <p:ph type="dt" idx="11"/>
          </p:nvPr>
        </p:nvSpPr>
        <p:spPr/>
        <p:txBody>
          <a:bodyPr/>
          <a:lstStyle/>
          <a:p>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Date Placeholder 3"/>
          <p:cNvSpPr>
            <a:spLocks noGrp="1"/>
          </p:cNvSpPr>
          <p:nvPr>
            <p:ph type="dt" idx="10"/>
          </p:nvPr>
        </p:nvSpPr>
        <p:spPr/>
        <p:txBody>
          <a:bodyPr/>
          <a:lstStyle/>
          <a:p>
            <a:endParaRPr lang="en-US" dirty="0"/>
          </a:p>
        </p:txBody>
      </p:sp>
      <p:sp>
        <p:nvSpPr>
          <p:cNvPr id="5" name="Slide Number Placeholder 4"/>
          <p:cNvSpPr>
            <a:spLocks noGrp="1"/>
          </p:cNvSpPr>
          <p:nvPr>
            <p:ph type="sldNum" sz="quarter" idx="11"/>
          </p:nvPr>
        </p:nvSpPr>
        <p:spPr/>
        <p:txBody>
          <a:bodyPr/>
          <a:lstStyle/>
          <a:p>
            <a:fld id="{ED9522B3-BDFC-41BC-870C-AC15A6935928}" type="slidenum">
              <a:rPr lang="en-US" smtClean="0"/>
              <a:pPr/>
              <a:t>4</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More</a:t>
            </a:r>
            <a:r>
              <a:rPr lang="en-US" baseline="0" dirty="0" smtClean="0"/>
              <a:t> than a century of research on inequality in health outcomes by race, class, place and gender…..individual genes and behavior usually the target….thus individual change approach</a:t>
            </a:r>
          </a:p>
          <a:p>
            <a:r>
              <a:rPr lang="en-US" baseline="0" dirty="0" smtClean="0"/>
              <a:t>BUT RESEARCH SHOWS THAT GROUPS OF PEOPLE WHO SHARE GEOGRAPHY AND ASSOCIATED LIVING CONDITIONS HAVE SIMILAR LIFE CHANCES…..</a:t>
            </a:r>
          </a:p>
          <a:p>
            <a:r>
              <a:rPr lang="en-US" baseline="0" dirty="0" smtClean="0"/>
              <a:t>MUTIPLE POLICIES AND SYSTEMS---</a:t>
            </a:r>
          </a:p>
          <a:p>
            <a:r>
              <a:rPr lang="en-US" baseline="0" dirty="0" smtClean="0"/>
              <a:t>POOR AIR, HOUSING, OPEN SPACE, JOBS, SCHOOLS, SERVICES  ALL PLAY OUT IN PLACES……</a:t>
            </a:r>
          </a:p>
          <a:p>
            <a:r>
              <a:rPr lang="en-US" baseline="0" dirty="0" smtClean="0"/>
              <a:t>THIS CREATES DIFFERENCES IN RISKS PEOPLE FACE AND IN THEIR OPPORTUNITIES FOR VIGOROUS AND FULFILLING LIVES…..</a:t>
            </a:r>
          </a:p>
          <a:p>
            <a:r>
              <a:rPr lang="en-US" baseline="0" dirty="0" smtClean="0"/>
              <a:t>INSTEAD OF HARANGUING OR CAJOLING INDIVIDUALS TO SWIM UPSTREAM, RISE ABOVE THE ODDS AND ADOPT NEW BEHAVIOR,</a:t>
            </a:r>
          </a:p>
          <a:p>
            <a:r>
              <a:rPr lang="en-US" baseline="0" dirty="0" smtClean="0"/>
              <a:t>The new approach----fix living conditions and life opportunities….give people the chance to take responsibility for their own well-being</a:t>
            </a:r>
            <a:endParaRPr lang="en-US" dirty="0"/>
          </a:p>
        </p:txBody>
      </p:sp>
      <p:sp>
        <p:nvSpPr>
          <p:cNvPr id="4" name="Slide Number Placeholder 3"/>
          <p:cNvSpPr>
            <a:spLocks noGrp="1"/>
          </p:cNvSpPr>
          <p:nvPr>
            <p:ph type="sldNum" sz="quarter" idx="10"/>
          </p:nvPr>
        </p:nvSpPr>
        <p:spPr/>
        <p:txBody>
          <a:bodyPr/>
          <a:lstStyle/>
          <a:p>
            <a:fld id="{ED9522B3-BDFC-41BC-870C-AC15A6935928}" type="slidenum">
              <a:rPr lang="en-US" smtClean="0"/>
              <a:pPr/>
              <a:t>7</a:t>
            </a:fld>
            <a:endParaRPr lang="en-US" dirty="0"/>
          </a:p>
        </p:txBody>
      </p:sp>
      <p:sp>
        <p:nvSpPr>
          <p:cNvPr id="5" name="Date Placeholder 4"/>
          <p:cNvSpPr>
            <a:spLocks noGrp="1"/>
          </p:cNvSpPr>
          <p:nvPr>
            <p:ph type="dt" idx="11"/>
          </p:nvPr>
        </p:nvSpPr>
        <p:spPr/>
        <p:txBody>
          <a:bodyPr/>
          <a:lstStyle/>
          <a:p>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New healthy people</a:t>
            </a:r>
            <a:r>
              <a:rPr lang="en-US" baseline="0" dirty="0" smtClean="0"/>
              <a:t> report to come out soon….</a:t>
            </a:r>
          </a:p>
          <a:p>
            <a:endParaRPr lang="en-US" baseline="0" dirty="0" smtClean="0"/>
          </a:p>
          <a:p>
            <a:r>
              <a:rPr lang="en-US" baseline="0" dirty="0" smtClean="0"/>
              <a:t>From air and water, to schools and programs, the health care and mental health….the litany of our woes has been repeated often….and we lack a unifying framework or way of talking about these issues </a:t>
            </a:r>
            <a:endParaRPr lang="en-US" dirty="0"/>
          </a:p>
        </p:txBody>
      </p:sp>
      <p:sp>
        <p:nvSpPr>
          <p:cNvPr id="4" name="Slide Number Placeholder 3"/>
          <p:cNvSpPr>
            <a:spLocks noGrp="1"/>
          </p:cNvSpPr>
          <p:nvPr>
            <p:ph type="sldNum" sz="quarter" idx="10"/>
          </p:nvPr>
        </p:nvSpPr>
        <p:spPr/>
        <p:txBody>
          <a:bodyPr/>
          <a:lstStyle/>
          <a:p>
            <a:fld id="{ED9522B3-BDFC-41BC-870C-AC15A6935928}" type="slidenum">
              <a:rPr lang="en-US" smtClean="0"/>
              <a:pPr/>
              <a:t>8</a:t>
            </a:fld>
            <a:endParaRPr lang="en-US" dirty="0"/>
          </a:p>
        </p:txBody>
      </p:sp>
      <p:sp>
        <p:nvSpPr>
          <p:cNvPr id="5" name="Date Placeholder 4"/>
          <p:cNvSpPr>
            <a:spLocks noGrp="1"/>
          </p:cNvSpPr>
          <p:nvPr>
            <p:ph type="dt" idx="11"/>
          </p:nvPr>
        </p:nvSpPr>
        <p:spPr/>
        <p:txBody>
          <a:bodyPr/>
          <a:lstStyle/>
          <a:p>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D9522B3-BDFC-41BC-870C-AC15A6935928}" type="slidenum">
              <a:rPr lang="en-US" smtClean="0"/>
              <a:pPr/>
              <a:t>10</a:t>
            </a:fld>
            <a:endParaRPr lang="en-US" dirty="0"/>
          </a:p>
        </p:txBody>
      </p:sp>
      <p:sp>
        <p:nvSpPr>
          <p:cNvPr id="5" name="Date Placeholder 4"/>
          <p:cNvSpPr>
            <a:spLocks noGrp="1"/>
          </p:cNvSpPr>
          <p:nvPr>
            <p:ph type="dt" idx="11"/>
          </p:nvPr>
        </p:nvSpPr>
        <p:spPr/>
        <p:txBody>
          <a:bodyPr/>
          <a:lstStyle/>
          <a:p>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SEE APPENDIX SLIDES 29-31</a:t>
            </a:r>
          </a:p>
          <a:p>
            <a:endParaRPr lang="en-US" dirty="0" smtClean="0"/>
          </a:p>
          <a:p>
            <a:r>
              <a:rPr lang="en-US" dirty="0" smtClean="0"/>
              <a:t>Segregation-</a:t>
            </a:r>
            <a:r>
              <a:rPr lang="en-US" dirty="0" err="1" smtClean="0"/>
              <a:t>latinos</a:t>
            </a:r>
            <a:r>
              <a:rPr lang="en-US" dirty="0" smtClean="0"/>
              <a:t>…&lt;60%</a:t>
            </a:r>
          </a:p>
          <a:p>
            <a:r>
              <a:rPr lang="en-US" dirty="0" smtClean="0"/>
              <a:t>Segregation </a:t>
            </a:r>
            <a:r>
              <a:rPr lang="en-US" dirty="0" err="1" smtClean="0"/>
              <a:t>aa</a:t>
            </a:r>
            <a:r>
              <a:rPr lang="en-US" dirty="0" smtClean="0"/>
              <a:t>/</a:t>
            </a:r>
            <a:r>
              <a:rPr lang="en-US" dirty="0" err="1" smtClean="0"/>
              <a:t>asiaon</a:t>
            </a:r>
            <a:r>
              <a:rPr lang="en-US" dirty="0" smtClean="0"/>
              <a:t> &lt;14%</a:t>
            </a:r>
          </a:p>
          <a:p>
            <a:endParaRPr lang="en-US" dirty="0" smtClean="0"/>
          </a:p>
          <a:p>
            <a:pPr rtl="0" eaLnBrk="1" fontAlgn="t" latinLnBrk="0" hangingPunct="1"/>
            <a:r>
              <a:rPr lang="en-US" sz="1200" b="1" i="0" u="none" strike="noStrike" kern="1200" dirty="0" smtClean="0">
                <a:solidFill>
                  <a:schemeClr val="tx1"/>
                </a:solidFill>
                <a:latin typeface="+mn-lt"/>
                <a:ea typeface="+mn-ea"/>
                <a:cs typeface="+mn-cs"/>
              </a:rPr>
              <a:t>Median Household</a:t>
            </a:r>
            <a:r>
              <a:rPr lang="en-US" sz="1200" b="1" i="0" u="none" strike="noStrike" kern="1200" baseline="0" dirty="0" smtClean="0">
                <a:solidFill>
                  <a:schemeClr val="tx1"/>
                </a:solidFill>
                <a:latin typeface="+mn-lt"/>
                <a:ea typeface="+mn-ea"/>
                <a:cs typeface="+mn-cs"/>
              </a:rPr>
              <a:t> Income-----</a:t>
            </a:r>
            <a:r>
              <a:rPr lang="en-US" sz="1200" b="1" i="0" u="none" strike="noStrike" kern="1200" dirty="0" smtClean="0">
                <a:solidFill>
                  <a:schemeClr val="tx1"/>
                </a:solidFill>
                <a:latin typeface="+mn-lt"/>
                <a:ea typeface="+mn-ea"/>
                <a:cs typeface="+mn-cs"/>
              </a:rPr>
              <a:t> less the 28, greater</a:t>
            </a:r>
            <a:r>
              <a:rPr lang="en-US" sz="1200" b="1" i="0" u="none" strike="noStrike" kern="1200" baseline="0" dirty="0" smtClean="0">
                <a:solidFill>
                  <a:schemeClr val="tx1"/>
                </a:solidFill>
                <a:latin typeface="+mn-lt"/>
                <a:ea typeface="+mn-ea"/>
                <a:cs typeface="+mn-cs"/>
              </a:rPr>
              <a:t> than 60</a:t>
            </a:r>
            <a:endParaRPr lang="en-US" dirty="0"/>
          </a:p>
        </p:txBody>
      </p:sp>
      <p:sp>
        <p:nvSpPr>
          <p:cNvPr id="4" name="Slide Number Placeholder 3"/>
          <p:cNvSpPr>
            <a:spLocks noGrp="1"/>
          </p:cNvSpPr>
          <p:nvPr>
            <p:ph type="sldNum" sz="quarter" idx="10"/>
          </p:nvPr>
        </p:nvSpPr>
        <p:spPr/>
        <p:txBody>
          <a:bodyPr/>
          <a:lstStyle/>
          <a:p>
            <a:fld id="{ED9522B3-BDFC-41BC-870C-AC15A6935928}" type="slidenum">
              <a:rPr lang="en-US" smtClean="0"/>
              <a:pPr/>
              <a:t>12</a:t>
            </a:fld>
            <a:endParaRPr lang="en-US" dirty="0"/>
          </a:p>
        </p:txBody>
      </p:sp>
      <p:sp>
        <p:nvSpPr>
          <p:cNvPr id="5" name="Date Placeholder 4"/>
          <p:cNvSpPr>
            <a:spLocks noGrp="1"/>
          </p:cNvSpPr>
          <p:nvPr>
            <p:ph type="dt" idx="11"/>
          </p:nvPr>
        </p:nvSpPr>
        <p:spPr/>
        <p:txBody>
          <a:bodyPr/>
          <a:lstStyle/>
          <a:p>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NOTE</a:t>
            </a:r>
            <a:r>
              <a:rPr lang="en-US" baseline="0" dirty="0" smtClean="0"/>
              <a:t> 93706---EXAMPLE OF COMMUNITY WITH BOTH HIGH LATINO AND HIGH AA/ASIAN POPULATION AND HIGH YPPL----CONFERENCE IN FALL FOCUSED ON 93706</a:t>
            </a:r>
            <a:endParaRPr lang="en-US" dirty="0"/>
          </a:p>
        </p:txBody>
      </p:sp>
      <p:sp>
        <p:nvSpPr>
          <p:cNvPr id="4" name="Date Placeholder 3"/>
          <p:cNvSpPr>
            <a:spLocks noGrp="1"/>
          </p:cNvSpPr>
          <p:nvPr>
            <p:ph type="dt" idx="10"/>
          </p:nvPr>
        </p:nvSpPr>
        <p:spPr/>
        <p:txBody>
          <a:bodyPr/>
          <a:lstStyle/>
          <a:p>
            <a:endParaRPr lang="en-US" dirty="0"/>
          </a:p>
        </p:txBody>
      </p:sp>
      <p:sp>
        <p:nvSpPr>
          <p:cNvPr id="5" name="Slide Number Placeholder 4"/>
          <p:cNvSpPr>
            <a:spLocks noGrp="1"/>
          </p:cNvSpPr>
          <p:nvPr>
            <p:ph type="sldNum" sz="quarter" idx="11"/>
          </p:nvPr>
        </p:nvSpPr>
        <p:spPr/>
        <p:txBody>
          <a:bodyPr/>
          <a:lstStyle/>
          <a:p>
            <a:fld id="{ED9522B3-BDFC-41BC-870C-AC15A6935928}" type="slidenum">
              <a:rPr lang="en-US" smtClean="0"/>
              <a:pPr/>
              <a:t>13</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NOTE THE ADVD HOSP INCLUDES ELDERS….AND THAT RATES INCREASE WITH</a:t>
            </a:r>
            <a:r>
              <a:rPr lang="en-US" baseline="0" dirty="0" smtClean="0"/>
              <a:t> AGE</a:t>
            </a:r>
            <a:endParaRPr lang="en-US" dirty="0"/>
          </a:p>
        </p:txBody>
      </p:sp>
      <p:sp>
        <p:nvSpPr>
          <p:cNvPr id="4" name="Date Placeholder 3"/>
          <p:cNvSpPr>
            <a:spLocks noGrp="1"/>
          </p:cNvSpPr>
          <p:nvPr>
            <p:ph type="dt" idx="10"/>
          </p:nvPr>
        </p:nvSpPr>
        <p:spPr/>
        <p:txBody>
          <a:bodyPr/>
          <a:lstStyle/>
          <a:p>
            <a:endParaRPr lang="en-US" dirty="0"/>
          </a:p>
        </p:txBody>
      </p:sp>
      <p:sp>
        <p:nvSpPr>
          <p:cNvPr id="5" name="Slide Number Placeholder 4"/>
          <p:cNvSpPr>
            <a:spLocks noGrp="1"/>
          </p:cNvSpPr>
          <p:nvPr>
            <p:ph type="sldNum" sz="quarter" idx="11"/>
          </p:nvPr>
        </p:nvSpPr>
        <p:spPr/>
        <p:txBody>
          <a:bodyPr/>
          <a:lstStyle/>
          <a:p>
            <a:fld id="{ED9522B3-BDFC-41BC-870C-AC15A6935928}" type="slidenum">
              <a:rPr lang="en-US" smtClean="0"/>
              <a:pPr/>
              <a:t>14</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ACSC—AMBULATORY</a:t>
            </a:r>
            <a:r>
              <a:rPr lang="en-US" baseline="0" dirty="0" smtClean="0"/>
              <a:t> CARE SENSITIVE CONDITIONS</a:t>
            </a:r>
            <a:endParaRPr lang="en-US" dirty="0" smtClean="0"/>
          </a:p>
          <a:p>
            <a:endParaRPr lang="en-US" dirty="0" smtClean="0"/>
          </a:p>
          <a:p>
            <a:r>
              <a:rPr lang="en-US" dirty="0" smtClean="0"/>
              <a:t>Segregation-</a:t>
            </a:r>
            <a:r>
              <a:rPr lang="en-US" dirty="0" err="1" smtClean="0"/>
              <a:t>latinos</a:t>
            </a:r>
            <a:r>
              <a:rPr lang="en-US" dirty="0" smtClean="0"/>
              <a:t>…&lt;60%</a:t>
            </a:r>
          </a:p>
          <a:p>
            <a:r>
              <a:rPr lang="en-US" dirty="0" smtClean="0"/>
              <a:t>Segregation </a:t>
            </a:r>
            <a:r>
              <a:rPr lang="en-US" dirty="0" err="1" smtClean="0"/>
              <a:t>aa</a:t>
            </a:r>
            <a:r>
              <a:rPr lang="en-US" dirty="0" smtClean="0"/>
              <a:t>/</a:t>
            </a:r>
            <a:r>
              <a:rPr lang="en-US" dirty="0" err="1" smtClean="0"/>
              <a:t>asiaon</a:t>
            </a:r>
            <a:r>
              <a:rPr lang="en-US" dirty="0" smtClean="0"/>
              <a:t> &lt;14%</a:t>
            </a:r>
          </a:p>
          <a:p>
            <a:r>
              <a:rPr lang="en-US" dirty="0" smtClean="0"/>
              <a:t>Elder…&gt;10%</a:t>
            </a:r>
          </a:p>
          <a:p>
            <a:endParaRPr lang="en-US" dirty="0" smtClean="0"/>
          </a:p>
          <a:p>
            <a:pPr rtl="0" eaLnBrk="1" fontAlgn="t" latinLnBrk="0" hangingPunct="1"/>
            <a:r>
              <a:rPr lang="en-US" sz="1200" b="1" i="0" u="none" strike="noStrike" kern="1200" dirty="0" smtClean="0">
                <a:solidFill>
                  <a:schemeClr val="tx1"/>
                </a:solidFill>
                <a:latin typeface="+mn-lt"/>
                <a:ea typeface="+mn-ea"/>
                <a:cs typeface="+mn-cs"/>
              </a:rPr>
              <a:t>Median Household</a:t>
            </a:r>
            <a:r>
              <a:rPr lang="en-US" sz="1200" b="1" i="0" u="none" strike="noStrike" kern="1200" baseline="0" dirty="0" smtClean="0">
                <a:solidFill>
                  <a:schemeClr val="tx1"/>
                </a:solidFill>
                <a:latin typeface="+mn-lt"/>
                <a:ea typeface="+mn-ea"/>
                <a:cs typeface="+mn-cs"/>
              </a:rPr>
              <a:t> Income-----</a:t>
            </a:r>
            <a:r>
              <a:rPr lang="en-US" sz="1200" b="1" i="0" u="none" strike="noStrike" kern="1200" dirty="0" smtClean="0">
                <a:solidFill>
                  <a:schemeClr val="tx1"/>
                </a:solidFill>
                <a:latin typeface="+mn-lt"/>
                <a:ea typeface="+mn-ea"/>
                <a:cs typeface="+mn-cs"/>
              </a:rPr>
              <a:t> less the 28, greater</a:t>
            </a:r>
            <a:r>
              <a:rPr lang="en-US" sz="1200" b="1" i="0" u="none" strike="noStrike" kern="1200" baseline="0" dirty="0" smtClean="0">
                <a:solidFill>
                  <a:schemeClr val="tx1"/>
                </a:solidFill>
                <a:latin typeface="+mn-lt"/>
                <a:ea typeface="+mn-ea"/>
                <a:cs typeface="+mn-cs"/>
              </a:rPr>
              <a:t> than 60</a:t>
            </a:r>
            <a:endParaRPr lang="en-US" dirty="0"/>
          </a:p>
        </p:txBody>
      </p:sp>
      <p:sp>
        <p:nvSpPr>
          <p:cNvPr id="4" name="Slide Number Placeholder 3"/>
          <p:cNvSpPr>
            <a:spLocks noGrp="1"/>
          </p:cNvSpPr>
          <p:nvPr>
            <p:ph type="sldNum" sz="quarter" idx="10"/>
          </p:nvPr>
        </p:nvSpPr>
        <p:spPr/>
        <p:txBody>
          <a:bodyPr/>
          <a:lstStyle/>
          <a:p>
            <a:fld id="{ED9522B3-BDFC-41BC-870C-AC15A6935928}" type="slidenum">
              <a:rPr lang="en-US" smtClean="0"/>
              <a:pPr/>
              <a:t>15</a:t>
            </a:fld>
            <a:endParaRPr lang="en-US" dirty="0"/>
          </a:p>
        </p:txBody>
      </p:sp>
      <p:sp>
        <p:nvSpPr>
          <p:cNvPr id="5" name="Date Placeholder 4"/>
          <p:cNvSpPr>
            <a:spLocks noGrp="1"/>
          </p:cNvSpPr>
          <p:nvPr>
            <p:ph type="dt" idx="11"/>
          </p:nvPr>
        </p:nvSpPr>
        <p:spPr/>
        <p:txBody>
          <a:bodyPr/>
          <a:lstStyle/>
          <a:p>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Note low rates in some of the less populated western</a:t>
            </a:r>
            <a:r>
              <a:rPr lang="en-US" baseline="0" dirty="0" smtClean="0"/>
              <a:t> edge communities and some affluent neighborhood…..</a:t>
            </a:r>
            <a:endParaRPr lang="en-US" dirty="0"/>
          </a:p>
        </p:txBody>
      </p:sp>
      <p:sp>
        <p:nvSpPr>
          <p:cNvPr id="4" name="Date Placeholder 3"/>
          <p:cNvSpPr>
            <a:spLocks noGrp="1"/>
          </p:cNvSpPr>
          <p:nvPr>
            <p:ph type="dt" idx="10"/>
          </p:nvPr>
        </p:nvSpPr>
        <p:spPr/>
        <p:txBody>
          <a:bodyPr/>
          <a:lstStyle/>
          <a:p>
            <a:endParaRPr lang="en-US" dirty="0"/>
          </a:p>
        </p:txBody>
      </p:sp>
      <p:sp>
        <p:nvSpPr>
          <p:cNvPr id="5" name="Slide Number Placeholder 4"/>
          <p:cNvSpPr>
            <a:spLocks noGrp="1"/>
          </p:cNvSpPr>
          <p:nvPr>
            <p:ph type="sldNum" sz="quarter" idx="11"/>
          </p:nvPr>
        </p:nvSpPr>
        <p:spPr/>
        <p:txBody>
          <a:bodyPr/>
          <a:lstStyle/>
          <a:p>
            <a:fld id="{ED9522B3-BDFC-41BC-870C-AC15A6935928}" type="slidenum">
              <a:rPr lang="en-US" smtClean="0"/>
              <a:pPr/>
              <a:t>16</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NOTE LIMITATIONS</a:t>
            </a:r>
          </a:p>
          <a:p>
            <a:endParaRPr lang="en-US" dirty="0" smtClean="0"/>
          </a:p>
          <a:p>
            <a:r>
              <a:rPr lang="en-US" dirty="0" smtClean="0"/>
              <a:t>BEFORE</a:t>
            </a:r>
            <a:r>
              <a:rPr lang="en-US" baseline="0" dirty="0" smtClean="0"/>
              <a:t> THE RECESSION, MODELS ARE COMPLEX AND MORE VARIABLES NEEDED, NEED GROUND TRUTH, NEED TO LEARN MORE ABOUT SMALLER PLACES AND GROUPS</a:t>
            </a:r>
            <a:endParaRPr lang="en-US" dirty="0"/>
          </a:p>
        </p:txBody>
      </p:sp>
      <p:sp>
        <p:nvSpPr>
          <p:cNvPr id="4" name="Date Placeholder 3"/>
          <p:cNvSpPr>
            <a:spLocks noGrp="1"/>
          </p:cNvSpPr>
          <p:nvPr>
            <p:ph type="dt" idx="10"/>
          </p:nvPr>
        </p:nvSpPr>
        <p:spPr/>
        <p:txBody>
          <a:bodyPr/>
          <a:lstStyle/>
          <a:p>
            <a:endParaRPr lang="en-US" dirty="0"/>
          </a:p>
        </p:txBody>
      </p:sp>
      <p:sp>
        <p:nvSpPr>
          <p:cNvPr id="5" name="Slide Number Placeholder 4"/>
          <p:cNvSpPr>
            <a:spLocks noGrp="1"/>
          </p:cNvSpPr>
          <p:nvPr>
            <p:ph type="sldNum" sz="quarter" idx="11"/>
          </p:nvPr>
        </p:nvSpPr>
        <p:spPr/>
        <p:txBody>
          <a:bodyPr/>
          <a:lstStyle/>
          <a:p>
            <a:fld id="{ED9522B3-BDFC-41BC-870C-AC15A6935928}" type="slidenum">
              <a:rPr lang="en-US" smtClean="0"/>
              <a:pPr/>
              <a:t>17</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defTabSz="931774">
              <a:defRPr/>
            </a:pPr>
            <a:r>
              <a:rPr lang="en-US" dirty="0"/>
              <a:t>Private insurance reforms (lifetime cap, cancellations, pre-existing conditions for children, preventive services with no co-pay, reporting on loss ratio and cost increase)</a:t>
            </a:r>
          </a:p>
          <a:p>
            <a:endParaRPr lang="en-US" dirty="0"/>
          </a:p>
        </p:txBody>
      </p:sp>
      <p:sp>
        <p:nvSpPr>
          <p:cNvPr id="4" name="Slide Number Placeholder 3"/>
          <p:cNvSpPr>
            <a:spLocks noGrp="1"/>
          </p:cNvSpPr>
          <p:nvPr>
            <p:ph type="sldNum" sz="quarter" idx="10"/>
          </p:nvPr>
        </p:nvSpPr>
        <p:spPr/>
        <p:txBody>
          <a:bodyPr/>
          <a:lstStyle/>
          <a:p>
            <a:fld id="{EC2D4A1A-1175-4D6B-861D-8A576EFCA5E7}" type="slidenum">
              <a:rPr lang="en-US" smtClean="0"/>
              <a:pPr/>
              <a:t>21</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defTabSz="931774">
              <a:defRPr/>
            </a:pPr>
            <a:r>
              <a:rPr lang="en-US" b="1" dirty="0"/>
              <a:t>S</a:t>
            </a:r>
            <a:r>
              <a:rPr lang="en-US" dirty="0"/>
              <a:t>afety net improvements (increased Medicaid rates, FQHC funding, community long-term options, medical home care options, innovations center)</a:t>
            </a:r>
          </a:p>
          <a:p>
            <a:endParaRPr lang="en-US" dirty="0" smtClean="0"/>
          </a:p>
          <a:p>
            <a:pPr defTabSz="931774">
              <a:defRPr/>
            </a:pPr>
            <a:r>
              <a:rPr lang="en-US" dirty="0"/>
              <a:t>Benefit improvements (annual physical, no co-pay for preventive services, transitional care benefits)</a:t>
            </a:r>
          </a:p>
          <a:p>
            <a:pPr defTabSz="931774">
              <a:defRPr/>
            </a:pPr>
            <a:r>
              <a:rPr lang="en-US" dirty="0"/>
              <a:t>Bundled payments, value-based pricing, primary care team, and other reimbursement reform demonstrations, </a:t>
            </a:r>
          </a:p>
          <a:p>
            <a:pPr defTabSz="931774">
              <a:defRPr/>
            </a:pPr>
            <a:r>
              <a:rPr lang="en-US" b="1" dirty="0"/>
              <a:t>I</a:t>
            </a:r>
            <a:r>
              <a:rPr lang="en-US" dirty="0"/>
              <a:t>ndividual and group market insurance and qualifying plan requirements implemented by states (guaranteed issue, community rating, maximum out-of-pocket at several established levels, minimum benefits, payment increases</a:t>
            </a:r>
          </a:p>
          <a:p>
            <a:endParaRPr lang="en-US" dirty="0"/>
          </a:p>
        </p:txBody>
      </p:sp>
      <p:sp>
        <p:nvSpPr>
          <p:cNvPr id="4" name="Slide Number Placeholder 3"/>
          <p:cNvSpPr>
            <a:spLocks noGrp="1"/>
          </p:cNvSpPr>
          <p:nvPr>
            <p:ph type="sldNum" sz="quarter" idx="10"/>
          </p:nvPr>
        </p:nvSpPr>
        <p:spPr/>
        <p:txBody>
          <a:bodyPr/>
          <a:lstStyle/>
          <a:p>
            <a:fld id="{EC2D4A1A-1175-4D6B-861D-8A576EFCA5E7}" type="slidenum">
              <a:rPr lang="en-US" smtClean="0"/>
              <a:pPr/>
              <a:t>22</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47500" lnSpcReduction="20000"/>
          </a:bodyPr>
          <a:lstStyle/>
          <a:p>
            <a:r>
              <a:rPr lang="en-US" dirty="0" smtClean="0"/>
              <a:t>California </a:t>
            </a:r>
            <a:r>
              <a:rPr lang="en-US" dirty="0"/>
              <a:t>is on track to become one of the first states to develop the insurance exchange and insurance regulation changes required by ACA. By October 2010 a bill authorizing the exchange had been signed.  Government and provider groups are diligently exploring their roles in implementing the new law. Despite early efforts to implement ACA by 2014, California’s short-term is harder to gauge. Still mired in the recession, the state seems poised for another round of draconian cuts in Medi-Cal and other safety net programs. The recession has had even more dire consequences for the Valley, where unemployment and lack of health care access have grown even more than statewide, while county and city budgets for health and human services have been slashed. Valley safety net hospitals face huge losses linked to uncompensated care and inadequate Medi-Cal rates, while other safety net providers are reeling with massive increases in demand. Meanwhile, several Valley counties are in the thick of planning or implementing Medi-Cal and indigent care changes, and a new multi-county Medi-Cal managed care program is just getting started. In this context, Valley health care stakeholders focus on maintaining and enhancing our under-funded and over-stretched health system, even while preparing to implement the new law. Using the CAUSE principles, we describe at least six issues that need to be addressed through Valley advocacy for state policy choices and local efforts to participate in federally-administered components of ACA.  </a:t>
            </a:r>
          </a:p>
          <a:p>
            <a:r>
              <a:rPr lang="en-US" dirty="0"/>
              <a:t> </a:t>
            </a:r>
          </a:p>
          <a:p>
            <a:pPr marL="174708" indent="-174708">
              <a:buFont typeface="Arial" pitchFamily="34" charset="0"/>
              <a:buChar char="•"/>
            </a:pPr>
            <a:r>
              <a:rPr lang="en-US" b="1" dirty="0"/>
              <a:t>Finance Care for the Undocumented: </a:t>
            </a:r>
            <a:r>
              <a:rPr lang="en-US" dirty="0"/>
              <a:t> At least 232,000 people or 8% Valley residents are both undocumented immigrants and uninsured. Although these persons make up 42% of the uninsured in Valley, they are excluded from ACA’s Medi-Cal expansions and private insurance subsidies. Inadequate access to continuous and effective care for this population has a significant negative impact on the overall health of our region Because so many Valley children—nearly 1/3 ---live in a home with at least one undocumented adult,  it is in the best interest of all residents to ensure access to basic health care for this population. </a:t>
            </a:r>
          </a:p>
          <a:p>
            <a:pPr lvl="0"/>
            <a:endParaRPr lang="en-US" dirty="0"/>
          </a:p>
          <a:p>
            <a:pPr marL="174708" indent="-174708">
              <a:buFont typeface="Arial" pitchFamily="34" charset="0"/>
              <a:buChar char="•"/>
            </a:pPr>
            <a:r>
              <a:rPr lang="en-US" b="1" dirty="0"/>
              <a:t>Consider Valley Context in Medi-Cal Expansion: </a:t>
            </a:r>
            <a:r>
              <a:rPr lang="en-US" dirty="0"/>
              <a:t>Given our relatively higher dependence on Medi-Cal than other portions of California and a relatively higher proportion of residents living near Federal poverty limits, the ACA expansion of Medi-Cal will be particularly important for our region. State eligibility determination and enrollment policies can dramatically shape the degree to which new patients are brought into the health care system. The Central Valley will need these systems to be culturally and linguistically responsive and geared to the needs of rural and urban fringe residents. Ongoing and enhanced attention to member participation in decision-making in existing and new managed care plans and administrative and clinical enhancements to support high volume service access sites will be crucial during ACA implementation. Finally, California has the opportunity to develop policies that direct a higher proportion of ACA increases in Federal support for Medi-Cal to the most under-served communities. </a:t>
            </a:r>
          </a:p>
          <a:p>
            <a:pPr lvl="0"/>
            <a:endParaRPr lang="en-US" dirty="0"/>
          </a:p>
          <a:p>
            <a:pPr marL="174708" indent="-174708">
              <a:buFont typeface="Arial" pitchFamily="34" charset="0"/>
              <a:buChar char="•"/>
            </a:pPr>
            <a:r>
              <a:rPr lang="en-US" b="1" dirty="0"/>
              <a:t>Medical Homes/Care Coordination: </a:t>
            </a:r>
            <a:r>
              <a:rPr lang="en-US" dirty="0"/>
              <a:t>The strong network of Federally Qualified Health Centers and related community clinics in the region have been noteworthy leaders in demonstrating components of the patient centered medical home approach. But most Valley safety net primary care providers are under-funded and have faced few past fiscal or regulatory incentives to fully develop these approaches. Given our vast geography, poverty and historic shortages and mal-distribution of health care resources, rapid progress toward patient-centered medical home programs is more important here than in other regions and coordinated multi-institutional and regional efforts to support these programs should be pursued. California will have the option to develop a Medi-Cal medical home program and Valley stakeholders can encourage adoption of this approach.</a:t>
            </a:r>
          </a:p>
          <a:p>
            <a:pPr lvl="0"/>
            <a:endParaRPr lang="en-US" dirty="0"/>
          </a:p>
          <a:p>
            <a:pPr marL="174708" indent="-174708">
              <a:buFont typeface="Arial" pitchFamily="34" charset="0"/>
              <a:buChar char="•"/>
            </a:pPr>
            <a:r>
              <a:rPr lang="en-US" b="1" dirty="0"/>
              <a:t>Health Care Workforce: </a:t>
            </a:r>
            <a:r>
              <a:rPr lang="en-US" dirty="0"/>
              <a:t>ACA devotes new funding to physician and other health professional education and provides new incentives for emerging practitioners to begin their careers in under-served communities. Establishing a medical school (at University of California Merced) in the region, and supporting enhancements to post graduate training are importance elements of a comprehensive strategy.  New funding for community health workers, public health, telemedicine and electronic health records also suggest the need for increased local education and professional development options. </a:t>
            </a:r>
          </a:p>
          <a:p>
            <a:pPr lvl="0"/>
            <a:endParaRPr lang="en-US" dirty="0"/>
          </a:p>
          <a:p>
            <a:pPr marL="174708" indent="-174708">
              <a:buFont typeface="Arial" pitchFamily="34" charset="0"/>
              <a:buChar char="•"/>
            </a:pPr>
            <a:r>
              <a:rPr lang="en-US" b="1" dirty="0"/>
              <a:t>Insurance Exchange and Insurance Regulation:</a:t>
            </a:r>
            <a:r>
              <a:rPr lang="en-US" dirty="0"/>
              <a:t> While California has made important first steps in establishing the insurance exchange and regulating private plans, there are many more decisions to make. New California legislation establishes the basic structure of the exchange, but does not include a specific plan for its financing after initial federal funding, nor does it lay out expectations for the exchange in terms of public engagement in decision-making and communications. Communication strategies used by the exchange need to be responsive to the cultural and language needs of Valley residents, and the governance process for the exchange needs to include representation of Valley communities and populations. The new legislation does not establish any clear guidance on the criteria to be used in selecting and regulating plans within the exchange. Valley patients and others could advocate for restrictions on plans that raise rates excessively or fail to adapt benefit and coverage decisions to special needs in rural and under-served areas. California has yet to seriously debate other changes in health insurance regulation as required by the ACA. As these debates develop, there will be opportunities to strengthen or water down other key insurance reforms in the national law, such as the use of community rating, limitations on loss ratios, consumer disclosure, and denials of coverage. </a:t>
            </a:r>
          </a:p>
          <a:p>
            <a:pPr lvl="0"/>
            <a:endParaRPr lang="en-US" dirty="0"/>
          </a:p>
          <a:p>
            <a:pPr marL="174708" indent="-174708">
              <a:buFont typeface="Arial" pitchFamily="34" charset="0"/>
              <a:buChar char="•"/>
            </a:pPr>
            <a:r>
              <a:rPr lang="en-US" b="1" dirty="0"/>
              <a:t>Behavioral Health:</a:t>
            </a:r>
            <a:r>
              <a:rPr lang="en-US" dirty="0"/>
              <a:t> All Valley counties are facing a growing gap between demands for mental health and substance abuse services and the availability of such care. Despite the Mental Health Services Act, behavioral health services have been more developed as a specialty service sharply separated from traditional primary care and few Valley primary care settings. Targeted initiatives to expand behavioral health in the Federally Qualified Health Centers and other settings can offer more appropriate service options for this population and relieve pressure on over-burdened hospital emergency rooms and public safety settings.</a:t>
            </a:r>
          </a:p>
          <a:p>
            <a:endParaRPr lang="en-US" dirty="0"/>
          </a:p>
        </p:txBody>
      </p:sp>
      <p:sp>
        <p:nvSpPr>
          <p:cNvPr id="4" name="Slide Number Placeholder 3"/>
          <p:cNvSpPr>
            <a:spLocks noGrp="1"/>
          </p:cNvSpPr>
          <p:nvPr>
            <p:ph type="sldNum" sz="quarter" idx="10"/>
          </p:nvPr>
        </p:nvSpPr>
        <p:spPr/>
        <p:txBody>
          <a:bodyPr/>
          <a:lstStyle/>
          <a:p>
            <a:fld id="{EC2D4A1A-1175-4D6B-861D-8A576EFCA5E7}" type="slidenum">
              <a:rPr lang="en-US" smtClean="0"/>
              <a:pPr/>
              <a:t>23</a:t>
            </a:fld>
            <a:endParaRPr lang="en-US" dirty="0"/>
          </a:p>
        </p:txBody>
      </p:sp>
    </p:spTree>
    <p:extLst>
      <p:ext uri="{BB962C8B-B14F-4D97-AF65-F5344CB8AC3E}">
        <p14:creationId xmlns:p14="http://schemas.microsoft.com/office/powerpoint/2010/main" xmlns="" val="5856296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NOTE HIGHER LOST LIFE AND MUCH HIGHER AVOIDABLE</a:t>
            </a:r>
            <a:r>
              <a:rPr lang="en-US" baseline="0" dirty="0" smtClean="0"/>
              <a:t> HOSPITALIZATION FOR LATINOS AND AA/ASIAN</a:t>
            </a:r>
            <a:endParaRPr lang="en-US" dirty="0" smtClean="0"/>
          </a:p>
          <a:p>
            <a:endParaRPr lang="en-US" dirty="0" smtClean="0"/>
          </a:p>
          <a:p>
            <a:r>
              <a:rPr lang="en-US" dirty="0" smtClean="0"/>
              <a:t>YPPL numbers are notably higher for state as a whole and for Latinos….reflect infant</a:t>
            </a:r>
            <a:r>
              <a:rPr lang="en-US" baseline="0" dirty="0" smtClean="0"/>
              <a:t> deaths and adults 45-65 chronic conditions most</a:t>
            </a:r>
            <a:endParaRPr lang="en-US" dirty="0" smtClean="0"/>
          </a:p>
          <a:p>
            <a:endParaRPr lang="en-US" dirty="0" smtClean="0"/>
          </a:p>
          <a:p>
            <a:r>
              <a:rPr lang="en-US" dirty="0" smtClean="0"/>
              <a:t>No current data for Avoidable</a:t>
            </a:r>
            <a:r>
              <a:rPr lang="en-US" baseline="0" dirty="0" smtClean="0"/>
              <a:t> hospitalizations for state as a whole…..last published data were for 1999-2003 and shows us lower than state—but this does not correct for age distribution…these rates are very high compared to other studies that consider places with age distributions more like central </a:t>
            </a:r>
            <a:r>
              <a:rPr lang="en-US" baseline="0" dirty="0" err="1" smtClean="0"/>
              <a:t>vall</a:t>
            </a:r>
            <a:r>
              <a:rPr lang="en-US" baseline="0" dirty="0" smtClean="0"/>
              <a:t>----statewide for colorado mean=50, statewide for Maine….mean=43…..our rates for elders are notably higher than state</a:t>
            </a:r>
          </a:p>
          <a:p>
            <a:endParaRPr lang="en-US" baseline="0" dirty="0" smtClean="0"/>
          </a:p>
          <a:p>
            <a:r>
              <a:rPr lang="en-US" baseline="0" dirty="0" smtClean="0"/>
              <a:t>SEE APPENDIX FOR MORE ABOUT EACH MEASURE</a:t>
            </a:r>
            <a:endParaRPr lang="en-US" dirty="0"/>
          </a:p>
        </p:txBody>
      </p:sp>
      <p:sp>
        <p:nvSpPr>
          <p:cNvPr id="4" name="Slide Number Placeholder 3"/>
          <p:cNvSpPr>
            <a:spLocks noGrp="1"/>
          </p:cNvSpPr>
          <p:nvPr>
            <p:ph type="sldNum" sz="quarter" idx="10"/>
          </p:nvPr>
        </p:nvSpPr>
        <p:spPr/>
        <p:txBody>
          <a:bodyPr/>
          <a:lstStyle/>
          <a:p>
            <a:fld id="{ED9522B3-BDFC-41BC-870C-AC15A6935928}" type="slidenum">
              <a:rPr lang="en-US" smtClean="0"/>
              <a:pPr/>
              <a:t>27</a:t>
            </a:fld>
            <a:endParaRPr lang="en-US" dirty="0"/>
          </a:p>
        </p:txBody>
      </p:sp>
      <p:sp>
        <p:nvSpPr>
          <p:cNvPr id="5" name="Date Placeholder 4"/>
          <p:cNvSpPr>
            <a:spLocks noGrp="1"/>
          </p:cNvSpPr>
          <p:nvPr>
            <p:ph type="dt" idx="11"/>
          </p:nvPr>
        </p:nvSpPr>
        <p:spPr/>
        <p:txBody>
          <a:bodyPr/>
          <a:lstStyle/>
          <a:p>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dirty="0" smtClean="0"/>
              <a:t>Analysis of Variance—Weighted for population size</a:t>
            </a:r>
          </a:p>
          <a:p>
            <a:r>
              <a:rPr lang="en-US" sz="1200" dirty="0" smtClean="0"/>
              <a:t>YPPL=density, income, segregation, immigrant and their interactions</a:t>
            </a:r>
          </a:p>
          <a:p>
            <a:endParaRPr lang="en-US" dirty="0"/>
          </a:p>
        </p:txBody>
      </p:sp>
      <p:sp>
        <p:nvSpPr>
          <p:cNvPr id="4" name="Slide Number Placeholder 3"/>
          <p:cNvSpPr>
            <a:spLocks noGrp="1"/>
          </p:cNvSpPr>
          <p:nvPr>
            <p:ph type="sldNum" sz="quarter" idx="10"/>
          </p:nvPr>
        </p:nvSpPr>
        <p:spPr/>
        <p:txBody>
          <a:bodyPr/>
          <a:lstStyle/>
          <a:p>
            <a:fld id="{ED9522B3-BDFC-41BC-870C-AC15A6935928}" type="slidenum">
              <a:rPr lang="en-US" smtClean="0"/>
              <a:pPr/>
              <a:t>30</a:t>
            </a:fld>
            <a:endParaRPr lang="en-US" dirty="0"/>
          </a:p>
        </p:txBody>
      </p:sp>
      <p:sp>
        <p:nvSpPr>
          <p:cNvPr id="5" name="Date Placeholder 4"/>
          <p:cNvSpPr>
            <a:spLocks noGrp="1"/>
          </p:cNvSpPr>
          <p:nvPr>
            <p:ph type="dt" idx="11"/>
          </p:nvPr>
        </p:nvSpPr>
        <p:spPr/>
        <p:txBody>
          <a:bodyPr/>
          <a:lstStyle/>
          <a:p>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dirty="0" smtClean="0"/>
              <a:t>Analysis of Variance—Weighted for population size</a:t>
            </a:r>
          </a:p>
          <a:p>
            <a:r>
              <a:rPr lang="en-US" sz="1200" dirty="0" smtClean="0"/>
              <a:t>YPPL=density, income, segregation, immigrant and their interactions</a:t>
            </a:r>
          </a:p>
          <a:p>
            <a:endParaRPr lang="en-US" sz="1200" dirty="0" smtClean="0"/>
          </a:p>
          <a:p>
            <a:r>
              <a:rPr lang="en-US" sz="1200" dirty="0" smtClean="0"/>
              <a:t>Also many complex interactions between</a:t>
            </a:r>
            <a:r>
              <a:rPr lang="en-US" sz="1200" baseline="0" dirty="0" smtClean="0"/>
              <a:t> </a:t>
            </a:r>
            <a:r>
              <a:rPr lang="en-US" sz="1200" baseline="0" dirty="0" err="1" smtClean="0"/>
              <a:t>ethncity</a:t>
            </a:r>
            <a:r>
              <a:rPr lang="en-US" sz="1200" baseline="0" dirty="0" smtClean="0"/>
              <a:t>/immigration/age </a:t>
            </a:r>
            <a:endParaRPr lang="en-US" sz="1200" dirty="0" smtClean="0"/>
          </a:p>
          <a:p>
            <a:endParaRPr lang="en-US" dirty="0"/>
          </a:p>
        </p:txBody>
      </p:sp>
      <p:sp>
        <p:nvSpPr>
          <p:cNvPr id="4" name="Slide Number Placeholder 3"/>
          <p:cNvSpPr>
            <a:spLocks noGrp="1"/>
          </p:cNvSpPr>
          <p:nvPr>
            <p:ph type="sldNum" sz="quarter" idx="10"/>
          </p:nvPr>
        </p:nvSpPr>
        <p:spPr/>
        <p:txBody>
          <a:bodyPr/>
          <a:lstStyle/>
          <a:p>
            <a:fld id="{ED9522B3-BDFC-41BC-870C-AC15A6935928}" type="slidenum">
              <a:rPr lang="en-US" smtClean="0"/>
              <a:pPr/>
              <a:t>31</a:t>
            </a:fld>
            <a:endParaRPr lang="en-US" dirty="0"/>
          </a:p>
        </p:txBody>
      </p:sp>
      <p:sp>
        <p:nvSpPr>
          <p:cNvPr id="5" name="Date Placeholder 4"/>
          <p:cNvSpPr>
            <a:spLocks noGrp="1"/>
          </p:cNvSpPr>
          <p:nvPr>
            <p:ph type="dt" idx="11"/>
          </p:nvPr>
        </p:nvSpPr>
        <p:spPr/>
        <p:txBody>
          <a:bodyPr/>
          <a:lstStyle/>
          <a:p>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98AB0FF7-E748-43EF-8079-B3827B051C47}" type="datetimeFigureOut">
              <a:rPr lang="en-US" smtClean="0"/>
              <a:pPr/>
              <a:t>2/21/2011</a:t>
            </a:fld>
            <a:endParaRPr lang="en-US" dirty="0"/>
          </a:p>
        </p:txBody>
      </p:sp>
      <p:sp>
        <p:nvSpPr>
          <p:cNvPr id="17" name="Footer Placeholder 16"/>
          <p:cNvSpPr>
            <a:spLocks noGrp="1"/>
          </p:cNvSpPr>
          <p:nvPr>
            <p:ph type="ftr" sz="quarter" idx="11"/>
          </p:nvPr>
        </p:nvSpPr>
        <p:spPr/>
        <p:txBody>
          <a:bodyPr/>
          <a:lstStyle/>
          <a:p>
            <a:endParaRPr lang="en-US" dirty="0"/>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978B3169-0F13-45E8-8BAF-F497D56A7A2A}" type="slidenum">
              <a:rPr lang="en-US" smtClean="0"/>
              <a:pPr/>
              <a:t>‹#›</a:t>
            </a:fld>
            <a:endParaRPr lang="en-US" dirty="0"/>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98AB0FF7-E748-43EF-8079-B3827B051C47}" type="datetimeFigureOut">
              <a:rPr lang="en-US" smtClean="0"/>
              <a:pPr/>
              <a:t>2/21/2011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78B3169-0F13-45E8-8BAF-F497D56A7A2A}" type="slidenum">
              <a:rPr lang="en-US" smtClean="0"/>
              <a:pPr/>
              <a:t>‹#›</a:t>
            </a:fld>
            <a:endParaRPr lang="en-US" dirty="0"/>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98AB0FF7-E748-43EF-8079-B3827B051C47}" type="datetimeFigureOut">
              <a:rPr lang="en-US" smtClean="0"/>
              <a:pPr/>
              <a:t>2/21/2011</a:t>
            </a:fld>
            <a:endParaRPr lang="en-US" dirty="0"/>
          </a:p>
        </p:txBody>
      </p:sp>
      <p:sp>
        <p:nvSpPr>
          <p:cNvPr id="5" name="Footer Placeholder 4"/>
          <p:cNvSpPr>
            <a:spLocks noGrp="1"/>
          </p:cNvSpPr>
          <p:nvPr>
            <p:ph type="ftr" sz="quarter" idx="11"/>
          </p:nvPr>
        </p:nvSpPr>
        <p:spPr>
          <a:xfrm>
            <a:off x="800100" y="6172200"/>
            <a:ext cx="4000500" cy="457200"/>
          </a:xfrm>
        </p:spPr>
        <p:txBody>
          <a:bodyPr/>
          <a:lstStyle/>
          <a:p>
            <a:endParaRPr lang="en-US" dirty="0"/>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978B3169-0F13-45E8-8BAF-F497D56A7A2A}" type="slidenum">
              <a:rPr lang="en-US" smtClean="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98AB0FF7-E748-43EF-8079-B3827B051C47}" type="datetimeFigureOut">
              <a:rPr lang="en-US" smtClean="0"/>
              <a:pPr/>
              <a:t>2/21/2011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78B3169-0F13-45E8-8BAF-F497D56A7A2A}" type="slidenum">
              <a:rPr lang="en-US" smtClean="0"/>
              <a:pPr/>
              <a:t>‹#›</a:t>
            </a:fld>
            <a:endParaRPr lang="en-US" dirty="0"/>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98AB0FF7-E748-43EF-8079-B3827B051C47}" type="datetimeFigureOut">
              <a:rPr lang="en-US" smtClean="0"/>
              <a:pPr/>
              <a:t>2/21/2011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978B3169-0F13-45E8-8BAF-F497D56A7A2A}" type="slidenum">
              <a:rPr lang="en-US" smtClean="0"/>
              <a:pPr/>
              <a:t>‹#›</a:t>
            </a:fld>
            <a:endParaRPr lang="en-US" dirty="0"/>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98AB0FF7-E748-43EF-8079-B3827B051C47}" type="datetimeFigureOut">
              <a:rPr lang="en-US" smtClean="0"/>
              <a:pPr/>
              <a:t>2/21/2011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978B3169-0F13-45E8-8BAF-F497D56A7A2A}"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AB0FF7-E748-43EF-8079-B3827B051C47}" type="datetimeFigureOut">
              <a:rPr lang="en-US" smtClean="0"/>
              <a:pPr/>
              <a:t>2/21/2011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978B3169-0F13-45E8-8BAF-F497D56A7A2A}"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98AB0FF7-E748-43EF-8079-B3827B051C47}" type="datetimeFigureOut">
              <a:rPr lang="en-US" smtClean="0"/>
              <a:pPr/>
              <a:t>2/21/2011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78B3169-0F13-45E8-8BAF-F497D56A7A2A}" type="slidenum">
              <a:rPr lang="en-US" smtClean="0"/>
              <a:pPr/>
              <a:t>‹#›</a:t>
            </a:fld>
            <a:endParaRPr lang="en-US" dirty="0"/>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98AB0FF7-E748-43EF-8079-B3827B051C47}" type="datetimeFigureOut">
              <a:rPr lang="en-US" smtClean="0"/>
              <a:pPr/>
              <a:t>2/21/2011</a:t>
            </a:fld>
            <a:endParaRPr lang="en-US" dirty="0"/>
          </a:p>
        </p:txBody>
      </p:sp>
      <p:sp>
        <p:nvSpPr>
          <p:cNvPr id="6" name="Footer Placeholder 5"/>
          <p:cNvSpPr>
            <a:spLocks noGrp="1"/>
          </p:cNvSpPr>
          <p:nvPr>
            <p:ph type="ftr" sz="quarter" idx="11"/>
          </p:nvPr>
        </p:nvSpPr>
        <p:spPr>
          <a:xfrm>
            <a:off x="914400" y="6172200"/>
            <a:ext cx="3886200" cy="457200"/>
          </a:xfrm>
        </p:spPr>
        <p:txBody>
          <a:bodyPr/>
          <a:lstStyle/>
          <a:p>
            <a:endParaRPr lang="en-US" dirty="0"/>
          </a:p>
        </p:txBody>
      </p:sp>
      <p:sp>
        <p:nvSpPr>
          <p:cNvPr id="7" name="Slide Number Placeholder 6"/>
          <p:cNvSpPr>
            <a:spLocks noGrp="1"/>
          </p:cNvSpPr>
          <p:nvPr>
            <p:ph type="sldNum" sz="quarter" idx="12"/>
          </p:nvPr>
        </p:nvSpPr>
        <p:spPr>
          <a:xfrm>
            <a:off x="146304" y="6208776"/>
            <a:ext cx="457200" cy="457200"/>
          </a:xfrm>
        </p:spPr>
        <p:txBody>
          <a:bodyPr/>
          <a:lstStyle/>
          <a:p>
            <a:fld id="{978B3169-0F13-45E8-8BAF-F497D56A7A2A}" type="slidenum">
              <a:rPr lang="en-US" smtClean="0"/>
              <a:pPr/>
              <a:t>‹#›</a:t>
            </a:fld>
            <a:endParaRPr lang="en-US" dirty="0"/>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8AB0FF7-E748-43EF-8079-B3827B051C47}" type="datetimeFigureOut">
              <a:rPr lang="en-US" smtClean="0"/>
              <a:pPr/>
              <a:t>2/21/2011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78B3169-0F13-45E8-8BAF-F497D56A7A2A}"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8AB0FF7-E748-43EF-8079-B3827B051C47}" type="datetimeFigureOut">
              <a:rPr lang="en-US" smtClean="0"/>
              <a:pPr/>
              <a:t>2/21/2011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78B3169-0F13-45E8-8BAF-F497D56A7A2A}" type="slidenum">
              <a:rPr lang="en-US" smtClean="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099785C-EF67-401A-821C-AE566CB7BF95}" type="datetimeFigureOut">
              <a:rPr lang="en-US" smtClean="0"/>
              <a:pPr/>
              <a:t>2/21/2011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9B1E54-E304-4313-A93A-CEA6B21F3F65}" type="slidenum">
              <a:rPr lang="en-US" smtClean="0"/>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099785C-EF67-401A-821C-AE566CB7BF95}" type="datetimeFigureOut">
              <a:rPr lang="en-US" smtClean="0"/>
              <a:pPr/>
              <a:t>2/21/2011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9B1E54-E304-4313-A93A-CEA6B21F3F65}" type="slidenum">
              <a:rPr lang="en-US" smtClean="0"/>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099785C-EF67-401A-821C-AE566CB7BF95}" type="datetimeFigureOut">
              <a:rPr lang="en-US" smtClean="0"/>
              <a:pPr/>
              <a:t>2/21/2011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9B1E54-E304-4313-A93A-CEA6B21F3F65}" type="slidenum">
              <a:rPr lang="en-US" smtClean="0"/>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099785C-EF67-401A-821C-AE566CB7BF95}" type="datetimeFigureOut">
              <a:rPr lang="en-US" smtClean="0"/>
              <a:pPr/>
              <a:t>2/21/2011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99B1E54-E304-4313-A93A-CEA6B21F3F65}" type="slidenum">
              <a:rPr lang="en-US" smtClean="0"/>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099785C-EF67-401A-821C-AE566CB7BF95}" type="datetimeFigureOut">
              <a:rPr lang="en-US" smtClean="0"/>
              <a:pPr/>
              <a:t>2/21/2011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99B1E54-E304-4313-A93A-CEA6B21F3F65}" type="slidenum">
              <a:rPr lang="en-US" smtClean="0"/>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099785C-EF67-401A-821C-AE566CB7BF95}" type="datetimeFigureOut">
              <a:rPr lang="en-US" smtClean="0"/>
              <a:pPr/>
              <a:t>2/21/2011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99B1E54-E304-4313-A93A-CEA6B21F3F65}" type="slidenum">
              <a:rPr lang="en-US" smtClean="0"/>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099785C-EF67-401A-821C-AE566CB7BF95}" type="datetimeFigureOut">
              <a:rPr lang="en-US" smtClean="0"/>
              <a:pPr/>
              <a:t>2/21/2011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99B1E54-E304-4313-A93A-CEA6B21F3F65}" type="slidenum">
              <a:rPr lang="en-US" smtClean="0"/>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099785C-EF67-401A-821C-AE566CB7BF95}" type="datetimeFigureOut">
              <a:rPr lang="en-US" smtClean="0"/>
              <a:pPr/>
              <a:t>2/21/2011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99B1E54-E304-4313-A93A-CEA6B21F3F65}" type="slidenum">
              <a:rPr lang="en-US" smtClean="0"/>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099785C-EF67-401A-821C-AE566CB7BF95}" type="datetimeFigureOut">
              <a:rPr lang="en-US" smtClean="0"/>
              <a:pPr/>
              <a:t>2/21/2011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99B1E54-E304-4313-A93A-CEA6B21F3F65}" type="slidenum">
              <a:rPr lang="en-US" smtClean="0"/>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099785C-EF67-401A-821C-AE566CB7BF95}" type="datetimeFigureOut">
              <a:rPr lang="en-US" smtClean="0"/>
              <a:pPr/>
              <a:t>2/21/2011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9B1E54-E304-4313-A93A-CEA6B21F3F65}" type="slidenum">
              <a:rPr lang="en-US" smtClean="0"/>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099785C-EF67-401A-821C-AE566CB7BF95}" type="datetimeFigureOut">
              <a:rPr lang="en-US" smtClean="0"/>
              <a:pPr/>
              <a:t>2/21/2011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9B1E54-E304-4313-A93A-CEA6B21F3F65}"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98AB0FF7-E748-43EF-8079-B3827B051C47}" type="datetimeFigureOut">
              <a:rPr lang="en-US" smtClean="0"/>
              <a:pPr/>
              <a:t>2/21/2011</a:t>
            </a:fld>
            <a:endParaRPr lang="en-US" dirty="0"/>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dirty="0"/>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978B3169-0F13-45E8-8BAF-F497D56A7A2A}"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099785C-EF67-401A-821C-AE566CB7BF95}" type="datetimeFigureOut">
              <a:rPr lang="en-US" smtClean="0"/>
              <a:pPr/>
              <a:t>2/21/2011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9B1E54-E304-4313-A93A-CEA6B21F3F65}"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hyperlink" Target="mailto:jcapitman@csufresno.edu"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package" Target="../embeddings/Microsoft_Office_Word_Document1.docx"/><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34.xml.rels><?xml version="1.0" encoding="UTF-8" standalone="yes"?>
<Relationships xmlns="http://schemas.openxmlformats.org/package/2006/relationships"><Relationship Id="rId3" Type="http://schemas.openxmlformats.org/officeDocument/2006/relationships/package" Target="../embeddings/Microsoft_Office_Word_Document2.docx"/><Relationship Id="rId2" Type="http://schemas.openxmlformats.org/officeDocument/2006/relationships/slideLayout" Target="../slideLayouts/slideLayout2.xml"/><Relationship Id="rId1" Type="http://schemas.openxmlformats.org/officeDocument/2006/relationships/vmlDrawing" Target="../drawings/vmlDrawing2.v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package" Target="../embeddings/Microsoft_Office_Word_Document3.docx"/><Relationship Id="rId2" Type="http://schemas.openxmlformats.org/officeDocument/2006/relationships/slideLayout" Target="../slideLayouts/slideLayout7.xml"/><Relationship Id="rId1" Type="http://schemas.openxmlformats.org/officeDocument/2006/relationships/vmlDrawing" Target="../drawings/vmlDrawing3.v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subTitle" idx="1"/>
          </p:nvPr>
        </p:nvSpPr>
        <p:spPr>
          <a:xfrm>
            <a:off x="304800" y="2590800"/>
            <a:ext cx="8534400" cy="4038600"/>
          </a:xfrm>
        </p:spPr>
        <p:txBody>
          <a:bodyPr>
            <a:normAutofit fontScale="25000" lnSpcReduction="20000"/>
          </a:bodyPr>
          <a:lstStyle/>
          <a:p>
            <a:pPr marL="514350" indent="-514350" algn="ctr">
              <a:lnSpc>
                <a:spcPct val="120000"/>
              </a:lnSpc>
              <a:spcBef>
                <a:spcPts val="0"/>
              </a:spcBef>
              <a:buNone/>
            </a:pPr>
            <a:endParaRPr lang="en-US" sz="4000" b="1" dirty="0" smtClean="0">
              <a:solidFill>
                <a:srgbClr val="7030A0"/>
              </a:solidFill>
            </a:endParaRPr>
          </a:p>
          <a:p>
            <a:pPr marL="0" indent="-514350" algn="ctr">
              <a:lnSpc>
                <a:spcPct val="120000"/>
              </a:lnSpc>
              <a:spcBef>
                <a:spcPts val="0"/>
              </a:spcBef>
              <a:buNone/>
            </a:pPr>
            <a:r>
              <a:rPr lang="en-US" sz="9000" dirty="0" smtClean="0"/>
              <a:t>John Capitman*</a:t>
            </a:r>
          </a:p>
          <a:p>
            <a:pPr marL="0" indent="-514350" algn="ctr">
              <a:lnSpc>
                <a:spcPct val="120000"/>
              </a:lnSpc>
              <a:spcBef>
                <a:spcPts val="0"/>
              </a:spcBef>
              <a:buNone/>
            </a:pPr>
            <a:r>
              <a:rPr lang="en-US" sz="9000" dirty="0" smtClean="0"/>
              <a:t>Nickerson Professor of Public Health</a:t>
            </a:r>
          </a:p>
          <a:p>
            <a:pPr marL="0" indent="-514350" algn="ctr">
              <a:lnSpc>
                <a:spcPct val="120000"/>
              </a:lnSpc>
              <a:spcBef>
                <a:spcPts val="0"/>
              </a:spcBef>
              <a:buNone/>
            </a:pPr>
            <a:r>
              <a:rPr lang="en-US" sz="9000" dirty="0" smtClean="0"/>
              <a:t>Executive Director, Central Valley Health Policy Institute</a:t>
            </a:r>
          </a:p>
          <a:p>
            <a:pPr marL="0" indent="-514350" algn="ctr">
              <a:lnSpc>
                <a:spcPct val="120000"/>
              </a:lnSpc>
              <a:spcBef>
                <a:spcPts val="0"/>
              </a:spcBef>
              <a:buNone/>
            </a:pPr>
            <a:r>
              <a:rPr lang="en-US" sz="9000" dirty="0" smtClean="0"/>
              <a:t>California State University, Fresno</a:t>
            </a:r>
          </a:p>
          <a:p>
            <a:pPr marL="0" indent="-514350" algn="ctr">
              <a:lnSpc>
                <a:spcPct val="120000"/>
              </a:lnSpc>
              <a:spcBef>
                <a:spcPts val="0"/>
              </a:spcBef>
              <a:buNone/>
            </a:pPr>
            <a:endParaRPr lang="en-US" sz="9000" dirty="0" smtClean="0"/>
          </a:p>
          <a:p>
            <a:r>
              <a:rPr lang="en-US" sz="8000" b="1" dirty="0" smtClean="0"/>
              <a:t>CSU Stanislaus Social Work Department Annual Conference</a:t>
            </a:r>
            <a:endParaRPr lang="en-US" sz="8000" dirty="0" smtClean="0"/>
          </a:p>
          <a:p>
            <a:r>
              <a:rPr lang="en-US" sz="8000" b="1" dirty="0" smtClean="0"/>
              <a:t>Poverty Reduction Strategies in the Central Valley – Voices from the Field</a:t>
            </a:r>
            <a:endParaRPr lang="en-US" sz="8000" dirty="0" smtClean="0"/>
          </a:p>
          <a:p>
            <a:r>
              <a:rPr lang="en-US" sz="8000" b="1" dirty="0" smtClean="0"/>
              <a:t>Thursday, February 24</a:t>
            </a:r>
            <a:endParaRPr lang="en-US" sz="800" dirty="0" smtClean="0"/>
          </a:p>
          <a:p>
            <a:pPr algn="l"/>
            <a:r>
              <a:rPr lang="en-US" sz="7200" dirty="0" smtClean="0"/>
              <a:t>*With assistance from: Armando Cortez, </a:t>
            </a:r>
            <a:r>
              <a:rPr lang="en-US" sz="7200" dirty="0" err="1" smtClean="0"/>
              <a:t>Mathilda</a:t>
            </a:r>
            <a:r>
              <a:rPr lang="en-US" sz="7200" dirty="0" smtClean="0"/>
              <a:t> </a:t>
            </a:r>
            <a:r>
              <a:rPr lang="en-US" sz="7200" dirty="0" err="1" smtClean="0"/>
              <a:t>Ruwe</a:t>
            </a:r>
            <a:r>
              <a:rPr lang="en-US" sz="7200" dirty="0" smtClean="0"/>
              <a:t>, Marlene </a:t>
            </a:r>
            <a:r>
              <a:rPr lang="en-US" sz="7200" dirty="0" err="1" smtClean="0"/>
              <a:t>Bengiamin</a:t>
            </a:r>
            <a:r>
              <a:rPr lang="en-US" sz="7200" dirty="0" smtClean="0"/>
              <a:t>, Diana </a:t>
            </a:r>
            <a:r>
              <a:rPr lang="en-US" sz="7200" dirty="0" err="1" smtClean="0"/>
              <a:t>Traje</a:t>
            </a:r>
            <a:r>
              <a:rPr lang="en-US" sz="7200" dirty="0" smtClean="0"/>
              <a:t>, and </a:t>
            </a:r>
            <a:r>
              <a:rPr lang="en-US" sz="7200" dirty="0" err="1" smtClean="0"/>
              <a:t>Kudzai</a:t>
            </a:r>
            <a:r>
              <a:rPr lang="en-US" sz="7200" dirty="0" smtClean="0"/>
              <a:t> </a:t>
            </a:r>
            <a:r>
              <a:rPr lang="en-US" sz="7200" dirty="0" err="1" smtClean="0"/>
              <a:t>Nyandoro</a:t>
            </a:r>
            <a:r>
              <a:rPr lang="en-US" sz="7200" dirty="0" smtClean="0"/>
              <a:t>, </a:t>
            </a:r>
            <a:r>
              <a:rPr lang="en-US" sz="7200" b="1" dirty="0" smtClean="0"/>
              <a:t>Central Valley Health Policy Institute</a:t>
            </a:r>
            <a:r>
              <a:rPr lang="en-US" sz="7200" dirty="0" smtClean="0"/>
              <a:t>, Cal State University Fresno, and  Steve </a:t>
            </a:r>
            <a:r>
              <a:rPr lang="en-US" sz="7200" dirty="0" err="1" smtClean="0"/>
              <a:t>Sedlock</a:t>
            </a:r>
            <a:r>
              <a:rPr lang="en-US" sz="7200" dirty="0" smtClean="0"/>
              <a:t>,  Kenneth </a:t>
            </a:r>
            <a:r>
              <a:rPr lang="en-US" sz="7200" dirty="0" err="1" smtClean="0"/>
              <a:t>Studer</a:t>
            </a:r>
            <a:r>
              <a:rPr lang="en-US" sz="7200" dirty="0" smtClean="0"/>
              <a:t>, and Rexford Anson-</a:t>
            </a:r>
            <a:r>
              <a:rPr lang="en-US" sz="7200" dirty="0" err="1" smtClean="0"/>
              <a:t>Dwamena</a:t>
            </a:r>
            <a:r>
              <a:rPr lang="en-US" sz="7200" dirty="0" smtClean="0"/>
              <a:t>, </a:t>
            </a:r>
            <a:r>
              <a:rPr lang="en-US" sz="7200" b="1" dirty="0" smtClean="0"/>
              <a:t>Virginia Network for Geospatial Health Research, Inc.</a:t>
            </a:r>
          </a:p>
          <a:p>
            <a:pPr marL="0" indent="-514350" algn="ctr">
              <a:lnSpc>
                <a:spcPct val="120000"/>
              </a:lnSpc>
              <a:spcBef>
                <a:spcPts val="0"/>
              </a:spcBef>
              <a:buNone/>
            </a:pPr>
            <a:endParaRPr lang="en-US" sz="9000" dirty="0" smtClean="0"/>
          </a:p>
        </p:txBody>
      </p:sp>
      <p:sp>
        <p:nvSpPr>
          <p:cNvPr id="6" name="Title 5"/>
          <p:cNvSpPr>
            <a:spLocks noGrp="1"/>
          </p:cNvSpPr>
          <p:nvPr>
            <p:ph type="ctrTitle"/>
          </p:nvPr>
        </p:nvSpPr>
        <p:spPr>
          <a:xfrm>
            <a:off x="533400" y="1828800"/>
            <a:ext cx="7772400" cy="784225"/>
          </a:xfrm>
        </p:spPr>
        <p:txBody>
          <a:bodyPr>
            <a:normAutofit fontScale="90000"/>
          </a:bodyPr>
          <a:lstStyle/>
          <a:p>
            <a:pPr marL="514350" indent="-514350"/>
            <a:r>
              <a:rPr lang="en-US" sz="3600" dirty="0" smtClean="0"/>
              <a:t>Health Inequity in California's Heartland</a:t>
            </a:r>
            <a:r>
              <a:rPr lang="en-US" dirty="0" smtClean="0"/>
              <a:t>: Exploring the Role of Poverty</a:t>
            </a:r>
            <a:r>
              <a:rPr lang="en-US" b="1" dirty="0" smtClean="0">
                <a:solidFill>
                  <a:srgbClr val="C00000"/>
                </a:solidFill>
              </a:rPr>
              <a:t> </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C00000"/>
                </a:solidFill>
              </a:rPr>
              <a:t>Overview</a:t>
            </a:r>
            <a:endParaRPr lang="en-US" dirty="0">
              <a:solidFill>
                <a:srgbClr val="C00000"/>
              </a:solidFill>
            </a:endParaRPr>
          </a:p>
        </p:txBody>
      </p:sp>
      <p:sp>
        <p:nvSpPr>
          <p:cNvPr id="3" name="Content Placeholder 2"/>
          <p:cNvSpPr>
            <a:spLocks noGrp="1"/>
          </p:cNvSpPr>
          <p:nvPr>
            <p:ph sz="quarter" idx="1"/>
          </p:nvPr>
        </p:nvSpPr>
        <p:spPr/>
        <p:txBody>
          <a:bodyPr>
            <a:normAutofit lnSpcReduction="10000"/>
          </a:bodyPr>
          <a:lstStyle/>
          <a:p>
            <a:r>
              <a:rPr lang="en-US" sz="3600" dirty="0" smtClean="0"/>
              <a:t>Definitions and Theoretical Explanation for Health Inequity</a:t>
            </a:r>
          </a:p>
          <a:p>
            <a:r>
              <a:rPr lang="en-US" sz="3600" dirty="0" smtClean="0"/>
              <a:t>Evidence for Health Inequity in the San Joaquin Valley</a:t>
            </a:r>
          </a:p>
          <a:p>
            <a:r>
              <a:rPr lang="en-US" sz="3600" dirty="0" smtClean="0"/>
              <a:t>Exploring the role of concentrated poverty in explaining Valley health outcomes</a:t>
            </a:r>
          </a:p>
          <a:p>
            <a:r>
              <a:rPr lang="en-US" sz="3600" dirty="0" smtClean="0"/>
              <a:t>Key Valley issues in health reform</a:t>
            </a:r>
          </a:p>
          <a:p>
            <a:r>
              <a:rPr lang="en-US" sz="3600" dirty="0" smtClean="0"/>
              <a:t>Questions and Discussion</a:t>
            </a:r>
            <a:endParaRPr lang="en-US" sz="36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idx="4294967295"/>
          </p:nvPr>
        </p:nvSpPr>
        <p:spPr>
          <a:xfrm>
            <a:off x="304800" y="381000"/>
            <a:ext cx="8382000" cy="1371600"/>
          </a:xfrm>
        </p:spPr>
        <p:txBody>
          <a:bodyPr>
            <a:normAutofit/>
          </a:bodyPr>
          <a:lstStyle/>
          <a:p>
            <a:r>
              <a:rPr lang="en-US" i="1" dirty="0">
                <a:solidFill>
                  <a:srgbClr val="F67026"/>
                </a:solidFill>
              </a:rPr>
              <a:t>DEFINITIONS: </a:t>
            </a:r>
            <a:r>
              <a:rPr lang="en-US" dirty="0">
                <a:solidFill>
                  <a:schemeClr val="accent2"/>
                </a:solidFill>
              </a:rPr>
              <a:t>Health </a:t>
            </a:r>
            <a:r>
              <a:rPr lang="en-US" dirty="0" smtClean="0">
                <a:solidFill>
                  <a:schemeClr val="accent2"/>
                </a:solidFill>
              </a:rPr>
              <a:t>Outcome Inequities, </a:t>
            </a:r>
            <a:r>
              <a:rPr lang="en-US" dirty="0">
                <a:solidFill>
                  <a:schemeClr val="accent2"/>
                </a:solidFill>
              </a:rPr>
              <a:t>Health Care </a:t>
            </a:r>
            <a:r>
              <a:rPr lang="en-US" dirty="0" smtClean="0">
                <a:solidFill>
                  <a:schemeClr val="accent2"/>
                </a:solidFill>
              </a:rPr>
              <a:t>Inequities</a:t>
            </a:r>
            <a:endParaRPr lang="en-US" dirty="0">
              <a:solidFill>
                <a:schemeClr val="accent2"/>
              </a:solidFill>
            </a:endParaRPr>
          </a:p>
        </p:txBody>
      </p:sp>
      <p:sp>
        <p:nvSpPr>
          <p:cNvPr id="37891" name="Rectangle 3"/>
          <p:cNvSpPr>
            <a:spLocks noGrp="1" noChangeArrowheads="1"/>
          </p:cNvSpPr>
          <p:nvPr>
            <p:ph type="body" idx="4294967295"/>
          </p:nvPr>
        </p:nvSpPr>
        <p:spPr>
          <a:xfrm>
            <a:off x="0" y="1905000"/>
            <a:ext cx="8763000" cy="4419600"/>
          </a:xfrm>
        </p:spPr>
        <p:txBody>
          <a:bodyPr>
            <a:normAutofit/>
          </a:bodyPr>
          <a:lstStyle/>
          <a:p>
            <a:pPr marL="609600" indent="-609600">
              <a:lnSpc>
                <a:spcPct val="90000"/>
              </a:lnSpc>
              <a:buFontTx/>
              <a:buNone/>
            </a:pPr>
            <a:r>
              <a:rPr lang="en-US" sz="2800" dirty="0">
                <a:solidFill>
                  <a:srgbClr val="6600CC"/>
                </a:solidFill>
              </a:rPr>
              <a:t>Health </a:t>
            </a:r>
            <a:r>
              <a:rPr lang="en-US" sz="2800" dirty="0" smtClean="0">
                <a:solidFill>
                  <a:srgbClr val="6600CC"/>
                </a:solidFill>
              </a:rPr>
              <a:t>Inequity</a:t>
            </a:r>
            <a:r>
              <a:rPr lang="en-US" sz="2800" dirty="0" smtClean="0">
                <a:solidFill>
                  <a:srgbClr val="F67026"/>
                </a:solidFill>
              </a:rPr>
              <a:t>: </a:t>
            </a:r>
            <a:r>
              <a:rPr lang="en-US" sz="2800" dirty="0">
                <a:solidFill>
                  <a:srgbClr val="0070C0"/>
                </a:solidFill>
              </a:rPr>
              <a:t>unfair </a:t>
            </a:r>
            <a:r>
              <a:rPr lang="en-US" sz="2800" dirty="0" smtClean="0">
                <a:solidFill>
                  <a:srgbClr val="0070C0"/>
                </a:solidFill>
              </a:rPr>
              <a:t>((a) not </a:t>
            </a:r>
            <a:r>
              <a:rPr lang="en-US" sz="2800" dirty="0">
                <a:solidFill>
                  <a:srgbClr val="0070C0"/>
                </a:solidFill>
              </a:rPr>
              <a:t>caused by underlying biology or exclusively individual </a:t>
            </a:r>
            <a:r>
              <a:rPr lang="en-US" sz="2800" dirty="0" smtClean="0">
                <a:solidFill>
                  <a:srgbClr val="0070C0"/>
                </a:solidFill>
              </a:rPr>
              <a:t>choices, AND (b) caused by policy-related systemic differences in exposure) </a:t>
            </a:r>
            <a:r>
              <a:rPr lang="en-US" sz="2800" dirty="0">
                <a:solidFill>
                  <a:srgbClr val="0070C0"/>
                </a:solidFill>
              </a:rPr>
              <a:t>differences between socially-defined groups in health outcomes (length and quality of life, satisfaction with health, clinical measures of health </a:t>
            </a:r>
            <a:r>
              <a:rPr lang="en-US" sz="2800" dirty="0">
                <a:solidFill>
                  <a:srgbClr val="F67026"/>
                </a:solidFill>
              </a:rPr>
              <a:t>status).</a:t>
            </a:r>
          </a:p>
          <a:p>
            <a:pPr marL="609600" indent="-609600">
              <a:lnSpc>
                <a:spcPct val="90000"/>
              </a:lnSpc>
              <a:buFontTx/>
              <a:buNone/>
            </a:pPr>
            <a:r>
              <a:rPr lang="en-US" sz="2800" dirty="0">
                <a:solidFill>
                  <a:srgbClr val="6600CC"/>
                </a:solidFill>
              </a:rPr>
              <a:t>Health Care </a:t>
            </a:r>
            <a:r>
              <a:rPr lang="en-US" sz="2800" dirty="0" smtClean="0">
                <a:solidFill>
                  <a:srgbClr val="6600CC"/>
                </a:solidFill>
              </a:rPr>
              <a:t>Inequity</a:t>
            </a:r>
            <a:r>
              <a:rPr lang="en-US" sz="2800" dirty="0">
                <a:solidFill>
                  <a:srgbClr val="6600CC"/>
                </a:solidFill>
              </a:rPr>
              <a:t>:</a:t>
            </a:r>
            <a:r>
              <a:rPr lang="en-US" sz="2800" dirty="0">
                <a:solidFill>
                  <a:srgbClr val="F67026"/>
                </a:solidFill>
              </a:rPr>
              <a:t> </a:t>
            </a:r>
            <a:r>
              <a:rPr lang="en-US" sz="2800" dirty="0">
                <a:solidFill>
                  <a:srgbClr val="0070C0"/>
                </a:solidFill>
              </a:rPr>
              <a:t>unfair </a:t>
            </a:r>
            <a:r>
              <a:rPr lang="en-US" sz="2800" dirty="0" smtClean="0">
                <a:solidFill>
                  <a:srgbClr val="0070C0"/>
                </a:solidFill>
              </a:rPr>
              <a:t>((a) not </a:t>
            </a:r>
            <a:r>
              <a:rPr lang="en-US" sz="2800" dirty="0">
                <a:solidFill>
                  <a:srgbClr val="0070C0"/>
                </a:solidFill>
              </a:rPr>
              <a:t>caused by underlying health differences or exclusively individual </a:t>
            </a:r>
            <a:r>
              <a:rPr lang="en-US" sz="2800" dirty="0" smtClean="0">
                <a:solidFill>
                  <a:srgbClr val="0070C0"/>
                </a:solidFill>
              </a:rPr>
              <a:t>choices AND (b) caused by policy-related systemic factors) </a:t>
            </a:r>
            <a:r>
              <a:rPr lang="en-US" sz="2800" dirty="0">
                <a:solidFill>
                  <a:srgbClr val="0070C0"/>
                </a:solidFill>
              </a:rPr>
              <a:t>differences between socially-defined use in the access to quality health services.</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2"/>
          <p:cNvSpPr>
            <a:spLocks noGrp="1" noChangeArrowheads="1"/>
          </p:cNvSpPr>
          <p:nvPr>
            <p:ph type="title"/>
          </p:nvPr>
        </p:nvSpPr>
        <p:spPr>
          <a:xfrm>
            <a:off x="381000" y="304800"/>
            <a:ext cx="8458200" cy="914400"/>
          </a:xfrm>
        </p:spPr>
        <p:txBody>
          <a:bodyPr>
            <a:noAutofit/>
          </a:bodyPr>
          <a:lstStyle/>
          <a:p>
            <a:r>
              <a:rPr lang="en-US" sz="3200" dirty="0">
                <a:solidFill>
                  <a:srgbClr val="C00000"/>
                </a:solidFill>
              </a:rPr>
              <a:t>Summary of Findings: Social Factors and Health—Evidence for Disparities</a:t>
            </a:r>
          </a:p>
        </p:txBody>
      </p:sp>
      <p:sp>
        <p:nvSpPr>
          <p:cNvPr id="152579" name="Rectangle 3"/>
          <p:cNvSpPr>
            <a:spLocks noGrp="1" noChangeArrowheads="1"/>
          </p:cNvSpPr>
          <p:nvPr>
            <p:ph type="body" idx="1"/>
          </p:nvPr>
        </p:nvSpPr>
        <p:spPr>
          <a:xfrm>
            <a:off x="228600" y="1371600"/>
            <a:ext cx="8534400" cy="5486400"/>
          </a:xfrm>
        </p:spPr>
        <p:txBody>
          <a:bodyPr>
            <a:normAutofit/>
          </a:bodyPr>
          <a:lstStyle/>
          <a:p>
            <a:pPr>
              <a:lnSpc>
                <a:spcPct val="80000"/>
              </a:lnSpc>
              <a:buFont typeface="Wingdings" pitchFamily="2" charset="2"/>
              <a:buChar char="Ø"/>
            </a:pPr>
            <a:r>
              <a:rPr lang="en-US" sz="2000" dirty="0"/>
              <a:t>Health disparities occur worldwide—groups with more economic and political power have better health</a:t>
            </a:r>
          </a:p>
          <a:p>
            <a:pPr>
              <a:lnSpc>
                <a:spcPct val="80000"/>
              </a:lnSpc>
              <a:buClr>
                <a:schemeClr val="accent2"/>
              </a:buClr>
              <a:buFont typeface="Wingdings" pitchFamily="2" charset="2"/>
              <a:buChar char="Ø"/>
            </a:pPr>
            <a:r>
              <a:rPr lang="en-US" sz="2000" dirty="0"/>
              <a:t>In US, target groups (remember from last time?—people of color, working class, women, kids and elders, persons with disabilities, sexual minorities etc.) have unfair, worse health and health care.</a:t>
            </a:r>
          </a:p>
          <a:p>
            <a:pPr>
              <a:lnSpc>
                <a:spcPct val="80000"/>
              </a:lnSpc>
              <a:buClr>
                <a:schemeClr val="accent2"/>
              </a:buClr>
              <a:buFont typeface="Wingdings" pitchFamily="2" charset="2"/>
              <a:buChar char="Ø"/>
            </a:pPr>
            <a:r>
              <a:rPr lang="en-US" sz="2000" dirty="0"/>
              <a:t>For example: African Americans, Latinos, American-Indian/Alaska Native and some Asian American groups experience:</a:t>
            </a:r>
          </a:p>
          <a:p>
            <a:pPr lvl="1">
              <a:lnSpc>
                <a:spcPct val="80000"/>
              </a:lnSpc>
              <a:buClr>
                <a:srgbClr val="7030A0"/>
              </a:buClr>
              <a:buFont typeface="Wingdings" pitchFamily="2" charset="2"/>
              <a:buChar char="§"/>
            </a:pPr>
            <a:r>
              <a:rPr lang="en-US" sz="2000" dirty="0"/>
              <a:t>Higher Mortality At All  Ages (Kids to Elders)</a:t>
            </a:r>
          </a:p>
          <a:p>
            <a:pPr lvl="1">
              <a:lnSpc>
                <a:spcPct val="80000"/>
              </a:lnSpc>
              <a:buClr>
                <a:srgbClr val="7030A0"/>
              </a:buClr>
              <a:buFont typeface="Wingdings" pitchFamily="2" charset="2"/>
              <a:buChar char="§"/>
            </a:pPr>
            <a:r>
              <a:rPr lang="en-US" sz="2000" dirty="0"/>
              <a:t>Higher Acute and Chronic Condition Prevalence </a:t>
            </a:r>
          </a:p>
          <a:p>
            <a:pPr lvl="1">
              <a:lnSpc>
                <a:spcPct val="80000"/>
              </a:lnSpc>
              <a:buClr>
                <a:srgbClr val="7030A0"/>
              </a:buClr>
              <a:buFont typeface="Wingdings" pitchFamily="2" charset="2"/>
              <a:buChar char="§"/>
            </a:pPr>
            <a:r>
              <a:rPr lang="en-US" sz="2000" dirty="0"/>
              <a:t>Higher Rates and Earlier Onset of Disability</a:t>
            </a:r>
          </a:p>
          <a:p>
            <a:pPr lvl="1">
              <a:lnSpc>
                <a:spcPct val="80000"/>
              </a:lnSpc>
              <a:buClr>
                <a:srgbClr val="7030A0"/>
              </a:buClr>
              <a:buFont typeface="Wingdings" pitchFamily="2" charset="2"/>
              <a:buChar char="§"/>
            </a:pPr>
            <a:r>
              <a:rPr lang="en-US" sz="2000" dirty="0"/>
              <a:t>Less access to appropriate Health Care</a:t>
            </a:r>
          </a:p>
          <a:p>
            <a:pPr lvl="1">
              <a:lnSpc>
                <a:spcPct val="80000"/>
              </a:lnSpc>
              <a:buClr>
                <a:srgbClr val="7030A0"/>
              </a:buClr>
              <a:buFont typeface="Wingdings" pitchFamily="2" charset="2"/>
              <a:buChar char="§"/>
            </a:pPr>
            <a:r>
              <a:rPr lang="en-US" sz="2000" dirty="0"/>
              <a:t>Lower Quality Health care</a:t>
            </a:r>
          </a:p>
          <a:p>
            <a:pPr lvl="1">
              <a:lnSpc>
                <a:spcPct val="80000"/>
              </a:lnSpc>
              <a:buClr>
                <a:srgbClr val="7030A0"/>
              </a:buClr>
              <a:buFont typeface="Wingdings" pitchFamily="2" charset="2"/>
              <a:buChar char="§"/>
            </a:pPr>
            <a:r>
              <a:rPr lang="en-US" sz="2000" dirty="0"/>
              <a:t>Less Satisfaction with Health and Health Care</a:t>
            </a:r>
          </a:p>
          <a:p>
            <a:pPr>
              <a:lnSpc>
                <a:spcPct val="80000"/>
              </a:lnSpc>
              <a:buClr>
                <a:schemeClr val="accent2"/>
              </a:buClr>
              <a:buFont typeface="Wingdings" pitchFamily="2" charset="2"/>
              <a:buChar char="Ø"/>
            </a:pPr>
            <a:r>
              <a:rPr lang="en-US" sz="2000" dirty="0"/>
              <a:t>Patterns of group differences are complex---for example, (1) women live longer, but more time with disability and </a:t>
            </a:r>
            <a:r>
              <a:rPr lang="en-US" sz="2000" dirty="0" err="1"/>
              <a:t>caregiving</a:t>
            </a:r>
            <a:r>
              <a:rPr lang="en-US" sz="2000" dirty="0"/>
              <a:t>, (2) some racial/ethnic sub-groups have lower mortality than whites in some age groups but data biased by population age or immigration status.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2"/>
          <p:cNvSpPr>
            <a:spLocks noGrp="1" noChangeArrowheads="1"/>
          </p:cNvSpPr>
          <p:nvPr>
            <p:ph type="title"/>
          </p:nvPr>
        </p:nvSpPr>
        <p:spPr>
          <a:xfrm>
            <a:off x="228600" y="274638"/>
            <a:ext cx="8763000" cy="1143000"/>
          </a:xfrm>
        </p:spPr>
        <p:txBody>
          <a:bodyPr>
            <a:noAutofit/>
          </a:bodyPr>
          <a:lstStyle/>
          <a:p>
            <a:r>
              <a:rPr lang="en-US" b="1" dirty="0">
                <a:solidFill>
                  <a:srgbClr val="C00000"/>
                </a:solidFill>
              </a:rPr>
              <a:t>What causes racial/ethnic or other health disparities?</a:t>
            </a:r>
          </a:p>
        </p:txBody>
      </p:sp>
      <p:sp>
        <p:nvSpPr>
          <p:cNvPr id="166915" name="Rectangle 3"/>
          <p:cNvSpPr>
            <a:spLocks noGrp="1" noChangeArrowheads="1"/>
          </p:cNvSpPr>
          <p:nvPr>
            <p:ph type="body" idx="1"/>
          </p:nvPr>
        </p:nvSpPr>
        <p:spPr>
          <a:xfrm>
            <a:off x="228600" y="1524000"/>
            <a:ext cx="8686800" cy="5181600"/>
          </a:xfrm>
        </p:spPr>
        <p:txBody>
          <a:bodyPr>
            <a:noAutofit/>
          </a:bodyPr>
          <a:lstStyle/>
          <a:p>
            <a:pPr>
              <a:lnSpc>
                <a:spcPct val="80000"/>
              </a:lnSpc>
              <a:buFontTx/>
              <a:buNone/>
            </a:pPr>
            <a:r>
              <a:rPr lang="en-US" sz="3200" dirty="0" smtClean="0"/>
              <a:t>Multi-Causal </a:t>
            </a:r>
            <a:r>
              <a:rPr lang="en-US" sz="3200" dirty="0"/>
              <a:t>Web Framework:</a:t>
            </a:r>
          </a:p>
          <a:p>
            <a:pPr>
              <a:lnSpc>
                <a:spcPct val="80000"/>
              </a:lnSpc>
              <a:buFont typeface="Wingdings" pitchFamily="2" charset="2"/>
              <a:buChar char="v"/>
            </a:pPr>
            <a:r>
              <a:rPr lang="en-US" sz="3200" dirty="0">
                <a:solidFill>
                  <a:srgbClr val="F67026"/>
                </a:solidFill>
              </a:rPr>
              <a:t>patient, provider, care system, and community factors</a:t>
            </a:r>
          </a:p>
          <a:p>
            <a:pPr>
              <a:lnSpc>
                <a:spcPct val="80000"/>
              </a:lnSpc>
              <a:buFont typeface="Wingdings" pitchFamily="2" charset="2"/>
              <a:buNone/>
            </a:pPr>
            <a:r>
              <a:rPr lang="en-US" sz="3200" dirty="0"/>
              <a:t>Krieger (2003) “eco-social” framework</a:t>
            </a:r>
          </a:p>
          <a:p>
            <a:pPr>
              <a:lnSpc>
                <a:spcPct val="80000"/>
              </a:lnSpc>
              <a:buFont typeface="Wingdings" pitchFamily="2" charset="2"/>
              <a:buChar char="v"/>
            </a:pPr>
            <a:r>
              <a:rPr lang="en-US" sz="3200" dirty="0">
                <a:solidFill>
                  <a:srgbClr val="F67026"/>
                </a:solidFill>
              </a:rPr>
              <a:t>deprivation, toxic physical environments, social traumas, targeted marketing of toxic products, inadequate or degrading medical care </a:t>
            </a:r>
          </a:p>
          <a:p>
            <a:pPr>
              <a:lnSpc>
                <a:spcPct val="80000"/>
              </a:lnSpc>
              <a:buFont typeface="Wingdings" pitchFamily="2" charset="2"/>
              <a:buNone/>
            </a:pPr>
            <a:r>
              <a:rPr lang="en-US" sz="3200" dirty="0" err="1"/>
              <a:t>Kawachi</a:t>
            </a:r>
            <a:r>
              <a:rPr lang="en-US" sz="3200" dirty="0"/>
              <a:t> and others (Harvard) social capital framework</a:t>
            </a:r>
          </a:p>
          <a:p>
            <a:pPr>
              <a:lnSpc>
                <a:spcPct val="80000"/>
              </a:lnSpc>
              <a:buFont typeface="Wingdings" pitchFamily="2" charset="2"/>
              <a:buChar char="v"/>
            </a:pPr>
            <a:r>
              <a:rPr lang="en-US" sz="3200" dirty="0">
                <a:solidFill>
                  <a:srgbClr val="F67026"/>
                </a:solidFill>
              </a:rPr>
              <a:t>social relations and psychosocial stress</a:t>
            </a:r>
          </a:p>
          <a:p>
            <a:pPr>
              <a:lnSpc>
                <a:spcPct val="80000"/>
              </a:lnSpc>
              <a:buFont typeface="Wingdings" pitchFamily="2" charset="2"/>
              <a:buNone/>
            </a:pPr>
            <a:r>
              <a:rPr lang="en-US" sz="3200" dirty="0"/>
              <a:t>Marmot and others (British) materialist framework </a:t>
            </a:r>
          </a:p>
          <a:p>
            <a:pPr>
              <a:lnSpc>
                <a:spcPct val="80000"/>
              </a:lnSpc>
              <a:buFont typeface="Wingdings" pitchFamily="2" charset="2"/>
              <a:buChar char="v"/>
            </a:pPr>
            <a:r>
              <a:rPr lang="en-US" sz="3200" dirty="0">
                <a:solidFill>
                  <a:srgbClr val="F67026"/>
                </a:solidFill>
              </a:rPr>
              <a:t>concrete material deprivation, public disinvestment in services for disenfranchised groups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8" name="Oval 4"/>
          <p:cNvSpPr>
            <a:spLocks noChangeArrowheads="1"/>
          </p:cNvSpPr>
          <p:nvPr/>
        </p:nvSpPr>
        <p:spPr bwMode="auto">
          <a:xfrm>
            <a:off x="228600" y="2819400"/>
            <a:ext cx="2286000" cy="1600200"/>
          </a:xfrm>
          <a:prstGeom prst="ellipse">
            <a:avLst/>
          </a:prstGeom>
          <a:solidFill>
            <a:schemeClr val="accent1"/>
          </a:solidFill>
          <a:ln w="9525">
            <a:solidFill>
              <a:schemeClr val="tx1"/>
            </a:solidFill>
            <a:round/>
            <a:headEnd/>
            <a:tailEnd/>
          </a:ln>
          <a:effectLst/>
        </p:spPr>
        <p:txBody>
          <a:bodyPr wrap="none" anchor="ctr"/>
          <a:lstStyle/>
          <a:p>
            <a:pPr algn="ctr" eaLnBrk="1" hangingPunct="1"/>
            <a:r>
              <a:rPr lang="en-US" sz="2400" i="0">
                <a:latin typeface="Times New Roman" pitchFamily="18" charset="0"/>
              </a:rPr>
              <a:t>Unequal</a:t>
            </a:r>
          </a:p>
          <a:p>
            <a:pPr algn="ctr" eaLnBrk="1" hangingPunct="1"/>
            <a:r>
              <a:rPr lang="en-US" sz="2400" i="0">
                <a:latin typeface="Times New Roman" pitchFamily="18" charset="0"/>
              </a:rPr>
              <a:t>Social/Economic</a:t>
            </a:r>
          </a:p>
          <a:p>
            <a:pPr algn="ctr" eaLnBrk="1" hangingPunct="1"/>
            <a:r>
              <a:rPr lang="en-US" sz="2400" i="0">
                <a:latin typeface="Times New Roman" pitchFamily="18" charset="0"/>
              </a:rPr>
              <a:t>Environment </a:t>
            </a:r>
          </a:p>
          <a:p>
            <a:pPr algn="ctr" eaLnBrk="1" hangingPunct="1"/>
            <a:endParaRPr lang="en-US" sz="2400" i="0">
              <a:latin typeface="Times New Roman" pitchFamily="18" charset="0"/>
            </a:endParaRPr>
          </a:p>
        </p:txBody>
      </p:sp>
      <p:sp>
        <p:nvSpPr>
          <p:cNvPr id="149509" name="Oval 5"/>
          <p:cNvSpPr>
            <a:spLocks noChangeArrowheads="1"/>
          </p:cNvSpPr>
          <p:nvPr/>
        </p:nvSpPr>
        <p:spPr bwMode="auto">
          <a:xfrm>
            <a:off x="3200400" y="2209800"/>
            <a:ext cx="1905000" cy="1143000"/>
          </a:xfrm>
          <a:prstGeom prst="ellipse">
            <a:avLst/>
          </a:prstGeom>
          <a:solidFill>
            <a:schemeClr val="accent1"/>
          </a:solidFill>
          <a:ln w="9525">
            <a:solidFill>
              <a:schemeClr val="tx1"/>
            </a:solidFill>
            <a:round/>
            <a:headEnd/>
            <a:tailEnd/>
          </a:ln>
          <a:effectLst/>
        </p:spPr>
        <p:txBody>
          <a:bodyPr wrap="none" anchor="ctr"/>
          <a:lstStyle/>
          <a:p>
            <a:pPr algn="ctr" eaLnBrk="1" hangingPunct="1"/>
            <a:r>
              <a:rPr lang="en-US" sz="2400" i="0" dirty="0">
                <a:latin typeface="Times New Roman" pitchFamily="18" charset="0"/>
              </a:rPr>
              <a:t>Health Care </a:t>
            </a:r>
          </a:p>
          <a:p>
            <a:pPr algn="ctr" eaLnBrk="1" hangingPunct="1"/>
            <a:r>
              <a:rPr lang="en-US" sz="2400" i="0" dirty="0">
                <a:latin typeface="Times New Roman" pitchFamily="18" charset="0"/>
              </a:rPr>
              <a:t>Disparities</a:t>
            </a:r>
          </a:p>
        </p:txBody>
      </p:sp>
      <p:sp>
        <p:nvSpPr>
          <p:cNvPr id="149510" name="Oval 6"/>
          <p:cNvSpPr>
            <a:spLocks noChangeArrowheads="1"/>
          </p:cNvSpPr>
          <p:nvPr/>
        </p:nvSpPr>
        <p:spPr bwMode="auto">
          <a:xfrm>
            <a:off x="2895600" y="4114800"/>
            <a:ext cx="2514600" cy="1905000"/>
          </a:xfrm>
          <a:prstGeom prst="ellipse">
            <a:avLst/>
          </a:prstGeom>
          <a:solidFill>
            <a:schemeClr val="accent1"/>
          </a:solidFill>
          <a:ln w="9525">
            <a:solidFill>
              <a:schemeClr val="tx1"/>
            </a:solidFill>
            <a:round/>
            <a:headEnd/>
            <a:tailEnd/>
          </a:ln>
          <a:effectLst/>
        </p:spPr>
        <p:txBody>
          <a:bodyPr wrap="none" anchor="ctr"/>
          <a:lstStyle/>
          <a:p>
            <a:pPr algn="ctr" eaLnBrk="1" hangingPunct="1"/>
            <a:r>
              <a:rPr lang="en-US" sz="2400" i="0" dirty="0">
                <a:latin typeface="Times New Roman" pitchFamily="18" charset="0"/>
              </a:rPr>
              <a:t>Unequal Access to </a:t>
            </a:r>
          </a:p>
          <a:p>
            <a:pPr algn="ctr" eaLnBrk="1" hangingPunct="1"/>
            <a:r>
              <a:rPr lang="en-US" sz="2400" i="0" dirty="0">
                <a:latin typeface="Times New Roman" pitchFamily="18" charset="0"/>
              </a:rPr>
              <a:t>Health Care</a:t>
            </a:r>
          </a:p>
        </p:txBody>
      </p:sp>
      <p:sp>
        <p:nvSpPr>
          <p:cNvPr id="149511" name="Rectangle 7"/>
          <p:cNvSpPr>
            <a:spLocks noChangeArrowheads="1"/>
          </p:cNvSpPr>
          <p:nvPr/>
        </p:nvSpPr>
        <p:spPr bwMode="auto">
          <a:xfrm>
            <a:off x="6477000" y="3200400"/>
            <a:ext cx="2362200" cy="1524000"/>
          </a:xfrm>
          <a:prstGeom prst="rect">
            <a:avLst/>
          </a:prstGeom>
          <a:solidFill>
            <a:schemeClr val="accent1"/>
          </a:solidFill>
          <a:ln w="9525">
            <a:solidFill>
              <a:schemeClr val="tx1"/>
            </a:solidFill>
            <a:miter lim="800000"/>
            <a:headEnd/>
            <a:tailEnd/>
          </a:ln>
          <a:effectLst/>
        </p:spPr>
        <p:txBody>
          <a:bodyPr wrap="none" anchor="ctr"/>
          <a:lstStyle/>
          <a:p>
            <a:pPr algn="ctr" eaLnBrk="1" hangingPunct="1"/>
            <a:r>
              <a:rPr lang="en-US" sz="2400" i="0" dirty="0" smtClean="0">
                <a:latin typeface="Times New Roman" pitchFamily="18" charset="0"/>
              </a:rPr>
              <a:t>Health Inequities</a:t>
            </a:r>
            <a:endParaRPr lang="en-US" sz="2400" i="0" dirty="0">
              <a:latin typeface="Times New Roman" pitchFamily="18" charset="0"/>
            </a:endParaRPr>
          </a:p>
        </p:txBody>
      </p:sp>
      <p:sp>
        <p:nvSpPr>
          <p:cNvPr id="149512" name="Line 8"/>
          <p:cNvSpPr>
            <a:spLocks noChangeShapeType="1"/>
          </p:cNvSpPr>
          <p:nvPr/>
        </p:nvSpPr>
        <p:spPr bwMode="auto">
          <a:xfrm>
            <a:off x="1295400" y="4419600"/>
            <a:ext cx="1600200" cy="685800"/>
          </a:xfrm>
          <a:prstGeom prst="line">
            <a:avLst/>
          </a:prstGeom>
          <a:noFill/>
          <a:ln w="9525">
            <a:solidFill>
              <a:schemeClr val="tx1"/>
            </a:solidFill>
            <a:round/>
            <a:headEnd/>
            <a:tailEnd type="triangle" w="med" len="med"/>
          </a:ln>
          <a:effectLst/>
        </p:spPr>
        <p:txBody>
          <a:bodyPr/>
          <a:lstStyle/>
          <a:p>
            <a:endParaRPr lang="en-US"/>
          </a:p>
        </p:txBody>
      </p:sp>
      <p:sp>
        <p:nvSpPr>
          <p:cNvPr id="149513" name="Line 9"/>
          <p:cNvSpPr>
            <a:spLocks noChangeShapeType="1"/>
          </p:cNvSpPr>
          <p:nvPr/>
        </p:nvSpPr>
        <p:spPr bwMode="auto">
          <a:xfrm flipV="1">
            <a:off x="2514600" y="3124200"/>
            <a:ext cx="914400" cy="457200"/>
          </a:xfrm>
          <a:prstGeom prst="line">
            <a:avLst/>
          </a:prstGeom>
          <a:noFill/>
          <a:ln w="9525">
            <a:solidFill>
              <a:schemeClr val="tx1"/>
            </a:solidFill>
            <a:round/>
            <a:headEnd/>
            <a:tailEnd type="triangle" w="med" len="med"/>
          </a:ln>
          <a:effectLst/>
        </p:spPr>
        <p:txBody>
          <a:bodyPr/>
          <a:lstStyle/>
          <a:p>
            <a:endParaRPr lang="en-US"/>
          </a:p>
        </p:txBody>
      </p:sp>
      <p:sp>
        <p:nvSpPr>
          <p:cNvPr id="149514" name="Line 10"/>
          <p:cNvSpPr>
            <a:spLocks noChangeShapeType="1"/>
          </p:cNvSpPr>
          <p:nvPr/>
        </p:nvSpPr>
        <p:spPr bwMode="auto">
          <a:xfrm>
            <a:off x="2438400" y="3810000"/>
            <a:ext cx="3962400" cy="0"/>
          </a:xfrm>
          <a:prstGeom prst="line">
            <a:avLst/>
          </a:prstGeom>
          <a:noFill/>
          <a:ln w="9525">
            <a:solidFill>
              <a:schemeClr val="tx1"/>
            </a:solidFill>
            <a:round/>
            <a:headEnd/>
            <a:tailEnd type="triangle" w="med" len="med"/>
          </a:ln>
          <a:effectLst/>
        </p:spPr>
        <p:txBody>
          <a:bodyPr/>
          <a:lstStyle/>
          <a:p>
            <a:endParaRPr lang="en-US"/>
          </a:p>
        </p:txBody>
      </p:sp>
      <p:sp>
        <p:nvSpPr>
          <p:cNvPr id="149515" name="Line 11"/>
          <p:cNvSpPr>
            <a:spLocks noChangeShapeType="1"/>
          </p:cNvSpPr>
          <p:nvPr/>
        </p:nvSpPr>
        <p:spPr bwMode="auto">
          <a:xfrm flipV="1">
            <a:off x="5410200" y="4114800"/>
            <a:ext cx="1066800" cy="762000"/>
          </a:xfrm>
          <a:prstGeom prst="line">
            <a:avLst/>
          </a:prstGeom>
          <a:noFill/>
          <a:ln w="9525">
            <a:solidFill>
              <a:schemeClr val="tx1"/>
            </a:solidFill>
            <a:round/>
            <a:headEnd/>
            <a:tailEnd type="triangle" w="med" len="med"/>
          </a:ln>
          <a:effectLst/>
        </p:spPr>
        <p:txBody>
          <a:bodyPr/>
          <a:lstStyle/>
          <a:p>
            <a:endParaRPr lang="en-US"/>
          </a:p>
        </p:txBody>
      </p:sp>
      <p:sp>
        <p:nvSpPr>
          <p:cNvPr id="149516" name="Line 12"/>
          <p:cNvSpPr>
            <a:spLocks noChangeShapeType="1"/>
          </p:cNvSpPr>
          <p:nvPr/>
        </p:nvSpPr>
        <p:spPr bwMode="auto">
          <a:xfrm>
            <a:off x="5181600" y="2971800"/>
            <a:ext cx="1295400" cy="457200"/>
          </a:xfrm>
          <a:prstGeom prst="line">
            <a:avLst/>
          </a:prstGeom>
          <a:noFill/>
          <a:ln w="9525">
            <a:solidFill>
              <a:schemeClr val="tx1"/>
            </a:solidFill>
            <a:round/>
            <a:headEnd/>
            <a:tailEnd type="triangle" w="med" len="med"/>
          </a:ln>
          <a:effectLst/>
        </p:spPr>
        <p:txBody>
          <a:bodyPr/>
          <a:lstStyle/>
          <a:p>
            <a:endParaRPr lang="en-US"/>
          </a:p>
        </p:txBody>
      </p:sp>
      <p:sp>
        <p:nvSpPr>
          <p:cNvPr id="149517" name="Rectangle 13"/>
          <p:cNvSpPr>
            <a:spLocks noChangeArrowheads="1"/>
          </p:cNvSpPr>
          <p:nvPr/>
        </p:nvSpPr>
        <p:spPr bwMode="auto">
          <a:xfrm>
            <a:off x="990600" y="914400"/>
            <a:ext cx="7772400" cy="1143000"/>
          </a:xfrm>
          <a:prstGeom prst="rect">
            <a:avLst/>
          </a:prstGeom>
          <a:noFill/>
          <a:ln w="9525">
            <a:noFill/>
            <a:miter lim="800000"/>
            <a:headEnd/>
            <a:tailEnd/>
          </a:ln>
          <a:effectLst/>
        </p:spPr>
        <p:txBody>
          <a:bodyPr anchor="ctr"/>
          <a:lstStyle/>
          <a:p>
            <a:pPr eaLnBrk="1" hangingPunct="1"/>
            <a:r>
              <a:rPr lang="en-US" sz="4000" i="0" dirty="0">
                <a:solidFill>
                  <a:schemeClr val="tx2"/>
                </a:solidFill>
                <a:latin typeface="Arial Black" pitchFamily="34" charset="0"/>
              </a:rPr>
              <a:t>What Causes Health </a:t>
            </a:r>
            <a:r>
              <a:rPr lang="en-US" sz="4000" i="0" dirty="0" smtClean="0">
                <a:solidFill>
                  <a:schemeClr val="tx2"/>
                </a:solidFill>
                <a:latin typeface="Arial Black" pitchFamily="34" charset="0"/>
              </a:rPr>
              <a:t>Inequities? </a:t>
            </a:r>
            <a:endParaRPr lang="en-US" sz="4000" i="0" dirty="0">
              <a:solidFill>
                <a:schemeClr val="tx2"/>
              </a:solidFill>
              <a:latin typeface="Arial Black"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533400"/>
            <a:ext cx="8382000" cy="990600"/>
          </a:xfrm>
        </p:spPr>
        <p:txBody>
          <a:bodyPr>
            <a:noAutofit/>
          </a:bodyPr>
          <a:lstStyle/>
          <a:p>
            <a:r>
              <a:rPr lang="en-US" sz="3600" b="1" dirty="0" smtClean="0">
                <a:solidFill>
                  <a:srgbClr val="C00000"/>
                </a:solidFill>
              </a:rPr>
              <a:t>Inequities in Health and Well-being: Why Place Matters</a:t>
            </a:r>
            <a:endParaRPr lang="en-US" sz="3600" b="1" dirty="0">
              <a:solidFill>
                <a:srgbClr val="C00000"/>
              </a:solidFill>
            </a:endParaRPr>
          </a:p>
        </p:txBody>
      </p:sp>
      <p:sp>
        <p:nvSpPr>
          <p:cNvPr id="3" name="Content Placeholder 2"/>
          <p:cNvSpPr>
            <a:spLocks noGrp="1"/>
          </p:cNvSpPr>
          <p:nvPr>
            <p:ph sz="quarter" idx="1"/>
          </p:nvPr>
        </p:nvSpPr>
        <p:spPr>
          <a:xfrm>
            <a:off x="228600" y="1371600"/>
            <a:ext cx="8915400" cy="4800600"/>
          </a:xfrm>
        </p:spPr>
        <p:txBody>
          <a:bodyPr>
            <a:normAutofit lnSpcReduction="10000"/>
          </a:bodyPr>
          <a:lstStyle/>
          <a:p>
            <a:pPr marL="514350" indent="-514350"/>
            <a:r>
              <a:rPr lang="en-US" dirty="0" smtClean="0">
                <a:solidFill>
                  <a:schemeClr val="tx2">
                    <a:lumMod val="75000"/>
                  </a:schemeClr>
                </a:solidFill>
              </a:rPr>
              <a:t>Mounting evidence: people of color, rural and inner-city residents, and less affluent have worse life outcomes (survival, chronic disease, well-being, appropriate care).</a:t>
            </a:r>
          </a:p>
          <a:p>
            <a:pPr marL="514350" indent="-514350"/>
            <a:endParaRPr lang="en-US" dirty="0" smtClean="0">
              <a:solidFill>
                <a:schemeClr val="tx2">
                  <a:lumMod val="75000"/>
                </a:schemeClr>
              </a:solidFill>
            </a:endParaRPr>
          </a:p>
          <a:p>
            <a:pPr marL="514350" indent="-514350"/>
            <a:r>
              <a:rPr lang="en-US" b="1" dirty="0" smtClean="0">
                <a:solidFill>
                  <a:schemeClr val="accent2"/>
                </a:solidFill>
              </a:rPr>
              <a:t>Traditional Approach: </a:t>
            </a:r>
            <a:r>
              <a:rPr lang="en-US" b="1" dirty="0" smtClean="0">
                <a:solidFill>
                  <a:schemeClr val="tx2">
                    <a:lumMod val="75000"/>
                  </a:schemeClr>
                </a:solidFill>
              </a:rPr>
              <a:t>Cause</a:t>
            </a:r>
            <a:r>
              <a:rPr lang="en-US" dirty="0" smtClean="0">
                <a:solidFill>
                  <a:schemeClr val="tx2">
                    <a:lumMod val="75000"/>
                  </a:schemeClr>
                </a:solidFill>
                <a:sym typeface="Wingdings" pitchFamily="2" charset="2"/>
              </a:rPr>
              <a:t> </a:t>
            </a:r>
            <a:r>
              <a:rPr lang="en-US" dirty="0" smtClean="0">
                <a:solidFill>
                  <a:schemeClr val="accent2"/>
                </a:solidFill>
              </a:rPr>
              <a:t>genetics, individual behavior. </a:t>
            </a:r>
            <a:r>
              <a:rPr lang="en-US" b="1" dirty="0" smtClean="0">
                <a:solidFill>
                  <a:schemeClr val="accent3">
                    <a:lumMod val="75000"/>
                  </a:schemeClr>
                </a:solidFill>
              </a:rPr>
              <a:t>Solutions</a:t>
            </a:r>
            <a:r>
              <a:rPr lang="en-US" dirty="0" smtClean="0">
                <a:solidFill>
                  <a:schemeClr val="accent2"/>
                </a:solidFill>
              </a:rPr>
              <a:t>---Help individuals adopt better behavior</a:t>
            </a:r>
          </a:p>
          <a:p>
            <a:pPr marL="514350" indent="-514350"/>
            <a:r>
              <a:rPr lang="en-US" dirty="0" smtClean="0">
                <a:solidFill>
                  <a:schemeClr val="tx2">
                    <a:lumMod val="75000"/>
                  </a:schemeClr>
                </a:solidFill>
              </a:rPr>
              <a:t>Mounting evidence: social, environmental, economic development, and infrastructure factors---social determinants—explain group differences in life outcomes</a:t>
            </a:r>
          </a:p>
          <a:p>
            <a:pPr marL="514350" indent="-514350"/>
            <a:r>
              <a:rPr lang="en-US" b="1" dirty="0" smtClean="0">
                <a:solidFill>
                  <a:schemeClr val="accent2"/>
                </a:solidFill>
              </a:rPr>
              <a:t>New Approach: </a:t>
            </a:r>
            <a:r>
              <a:rPr lang="en-US" b="1" dirty="0" smtClean="0">
                <a:solidFill>
                  <a:schemeClr val="tx2">
                    <a:lumMod val="75000"/>
                  </a:schemeClr>
                </a:solidFill>
              </a:rPr>
              <a:t>Cause</a:t>
            </a:r>
            <a:r>
              <a:rPr lang="en-US" dirty="0" smtClean="0">
                <a:solidFill>
                  <a:schemeClr val="tx2">
                    <a:lumMod val="75000"/>
                  </a:schemeClr>
                </a:solidFill>
                <a:sym typeface="Wingdings" pitchFamily="2" charset="2"/>
              </a:rPr>
              <a:t> </a:t>
            </a:r>
            <a:r>
              <a:rPr lang="en-US" dirty="0" smtClean="0">
                <a:solidFill>
                  <a:schemeClr val="accent2"/>
                </a:solidFill>
              </a:rPr>
              <a:t>places, policies, and environments in addition to individual differences</a:t>
            </a:r>
            <a:r>
              <a:rPr lang="en-US" dirty="0" smtClean="0">
                <a:solidFill>
                  <a:schemeClr val="accent3">
                    <a:lumMod val="75000"/>
                  </a:schemeClr>
                </a:solidFill>
              </a:rPr>
              <a:t>. </a:t>
            </a:r>
            <a:r>
              <a:rPr lang="en-US" b="1" dirty="0" smtClean="0">
                <a:solidFill>
                  <a:schemeClr val="accent3">
                    <a:lumMod val="75000"/>
                  </a:schemeClr>
                </a:solidFill>
              </a:rPr>
              <a:t>Solutions</a:t>
            </a:r>
            <a:r>
              <a:rPr lang="en-US" dirty="0" smtClean="0">
                <a:solidFill>
                  <a:schemeClr val="accent3">
                    <a:lumMod val="75000"/>
                  </a:schemeClr>
                </a:solidFill>
              </a:rPr>
              <a:t>-</a:t>
            </a:r>
            <a:r>
              <a:rPr lang="en-US" dirty="0" smtClean="0">
                <a:solidFill>
                  <a:schemeClr val="accent2"/>
                </a:solidFill>
              </a:rPr>
              <a:t>- Help communities have better living conditions and opportunities</a:t>
            </a:r>
            <a:endParaRPr lang="en-US" dirty="0">
              <a:solidFill>
                <a:schemeClr val="accent2"/>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534400" cy="1905000"/>
          </a:xfrm>
        </p:spPr>
        <p:txBody>
          <a:bodyPr>
            <a:noAutofit/>
          </a:bodyPr>
          <a:lstStyle/>
          <a:p>
            <a:r>
              <a:rPr lang="en-US" sz="4400" b="1" dirty="0" smtClean="0">
                <a:solidFill>
                  <a:srgbClr val="002060"/>
                </a:solidFill>
              </a:rPr>
              <a:t>Health and Well-being Disparities: San Joaquin Valley Findings</a:t>
            </a:r>
            <a:endParaRPr lang="en-US" sz="4400" b="1" dirty="0">
              <a:solidFill>
                <a:srgbClr val="002060"/>
              </a:solidFill>
            </a:endParaRPr>
          </a:p>
        </p:txBody>
      </p:sp>
      <p:sp>
        <p:nvSpPr>
          <p:cNvPr id="3" name="Content Placeholder 2"/>
          <p:cNvSpPr>
            <a:spLocks noGrp="1"/>
          </p:cNvSpPr>
          <p:nvPr>
            <p:ph sz="quarter" idx="1"/>
          </p:nvPr>
        </p:nvSpPr>
        <p:spPr>
          <a:xfrm>
            <a:off x="228600" y="2438400"/>
            <a:ext cx="8763000" cy="4191000"/>
          </a:xfrm>
        </p:spPr>
        <p:txBody>
          <a:bodyPr>
            <a:normAutofit/>
          </a:bodyPr>
          <a:lstStyle/>
          <a:p>
            <a:pPr marL="514350" indent="-514350"/>
            <a:r>
              <a:rPr lang="en-US" sz="3200" dirty="0" smtClean="0">
                <a:solidFill>
                  <a:schemeClr val="tx2">
                    <a:lumMod val="75000"/>
                  </a:schemeClr>
                </a:solidFill>
              </a:rPr>
              <a:t>A decade of reports: Valley has worse health and well-being outcomes than California and nation.</a:t>
            </a:r>
          </a:p>
          <a:p>
            <a:pPr marL="514350" indent="-514350"/>
            <a:r>
              <a:rPr lang="en-US" sz="3200" dirty="0" smtClean="0">
                <a:solidFill>
                  <a:schemeClr val="accent2"/>
                </a:solidFill>
              </a:rPr>
              <a:t>Bengiamin et al Healthy People 2010 shows worse outcomes than state, failed national standard for </a:t>
            </a:r>
            <a:r>
              <a:rPr lang="en-US" sz="3200" b="1" dirty="0" smtClean="0">
                <a:solidFill>
                  <a:schemeClr val="accent2"/>
                </a:solidFill>
              </a:rPr>
              <a:t>9 out of 10 </a:t>
            </a:r>
            <a:r>
              <a:rPr lang="en-US" sz="3200" dirty="0" smtClean="0">
                <a:solidFill>
                  <a:schemeClr val="accent2"/>
                </a:solidFill>
              </a:rPr>
              <a:t>health indicators, little progress over last decade.</a:t>
            </a:r>
          </a:p>
          <a:p>
            <a:pPr marL="514350" indent="-514350"/>
            <a:r>
              <a:rPr lang="en-US" sz="3200" dirty="0" smtClean="0">
                <a:solidFill>
                  <a:schemeClr val="tx2">
                    <a:lumMod val="75000"/>
                  </a:schemeClr>
                </a:solidFill>
              </a:rPr>
              <a:t>Multiple reports highlight barriers to health and well-being for many Valley communities </a:t>
            </a:r>
            <a:endParaRPr lang="en-US" sz="3200" dirty="0">
              <a:solidFill>
                <a:schemeClr val="tx2">
                  <a:lumMod val="75000"/>
                </a:schemeClr>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dirty="0" smtClean="0"/>
              <a:t>Poverty and Health in the San Joaquin</a:t>
            </a:r>
            <a:br>
              <a:rPr lang="en-US" dirty="0" smtClean="0"/>
            </a:br>
            <a:r>
              <a:rPr lang="en-US" dirty="0" smtClean="0"/>
              <a:t>Selected CHIS findings</a:t>
            </a:r>
            <a:endParaRPr lang="en-US" dirty="0"/>
          </a:p>
        </p:txBody>
      </p:sp>
      <p:graphicFrame>
        <p:nvGraphicFramePr>
          <p:cNvPr id="6" name="Content Placeholder 5"/>
          <p:cNvGraphicFramePr>
            <a:graphicFrameLocks noGrp="1"/>
          </p:cNvGraphicFramePr>
          <p:nvPr>
            <p:ph sz="quarter" idx="1"/>
          </p:nvPr>
        </p:nvGraphicFramePr>
        <p:xfrm>
          <a:off x="914400" y="1447800"/>
          <a:ext cx="7772400" cy="5029200"/>
        </p:xfrm>
        <a:graphic>
          <a:graphicData uri="http://schemas.openxmlformats.org/drawingml/2006/table">
            <a:tbl>
              <a:tblPr firstRow="1" bandRow="1">
                <a:tableStyleId>{5C22544A-7EE6-4342-B048-85BDC9FD1C3A}</a:tableStyleId>
              </a:tblPr>
              <a:tblGrid>
                <a:gridCol w="1554480"/>
                <a:gridCol w="1554480"/>
                <a:gridCol w="1554480"/>
                <a:gridCol w="1554480"/>
                <a:gridCol w="1554480"/>
              </a:tblGrid>
              <a:tr h="370840">
                <a:tc>
                  <a:txBody>
                    <a:bodyPr/>
                    <a:lstStyle/>
                    <a:p>
                      <a:r>
                        <a:rPr lang="en-US" dirty="0" smtClean="0"/>
                        <a:t>Median Income</a:t>
                      </a:r>
                    </a:p>
                    <a:p>
                      <a:r>
                        <a:rPr lang="en-US" dirty="0" smtClean="0"/>
                        <a:t>Condition</a:t>
                      </a:r>
                      <a:endParaRPr lang="en-US" dirty="0"/>
                    </a:p>
                  </a:txBody>
                  <a:tcPr/>
                </a:tc>
                <a:tc>
                  <a:txBody>
                    <a:bodyPr/>
                    <a:lstStyle/>
                    <a:p>
                      <a:r>
                        <a:rPr lang="en-US" dirty="0" smtClean="0"/>
                        <a:t>&lt;$15k</a:t>
                      </a:r>
                      <a:endParaRPr lang="en-US" dirty="0"/>
                    </a:p>
                  </a:txBody>
                  <a:tcPr/>
                </a:tc>
                <a:tc>
                  <a:txBody>
                    <a:bodyPr/>
                    <a:lstStyle/>
                    <a:p>
                      <a:r>
                        <a:rPr lang="en-US" dirty="0" smtClean="0"/>
                        <a:t>$15-$30k</a:t>
                      </a:r>
                      <a:endParaRPr lang="en-US" dirty="0"/>
                    </a:p>
                  </a:txBody>
                  <a:tcPr/>
                </a:tc>
                <a:tc>
                  <a:txBody>
                    <a:bodyPr/>
                    <a:lstStyle/>
                    <a:p>
                      <a:r>
                        <a:rPr lang="en-US" dirty="0" smtClean="0"/>
                        <a:t>$30k-$60k</a:t>
                      </a:r>
                      <a:endParaRPr lang="en-US" dirty="0"/>
                    </a:p>
                  </a:txBody>
                  <a:tcPr/>
                </a:tc>
                <a:tc>
                  <a:txBody>
                    <a:bodyPr/>
                    <a:lstStyle/>
                    <a:p>
                      <a:r>
                        <a:rPr lang="en-US" dirty="0" smtClean="0"/>
                        <a:t>&gt;$60k</a:t>
                      </a:r>
                      <a:endParaRPr lang="en-US" dirty="0"/>
                    </a:p>
                  </a:txBody>
                  <a:tcPr/>
                </a:tc>
              </a:tr>
              <a:tr h="370840">
                <a:tc>
                  <a:txBody>
                    <a:bodyPr/>
                    <a:lstStyle/>
                    <a:p>
                      <a:r>
                        <a:rPr lang="en-US" dirty="0" smtClean="0"/>
                        <a:t>Fair</a:t>
                      </a:r>
                      <a:r>
                        <a:rPr lang="en-US" baseline="0" dirty="0" smtClean="0"/>
                        <a:t> or Poor Health %</a:t>
                      </a:r>
                      <a:endParaRPr lang="en-US" dirty="0"/>
                    </a:p>
                  </a:txBody>
                  <a:tcPr/>
                </a:tc>
                <a:tc>
                  <a:txBody>
                    <a:bodyPr/>
                    <a:lstStyle/>
                    <a:p>
                      <a:r>
                        <a:rPr lang="en-US" dirty="0" smtClean="0"/>
                        <a:t>37</a:t>
                      </a:r>
                      <a:endParaRPr lang="en-US" dirty="0"/>
                    </a:p>
                  </a:txBody>
                  <a:tcPr/>
                </a:tc>
                <a:tc>
                  <a:txBody>
                    <a:bodyPr/>
                    <a:lstStyle/>
                    <a:p>
                      <a:r>
                        <a:rPr lang="en-US" dirty="0" smtClean="0"/>
                        <a:t>31</a:t>
                      </a:r>
                      <a:endParaRPr lang="en-US" dirty="0"/>
                    </a:p>
                  </a:txBody>
                  <a:tcPr/>
                </a:tc>
                <a:tc>
                  <a:txBody>
                    <a:bodyPr/>
                    <a:lstStyle/>
                    <a:p>
                      <a:r>
                        <a:rPr lang="en-US" dirty="0" smtClean="0"/>
                        <a:t>20</a:t>
                      </a:r>
                      <a:endParaRPr lang="en-US" dirty="0"/>
                    </a:p>
                  </a:txBody>
                  <a:tcPr/>
                </a:tc>
                <a:tc>
                  <a:txBody>
                    <a:bodyPr/>
                    <a:lstStyle/>
                    <a:p>
                      <a:r>
                        <a:rPr lang="en-US" dirty="0" smtClean="0"/>
                        <a:t>10</a:t>
                      </a:r>
                      <a:endParaRPr lang="en-US" dirty="0"/>
                    </a:p>
                  </a:txBody>
                  <a:tcPr/>
                </a:tc>
              </a:tr>
              <a:tr h="370840">
                <a:tc>
                  <a:txBody>
                    <a:bodyPr/>
                    <a:lstStyle/>
                    <a:p>
                      <a:r>
                        <a:rPr lang="en-US" dirty="0" smtClean="0"/>
                        <a:t>Psychological</a:t>
                      </a:r>
                      <a:r>
                        <a:rPr lang="en-US" baseline="0" dirty="0" smtClean="0"/>
                        <a:t> Distress %</a:t>
                      </a:r>
                      <a:endParaRPr lang="en-US" dirty="0"/>
                    </a:p>
                  </a:txBody>
                  <a:tcPr/>
                </a:tc>
                <a:tc>
                  <a:txBody>
                    <a:bodyPr/>
                    <a:lstStyle/>
                    <a:p>
                      <a:r>
                        <a:rPr lang="en-US" dirty="0" smtClean="0"/>
                        <a:t>13</a:t>
                      </a:r>
                      <a:endParaRPr lang="en-US" dirty="0"/>
                    </a:p>
                  </a:txBody>
                  <a:tcPr/>
                </a:tc>
                <a:tc>
                  <a:txBody>
                    <a:bodyPr/>
                    <a:lstStyle/>
                    <a:p>
                      <a:r>
                        <a:rPr lang="en-US" dirty="0" smtClean="0"/>
                        <a:t>10</a:t>
                      </a:r>
                      <a:endParaRPr lang="en-US" dirty="0"/>
                    </a:p>
                  </a:txBody>
                  <a:tcPr/>
                </a:tc>
                <a:tc>
                  <a:txBody>
                    <a:bodyPr/>
                    <a:lstStyle/>
                    <a:p>
                      <a:r>
                        <a:rPr lang="en-US" dirty="0" smtClean="0"/>
                        <a:t>9</a:t>
                      </a:r>
                      <a:endParaRPr lang="en-US" dirty="0"/>
                    </a:p>
                  </a:txBody>
                  <a:tcPr/>
                </a:tc>
                <a:tc>
                  <a:txBody>
                    <a:bodyPr/>
                    <a:lstStyle/>
                    <a:p>
                      <a:r>
                        <a:rPr lang="en-US" dirty="0" smtClean="0"/>
                        <a:t>8</a:t>
                      </a:r>
                      <a:endParaRPr lang="en-US" dirty="0"/>
                    </a:p>
                  </a:txBody>
                  <a:tcPr/>
                </a:tc>
              </a:tr>
              <a:tr h="370840">
                <a:tc>
                  <a:txBody>
                    <a:bodyPr/>
                    <a:lstStyle/>
                    <a:p>
                      <a:r>
                        <a:rPr lang="en-US" dirty="0" smtClean="0"/>
                        <a:t>Diabetes –ever </a:t>
                      </a:r>
                      <a:r>
                        <a:rPr lang="en-US" dirty="0" err="1" smtClean="0"/>
                        <a:t>dx</a:t>
                      </a:r>
                      <a:r>
                        <a:rPr lang="en-US" baseline="0" dirty="0" smtClean="0"/>
                        <a:t> %</a:t>
                      </a:r>
                      <a:endParaRPr lang="en-US" dirty="0"/>
                    </a:p>
                  </a:txBody>
                  <a:tcPr/>
                </a:tc>
                <a:tc>
                  <a:txBody>
                    <a:bodyPr/>
                    <a:lstStyle/>
                    <a:p>
                      <a:r>
                        <a:rPr lang="en-US" dirty="0" smtClean="0"/>
                        <a:t>16</a:t>
                      </a:r>
                      <a:endParaRPr lang="en-US" dirty="0"/>
                    </a:p>
                  </a:txBody>
                  <a:tcPr/>
                </a:tc>
                <a:tc>
                  <a:txBody>
                    <a:bodyPr/>
                    <a:lstStyle/>
                    <a:p>
                      <a:r>
                        <a:rPr lang="en-US" dirty="0" smtClean="0"/>
                        <a:t>12</a:t>
                      </a:r>
                      <a:endParaRPr lang="en-US" dirty="0"/>
                    </a:p>
                  </a:txBody>
                  <a:tcPr/>
                </a:tc>
                <a:tc>
                  <a:txBody>
                    <a:bodyPr/>
                    <a:lstStyle/>
                    <a:p>
                      <a:r>
                        <a:rPr lang="en-US" dirty="0" smtClean="0"/>
                        <a:t>8</a:t>
                      </a:r>
                      <a:endParaRPr lang="en-US" dirty="0"/>
                    </a:p>
                  </a:txBody>
                  <a:tcPr/>
                </a:tc>
                <a:tc>
                  <a:txBody>
                    <a:bodyPr/>
                    <a:lstStyle/>
                    <a:p>
                      <a:r>
                        <a:rPr lang="en-US" dirty="0" smtClean="0"/>
                        <a:t>5</a:t>
                      </a:r>
                      <a:endParaRPr lang="en-US" dirty="0"/>
                    </a:p>
                  </a:txBody>
                  <a:tcPr/>
                </a:tc>
              </a:tr>
              <a:tr h="370840">
                <a:tc>
                  <a:txBody>
                    <a:bodyPr/>
                    <a:lstStyle/>
                    <a:p>
                      <a:r>
                        <a:rPr lang="en-US" dirty="0" smtClean="0"/>
                        <a:t>Heart Disease—ever </a:t>
                      </a:r>
                      <a:r>
                        <a:rPr lang="en-US" dirty="0" err="1" smtClean="0"/>
                        <a:t>dx</a:t>
                      </a:r>
                      <a:r>
                        <a:rPr lang="en-US" dirty="0" smtClean="0"/>
                        <a:t> %</a:t>
                      </a:r>
                      <a:endParaRPr lang="en-US" dirty="0"/>
                    </a:p>
                  </a:txBody>
                  <a:tcPr/>
                </a:tc>
                <a:tc>
                  <a:txBody>
                    <a:bodyPr/>
                    <a:lstStyle/>
                    <a:p>
                      <a:r>
                        <a:rPr lang="en-US" dirty="0" smtClean="0"/>
                        <a:t>9</a:t>
                      </a:r>
                      <a:endParaRPr lang="en-US" dirty="0"/>
                    </a:p>
                  </a:txBody>
                  <a:tcPr/>
                </a:tc>
                <a:tc>
                  <a:txBody>
                    <a:bodyPr/>
                    <a:lstStyle/>
                    <a:p>
                      <a:r>
                        <a:rPr lang="en-US" dirty="0" smtClean="0"/>
                        <a:t>10</a:t>
                      </a:r>
                      <a:endParaRPr lang="en-US" dirty="0"/>
                    </a:p>
                  </a:txBody>
                  <a:tcPr/>
                </a:tc>
                <a:tc>
                  <a:txBody>
                    <a:bodyPr/>
                    <a:lstStyle/>
                    <a:p>
                      <a:r>
                        <a:rPr lang="en-US" dirty="0" smtClean="0"/>
                        <a:t>5</a:t>
                      </a:r>
                      <a:endParaRPr lang="en-US" dirty="0"/>
                    </a:p>
                  </a:txBody>
                  <a:tcPr/>
                </a:tc>
                <a:tc>
                  <a:txBody>
                    <a:bodyPr/>
                    <a:lstStyle/>
                    <a:p>
                      <a:r>
                        <a:rPr lang="en-US" dirty="0" smtClean="0"/>
                        <a:t>4</a:t>
                      </a:r>
                      <a:endParaRPr lang="en-US" dirty="0"/>
                    </a:p>
                  </a:txBody>
                  <a:tcPr/>
                </a:tc>
              </a:tr>
              <a:tr h="370840">
                <a:tc>
                  <a:txBody>
                    <a:bodyPr/>
                    <a:lstStyle/>
                    <a:p>
                      <a:r>
                        <a:rPr lang="en-US" dirty="0" smtClean="0"/>
                        <a:t>Usual care</a:t>
                      </a:r>
                      <a:r>
                        <a:rPr lang="en-US" baseline="0" dirty="0" smtClean="0"/>
                        <a:t> MD office %</a:t>
                      </a:r>
                      <a:endParaRPr lang="en-US" dirty="0"/>
                    </a:p>
                  </a:txBody>
                  <a:tcPr/>
                </a:tc>
                <a:tc>
                  <a:txBody>
                    <a:bodyPr/>
                    <a:lstStyle/>
                    <a:p>
                      <a:r>
                        <a:rPr lang="en-US" dirty="0" smtClean="0"/>
                        <a:t>39</a:t>
                      </a:r>
                      <a:endParaRPr lang="en-US" dirty="0"/>
                    </a:p>
                  </a:txBody>
                  <a:tcPr/>
                </a:tc>
                <a:tc>
                  <a:txBody>
                    <a:bodyPr/>
                    <a:lstStyle/>
                    <a:p>
                      <a:r>
                        <a:rPr lang="en-US" dirty="0" smtClean="0"/>
                        <a:t>47</a:t>
                      </a:r>
                      <a:endParaRPr lang="en-US" dirty="0"/>
                    </a:p>
                  </a:txBody>
                  <a:tcPr/>
                </a:tc>
                <a:tc>
                  <a:txBody>
                    <a:bodyPr/>
                    <a:lstStyle/>
                    <a:p>
                      <a:r>
                        <a:rPr lang="en-US" dirty="0" smtClean="0"/>
                        <a:t>70</a:t>
                      </a:r>
                      <a:endParaRPr lang="en-US" dirty="0"/>
                    </a:p>
                  </a:txBody>
                  <a:tcPr/>
                </a:tc>
                <a:tc>
                  <a:txBody>
                    <a:bodyPr/>
                    <a:lstStyle/>
                    <a:p>
                      <a:r>
                        <a:rPr lang="en-US" dirty="0" smtClean="0"/>
                        <a:t>80</a:t>
                      </a:r>
                      <a:endParaRPr lang="en-US" dirty="0"/>
                    </a:p>
                  </a:txBody>
                  <a:tcPr/>
                </a:tc>
              </a:tr>
              <a:tr h="370840">
                <a:tc>
                  <a:txBody>
                    <a:bodyPr/>
                    <a:lstStyle/>
                    <a:p>
                      <a:r>
                        <a:rPr lang="en-US" dirty="0" smtClean="0"/>
                        <a:t>Insured all last year %</a:t>
                      </a:r>
                      <a:endParaRPr lang="en-US" dirty="0"/>
                    </a:p>
                  </a:txBody>
                  <a:tcPr/>
                </a:tc>
                <a:tc>
                  <a:txBody>
                    <a:bodyPr/>
                    <a:lstStyle/>
                    <a:p>
                      <a:r>
                        <a:rPr lang="en-US" dirty="0" smtClean="0"/>
                        <a:t>68</a:t>
                      </a:r>
                      <a:endParaRPr lang="en-US" dirty="0"/>
                    </a:p>
                  </a:txBody>
                  <a:tcPr/>
                </a:tc>
                <a:tc>
                  <a:txBody>
                    <a:bodyPr/>
                    <a:lstStyle/>
                    <a:p>
                      <a:r>
                        <a:rPr lang="en-US" dirty="0" smtClean="0"/>
                        <a:t>70</a:t>
                      </a:r>
                      <a:endParaRPr lang="en-US" dirty="0"/>
                    </a:p>
                  </a:txBody>
                  <a:tcPr/>
                </a:tc>
                <a:tc>
                  <a:txBody>
                    <a:bodyPr/>
                    <a:lstStyle/>
                    <a:p>
                      <a:r>
                        <a:rPr lang="en-US" dirty="0" smtClean="0"/>
                        <a:t>83</a:t>
                      </a:r>
                      <a:endParaRPr lang="en-US" dirty="0"/>
                    </a:p>
                  </a:txBody>
                  <a:tcPr/>
                </a:tc>
                <a:tc>
                  <a:txBody>
                    <a:bodyPr/>
                    <a:lstStyle/>
                    <a:p>
                      <a:r>
                        <a:rPr lang="en-US" dirty="0" smtClean="0"/>
                        <a:t>94</a:t>
                      </a:r>
                      <a:endParaRPr lang="en-US" dirty="0"/>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81000"/>
            <a:ext cx="8610600" cy="685800"/>
          </a:xfrm>
        </p:spPr>
        <p:txBody>
          <a:bodyPr>
            <a:noAutofit/>
          </a:bodyPr>
          <a:lstStyle/>
          <a:p>
            <a:r>
              <a:rPr lang="en-US" sz="5400" b="1" dirty="0" smtClean="0">
                <a:solidFill>
                  <a:srgbClr val="002060"/>
                </a:solidFill>
              </a:rPr>
              <a:t>Place-Based Approach</a:t>
            </a:r>
            <a:endParaRPr lang="en-US" sz="5400" b="1" dirty="0">
              <a:solidFill>
                <a:srgbClr val="002060"/>
              </a:solidFill>
            </a:endParaRPr>
          </a:p>
        </p:txBody>
      </p:sp>
      <p:sp>
        <p:nvSpPr>
          <p:cNvPr id="3" name="Content Placeholder 2"/>
          <p:cNvSpPr>
            <a:spLocks noGrp="1"/>
          </p:cNvSpPr>
          <p:nvPr>
            <p:ph sz="quarter" idx="1"/>
          </p:nvPr>
        </p:nvSpPr>
        <p:spPr>
          <a:xfrm>
            <a:off x="228600" y="1828800"/>
            <a:ext cx="8915400" cy="5029200"/>
          </a:xfrm>
        </p:spPr>
        <p:txBody>
          <a:bodyPr>
            <a:normAutofit fontScale="40000" lnSpcReduction="20000"/>
          </a:bodyPr>
          <a:lstStyle/>
          <a:p>
            <a:pPr marL="519113" indent="-519113">
              <a:buFont typeface="+mj-lt"/>
              <a:buAutoNum type="arabicPeriod"/>
            </a:pPr>
            <a:r>
              <a:rPr lang="en-US" sz="7000" dirty="0" smtClean="0">
                <a:solidFill>
                  <a:srgbClr val="7030A0"/>
                </a:solidFill>
              </a:rPr>
              <a:t>How do Valley places differ on health and well-being outcomes? </a:t>
            </a:r>
          </a:p>
          <a:p>
            <a:pPr marL="519113" indent="-519113">
              <a:buFont typeface="+mj-lt"/>
              <a:buAutoNum type="arabicPeriod"/>
            </a:pPr>
            <a:r>
              <a:rPr lang="en-US" sz="7000" dirty="0" smtClean="0">
                <a:solidFill>
                  <a:srgbClr val="7030A0"/>
                </a:solidFill>
              </a:rPr>
              <a:t>What explains these differences?</a:t>
            </a:r>
            <a:endParaRPr lang="en-US" sz="6000" dirty="0" smtClean="0">
              <a:solidFill>
                <a:srgbClr val="7030A0"/>
              </a:solidFill>
            </a:endParaRPr>
          </a:p>
          <a:p>
            <a:pPr marL="682625" indent="-341313"/>
            <a:r>
              <a:rPr lang="en-US" sz="6000" b="1" dirty="0" smtClean="0">
                <a:solidFill>
                  <a:schemeClr val="accent6">
                    <a:lumMod val="50000"/>
                  </a:schemeClr>
                </a:solidFill>
              </a:rPr>
              <a:t>CVHPI Data Warehouse: </a:t>
            </a:r>
          </a:p>
          <a:p>
            <a:pPr marL="1309688" lvl="1" indent="-573088"/>
            <a:r>
              <a:rPr lang="en-US" sz="6000" dirty="0" smtClean="0">
                <a:solidFill>
                  <a:schemeClr val="accent6">
                    <a:lumMod val="50000"/>
                  </a:schemeClr>
                </a:solidFill>
              </a:rPr>
              <a:t>birth, death by zip code over 7 years</a:t>
            </a:r>
          </a:p>
          <a:p>
            <a:pPr marL="1309688" lvl="1" indent="-573088"/>
            <a:r>
              <a:rPr lang="en-US" sz="6000" dirty="0" smtClean="0">
                <a:solidFill>
                  <a:schemeClr val="accent6">
                    <a:lumMod val="50000"/>
                  </a:schemeClr>
                </a:solidFill>
              </a:rPr>
              <a:t>hospitalization by zip code over 9 years</a:t>
            </a:r>
          </a:p>
          <a:p>
            <a:pPr marL="1309688" lvl="1" indent="-573088"/>
            <a:r>
              <a:rPr lang="en-US" sz="6000" dirty="0" smtClean="0">
                <a:solidFill>
                  <a:schemeClr val="accent6">
                    <a:lumMod val="50000"/>
                  </a:schemeClr>
                </a:solidFill>
              </a:rPr>
              <a:t>race/ethnicity, median income, density by zip code</a:t>
            </a:r>
          </a:p>
          <a:p>
            <a:pPr marL="1309688" lvl="1" indent="-573088"/>
            <a:r>
              <a:rPr lang="en-US" sz="6000" dirty="0" smtClean="0">
                <a:solidFill>
                  <a:schemeClr val="accent6">
                    <a:lumMod val="50000"/>
                  </a:schemeClr>
                </a:solidFill>
              </a:rPr>
              <a:t>economic, education, environmental</a:t>
            </a:r>
          </a:p>
          <a:p>
            <a:pPr marL="682625" indent="-395288"/>
            <a:r>
              <a:rPr lang="en-US" sz="6000" b="1" dirty="0" smtClean="0">
                <a:solidFill>
                  <a:schemeClr val="accent6">
                    <a:lumMod val="50000"/>
                  </a:schemeClr>
                </a:solidFill>
              </a:rPr>
              <a:t>Analysis by place –traditional epidemiology methods</a:t>
            </a:r>
          </a:p>
          <a:p>
            <a:pPr marL="682625" indent="-395288"/>
            <a:r>
              <a:rPr lang="en-US" sz="6000" b="1" dirty="0" smtClean="0">
                <a:solidFill>
                  <a:schemeClr val="accent6">
                    <a:lumMod val="50000"/>
                  </a:schemeClr>
                </a:solidFill>
              </a:rPr>
              <a:t>Analysis by place- spatial analysis methods </a:t>
            </a:r>
          </a:p>
          <a:p>
            <a:pPr marL="514350" indent="-514350">
              <a:buNone/>
            </a:pPr>
            <a:endParaRPr lang="en-US" sz="5100" dirty="0" smtClean="0">
              <a:solidFill>
                <a:srgbClr val="FF0000"/>
              </a:solidFill>
            </a:endParaRPr>
          </a:p>
          <a:p>
            <a:pPr marL="514350" indent="-514350">
              <a:buNone/>
            </a:pPr>
            <a:r>
              <a:rPr lang="en-US" sz="7000" dirty="0" smtClean="0">
                <a:solidFill>
                  <a:schemeClr val="accent2"/>
                </a:solidFill>
              </a:rPr>
              <a:t>STABLE Multi-year MEASURES, BEFORE the RECESSION</a:t>
            </a:r>
          </a:p>
          <a:p>
            <a:pPr marL="514350" indent="-514350">
              <a:buNone/>
            </a:pPr>
            <a:endParaRPr lang="en-US" dirty="0" smtClean="0">
              <a:solidFill>
                <a:schemeClr val="accent6">
                  <a:lumMod val="50000"/>
                </a:schemeClr>
              </a:solidFill>
            </a:endParaRPr>
          </a:p>
          <a:p>
            <a:pPr marL="914400" lvl="1" indent="-514350">
              <a:buNone/>
            </a:pPr>
            <a:r>
              <a:rPr lang="en-US" dirty="0" smtClean="0">
                <a:solidFill>
                  <a:schemeClr val="accent6">
                    <a:lumMod val="50000"/>
                  </a:schemeClr>
                </a:solidFill>
              </a:rPr>
              <a:t> </a:t>
            </a:r>
            <a:endParaRPr lang="en-US" dirty="0">
              <a:solidFill>
                <a:schemeClr val="accent6">
                  <a:lumMod val="50000"/>
                </a:schemeClr>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b="1" dirty="0" smtClean="0">
                <a:solidFill>
                  <a:schemeClr val="tx2">
                    <a:lumMod val="75000"/>
                  </a:schemeClr>
                </a:solidFill>
              </a:rPr>
              <a:t>Years of Potential Life Lost by Place</a:t>
            </a:r>
            <a:br>
              <a:rPr lang="en-US" b="1" dirty="0" smtClean="0">
                <a:solidFill>
                  <a:schemeClr val="tx2">
                    <a:lumMod val="75000"/>
                  </a:schemeClr>
                </a:solidFill>
              </a:rPr>
            </a:br>
            <a:endParaRPr lang="en-US" dirty="0"/>
          </a:p>
        </p:txBody>
      </p:sp>
      <p:sp>
        <p:nvSpPr>
          <p:cNvPr id="7" name="Content Placeholder 6"/>
          <p:cNvSpPr>
            <a:spLocks noGrp="1"/>
          </p:cNvSpPr>
          <p:nvPr>
            <p:ph type="body" idx="1"/>
          </p:nvPr>
        </p:nvSpPr>
        <p:spPr>
          <a:xfrm>
            <a:off x="685800" y="2514600"/>
            <a:ext cx="7772400" cy="1905000"/>
          </a:xfrm>
        </p:spPr>
        <p:txBody>
          <a:bodyPr>
            <a:normAutofit fontScale="85000" lnSpcReduction="20000"/>
          </a:bodyPr>
          <a:lstStyle/>
          <a:p>
            <a:endParaRPr lang="en-US" dirty="0" smtClean="0"/>
          </a:p>
          <a:p>
            <a:pPr algn="ctr">
              <a:buNone/>
            </a:pPr>
            <a:endParaRPr lang="en-US" dirty="0" smtClean="0"/>
          </a:p>
          <a:p>
            <a:pPr algn="ctr">
              <a:buNone/>
            </a:pPr>
            <a:r>
              <a:rPr lang="en-US" sz="4500" b="1" dirty="0" smtClean="0">
                <a:solidFill>
                  <a:srgbClr val="FF0000"/>
                </a:solidFill>
              </a:rPr>
              <a:t>Overall mean=42.47</a:t>
            </a:r>
          </a:p>
          <a:p>
            <a:pPr algn="ctr">
              <a:buNone/>
            </a:pPr>
            <a:r>
              <a:rPr lang="en-US" sz="4500" b="1" dirty="0" smtClean="0">
                <a:solidFill>
                  <a:srgbClr val="FF0000"/>
                </a:solidFill>
              </a:rPr>
              <a:t>Range=17-75  years lost/1,000</a:t>
            </a:r>
            <a:endParaRPr lang="en-US" sz="4500" b="1" dirty="0">
              <a:solidFill>
                <a:srgbClr val="FF0000"/>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rot="10800000" flipV="1">
            <a:off x="457200" y="990600"/>
            <a:ext cx="8229600" cy="762000"/>
          </a:xfrm>
        </p:spPr>
        <p:txBody>
          <a:bodyPr/>
          <a:lstStyle/>
          <a:p>
            <a:pPr eaLnBrk="1" hangingPunct="1"/>
            <a:r>
              <a:rPr lang="en-US" dirty="0" smtClean="0">
                <a:solidFill>
                  <a:schemeClr val="tx2">
                    <a:lumMod val="75000"/>
                  </a:schemeClr>
                </a:solidFill>
              </a:rPr>
              <a:t>Community Features and YPLL</a:t>
            </a:r>
          </a:p>
        </p:txBody>
      </p:sp>
      <p:sp>
        <p:nvSpPr>
          <p:cNvPr id="6" name="Content Placeholder 5"/>
          <p:cNvSpPr>
            <a:spLocks noGrp="1"/>
          </p:cNvSpPr>
          <p:nvPr>
            <p:ph sz="quarter" idx="1"/>
          </p:nvPr>
        </p:nvSpPr>
        <p:spPr>
          <a:xfrm>
            <a:off x="228600" y="1905000"/>
            <a:ext cx="8458200" cy="4221163"/>
          </a:xfrm>
        </p:spPr>
        <p:txBody>
          <a:bodyPr>
            <a:normAutofit/>
          </a:bodyPr>
          <a:lstStyle/>
          <a:p>
            <a:r>
              <a:rPr lang="en-US" dirty="0" smtClean="0"/>
              <a:t>More years of life lost in segregated Latino communities (15 </a:t>
            </a:r>
            <a:r>
              <a:rPr lang="en-US" dirty="0" smtClean="0"/>
              <a:t>years/10,000</a:t>
            </a:r>
            <a:r>
              <a:rPr lang="en-US" dirty="0" smtClean="0"/>
              <a:t>)</a:t>
            </a:r>
          </a:p>
          <a:p>
            <a:endParaRPr lang="en-US" dirty="0" smtClean="0"/>
          </a:p>
          <a:p>
            <a:r>
              <a:rPr lang="en-US" dirty="0" smtClean="0"/>
              <a:t>More years of life lost in segregated African American and Asian communities (6 </a:t>
            </a:r>
            <a:r>
              <a:rPr lang="en-US" dirty="0" smtClean="0"/>
              <a:t>years/10,000</a:t>
            </a:r>
            <a:r>
              <a:rPr lang="en-US" dirty="0" smtClean="0"/>
              <a:t>)</a:t>
            </a:r>
          </a:p>
          <a:p>
            <a:endParaRPr lang="en-US" dirty="0" smtClean="0"/>
          </a:p>
          <a:p>
            <a:r>
              <a:rPr lang="en-US" dirty="0" smtClean="0"/>
              <a:t>More years of life lost in poor communities (26 </a:t>
            </a:r>
            <a:r>
              <a:rPr lang="en-US" dirty="0" smtClean="0"/>
              <a:t>years/10,000)</a:t>
            </a:r>
          </a:p>
          <a:p>
            <a:r>
              <a:rPr lang="en-US" dirty="0" smtClean="0"/>
              <a:t>Complex multivariate relationships</a:t>
            </a:r>
            <a:endParaRPr lang="en-US" dirty="0" smtClean="0"/>
          </a:p>
          <a:p>
            <a:pPr>
              <a:buNone/>
            </a:pPr>
            <a:endParaRPr lang="en-US" dirty="0" smtClean="0"/>
          </a:p>
          <a:p>
            <a:pPr>
              <a:buNone/>
            </a:pPr>
            <a:endParaRPr lang="en-US" dirty="0" smtClean="0"/>
          </a:p>
          <a:p>
            <a:pPr>
              <a:buNone/>
            </a:pPr>
            <a:endParaRPr lang="en-US" dirty="0" smtClean="0"/>
          </a:p>
        </p:txBody>
      </p:sp>
      <p:sp>
        <p:nvSpPr>
          <p:cNvPr id="3133" name="TextBox 4"/>
          <p:cNvSpPr txBox="1">
            <a:spLocks noChangeArrowheads="1"/>
          </p:cNvSpPr>
          <p:nvPr/>
        </p:nvSpPr>
        <p:spPr bwMode="auto">
          <a:xfrm>
            <a:off x="533400" y="6477000"/>
            <a:ext cx="1417638" cy="261938"/>
          </a:xfrm>
          <a:prstGeom prst="rect">
            <a:avLst/>
          </a:prstGeom>
          <a:noFill/>
          <a:ln w="9525">
            <a:noFill/>
            <a:miter lim="800000"/>
            <a:headEnd/>
            <a:tailEnd/>
          </a:ln>
        </p:spPr>
        <p:txBody>
          <a:bodyPr wrap="none">
            <a:spAutoFit/>
          </a:bodyPr>
          <a:lstStyle/>
          <a:p>
            <a:r>
              <a:rPr lang="en-US" sz="1100" i="1" dirty="0"/>
              <a:t>*significant at p=.05</a:t>
            </a:r>
            <a:endParaRPr lang="en-US" sz="11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Content Placeholder 3" descr="WorstYPLL.jpg"/>
          <p:cNvPicPr>
            <a:picLocks noGrp="1" noChangeAspect="1"/>
          </p:cNvPicPr>
          <p:nvPr>
            <p:ph sz="quarter" idx="1"/>
          </p:nvPr>
        </p:nvPicPr>
        <p:blipFill>
          <a:blip r:embed="rId3" cstate="print"/>
          <a:srcRect/>
          <a:stretch>
            <a:fillRect/>
          </a:stretch>
        </p:blipFill>
        <p:spPr>
          <a:xfrm>
            <a:off x="642872" y="152401"/>
            <a:ext cx="7662928" cy="6716888"/>
          </a:xfrm>
        </p:spPr>
      </p:pic>
      <p:graphicFrame>
        <p:nvGraphicFramePr>
          <p:cNvPr id="8" name="Table 7"/>
          <p:cNvGraphicFramePr>
            <a:graphicFrameLocks noGrp="1"/>
          </p:cNvGraphicFramePr>
          <p:nvPr/>
        </p:nvGraphicFramePr>
        <p:xfrm>
          <a:off x="0" y="3177526"/>
          <a:ext cx="1905001" cy="3680474"/>
        </p:xfrm>
        <a:graphic>
          <a:graphicData uri="http://schemas.openxmlformats.org/drawingml/2006/table">
            <a:tbl>
              <a:tblPr firstRow="1" bandRow="1">
                <a:tableStyleId>{5C22544A-7EE6-4342-B048-85BDC9FD1C3A}</a:tableStyleId>
              </a:tblPr>
              <a:tblGrid>
                <a:gridCol w="1071563"/>
                <a:gridCol w="833438"/>
              </a:tblGrid>
              <a:tr h="304799">
                <a:tc>
                  <a:txBody>
                    <a:bodyPr/>
                    <a:lstStyle/>
                    <a:p>
                      <a:r>
                        <a:rPr lang="en-US" sz="1200" b="1" dirty="0" smtClean="0"/>
                        <a:t>Top 15  </a:t>
                      </a:r>
                    </a:p>
                    <a:p>
                      <a:r>
                        <a:rPr lang="en-US" sz="1200" b="1" dirty="0" smtClean="0"/>
                        <a:t>Lowest</a:t>
                      </a:r>
                      <a:r>
                        <a:rPr lang="en-US" sz="1200" b="1" baseline="0" dirty="0" smtClean="0"/>
                        <a:t> </a:t>
                      </a:r>
                      <a:r>
                        <a:rPr lang="en-US" sz="1200" b="1" dirty="0" smtClean="0"/>
                        <a:t>YPLL</a:t>
                      </a:r>
                      <a:endParaRPr lang="en-US" sz="1200" b="1" dirty="0"/>
                    </a:p>
                  </a:txBody>
                  <a:tcPr/>
                </a:tc>
                <a:tc>
                  <a:txBody>
                    <a:bodyPr/>
                    <a:lstStyle/>
                    <a:p>
                      <a:r>
                        <a:rPr lang="en-US" sz="1600" b="1" dirty="0" smtClean="0">
                          <a:solidFill>
                            <a:srgbClr val="00B050"/>
                          </a:solidFill>
                        </a:rPr>
                        <a:t>GREEN</a:t>
                      </a:r>
                      <a:endParaRPr lang="en-US" sz="1100" b="1" dirty="0">
                        <a:solidFill>
                          <a:srgbClr val="00B050"/>
                        </a:solidFill>
                      </a:endParaRPr>
                    </a:p>
                  </a:txBody>
                  <a:tcPr/>
                </a:tc>
              </a:tr>
              <a:tr h="199548">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95304</a:t>
                      </a:r>
                      <a:endParaRPr lang="en-US" sz="8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800" dirty="0" smtClean="0"/>
                        <a:t>San</a:t>
                      </a:r>
                      <a:r>
                        <a:rPr lang="en-US" sz="800" baseline="0" dirty="0" smtClean="0"/>
                        <a:t> Joaquin</a:t>
                      </a:r>
                      <a:endParaRPr lang="en-US" sz="800" dirty="0"/>
                    </a:p>
                  </a:txBody>
                  <a:tcPr/>
                </a:tc>
              </a:tr>
              <a:tr h="199548">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95242</a:t>
                      </a:r>
                    </a:p>
                  </a:txBody>
                  <a:tcPr/>
                </a:tc>
                <a:tc>
                  <a:txBody>
                    <a:bodyPr/>
                    <a:lstStyle/>
                    <a:p>
                      <a:r>
                        <a:rPr lang="en-US" sz="800" dirty="0" smtClean="0"/>
                        <a:t>San Joaquin</a:t>
                      </a:r>
                      <a:endParaRPr lang="en-US" sz="800" dirty="0"/>
                    </a:p>
                  </a:txBody>
                  <a:tcPr/>
                </a:tc>
              </a:tr>
              <a:tr h="199548">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93239 / 93204</a:t>
                      </a:r>
                      <a:endParaRPr lang="en-US" sz="800" dirty="0"/>
                    </a:p>
                  </a:txBody>
                  <a:tcPr/>
                </a:tc>
                <a:tc>
                  <a:txBody>
                    <a:bodyPr/>
                    <a:lstStyle/>
                    <a:p>
                      <a:r>
                        <a:rPr lang="en-US" sz="800" dirty="0" smtClean="0"/>
                        <a:t>Kings</a:t>
                      </a:r>
                      <a:endParaRPr lang="en-US" sz="800" dirty="0"/>
                    </a:p>
                  </a:txBody>
                  <a:tcPr/>
                </a:tc>
              </a:tr>
              <a:tr h="199548">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95377</a:t>
                      </a:r>
                      <a:endParaRPr lang="en-US" sz="800" dirty="0"/>
                    </a:p>
                  </a:txBody>
                  <a:tcPr/>
                </a:tc>
                <a:tc>
                  <a:txBody>
                    <a:bodyPr/>
                    <a:lstStyle/>
                    <a:p>
                      <a:r>
                        <a:rPr lang="en-US" sz="800" dirty="0" smtClean="0"/>
                        <a:t>San Joaquin</a:t>
                      </a:r>
                      <a:endParaRPr lang="en-US" sz="800" dirty="0"/>
                    </a:p>
                  </a:txBody>
                  <a:tcPr/>
                </a:tc>
              </a:tr>
              <a:tr h="199548">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93611</a:t>
                      </a:r>
                      <a:endParaRPr lang="en-US" sz="800" dirty="0"/>
                    </a:p>
                  </a:txBody>
                  <a:tcPr/>
                </a:tc>
                <a:tc>
                  <a:txBody>
                    <a:bodyPr/>
                    <a:lstStyle/>
                    <a:p>
                      <a:r>
                        <a:rPr lang="en-US" sz="800" dirty="0" smtClean="0"/>
                        <a:t>Fresno</a:t>
                      </a:r>
                      <a:endParaRPr lang="en-US" sz="800" dirty="0"/>
                    </a:p>
                  </a:txBody>
                  <a:tcPr/>
                </a:tc>
              </a:tr>
              <a:tr h="199548">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95368</a:t>
                      </a:r>
                      <a:endParaRPr lang="en-US" sz="800" dirty="0"/>
                    </a:p>
                  </a:txBody>
                  <a:tcPr/>
                </a:tc>
                <a:tc>
                  <a:txBody>
                    <a:bodyPr/>
                    <a:lstStyle/>
                    <a:p>
                      <a:r>
                        <a:rPr lang="en-US" sz="800" dirty="0" smtClean="0"/>
                        <a:t>Stanislaus</a:t>
                      </a:r>
                      <a:endParaRPr lang="en-US" sz="800" dirty="0"/>
                    </a:p>
                  </a:txBody>
                  <a:tcPr/>
                </a:tc>
              </a:tr>
              <a:tr h="199548">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93311</a:t>
                      </a:r>
                      <a:endParaRPr lang="en-US" sz="800" dirty="0"/>
                    </a:p>
                  </a:txBody>
                  <a:tcPr/>
                </a:tc>
                <a:tc>
                  <a:txBody>
                    <a:bodyPr/>
                    <a:lstStyle/>
                    <a:p>
                      <a:r>
                        <a:rPr lang="en-US" sz="800" dirty="0" smtClean="0"/>
                        <a:t>Kern</a:t>
                      </a:r>
                      <a:endParaRPr lang="en-US" sz="800" dirty="0"/>
                    </a:p>
                  </a:txBody>
                  <a:tcPr/>
                </a:tc>
              </a:tr>
              <a:tr h="199548">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93730 / 93711</a:t>
                      </a:r>
                      <a:endParaRPr lang="en-US" sz="800" dirty="0"/>
                    </a:p>
                  </a:txBody>
                  <a:tcPr/>
                </a:tc>
                <a:tc>
                  <a:txBody>
                    <a:bodyPr/>
                    <a:lstStyle/>
                    <a:p>
                      <a:r>
                        <a:rPr lang="en-US" sz="800" dirty="0" smtClean="0"/>
                        <a:t>Fresno</a:t>
                      </a:r>
                      <a:endParaRPr lang="en-US" sz="800" dirty="0"/>
                    </a:p>
                  </a:txBody>
                  <a:tcPr/>
                </a:tc>
              </a:tr>
              <a:tr h="199548">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95348</a:t>
                      </a:r>
                      <a:endParaRPr lang="en-US" sz="800" dirty="0"/>
                    </a:p>
                  </a:txBody>
                  <a:tcPr/>
                </a:tc>
                <a:tc>
                  <a:txBody>
                    <a:bodyPr/>
                    <a:lstStyle/>
                    <a:p>
                      <a:r>
                        <a:rPr lang="en-US" sz="800" dirty="0" smtClean="0"/>
                        <a:t>Merced</a:t>
                      </a:r>
                      <a:endParaRPr lang="en-US" sz="800" dirty="0"/>
                    </a:p>
                  </a:txBody>
                  <a:tcPr/>
                </a:tc>
              </a:tr>
              <a:tr h="199548">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93720</a:t>
                      </a:r>
                      <a:endParaRPr lang="en-US" sz="800" dirty="0"/>
                    </a:p>
                  </a:txBody>
                  <a:tcPr/>
                </a:tc>
                <a:tc>
                  <a:txBody>
                    <a:bodyPr/>
                    <a:lstStyle/>
                    <a:p>
                      <a:r>
                        <a:rPr lang="en-US" sz="800" dirty="0" smtClean="0"/>
                        <a:t>Fresno</a:t>
                      </a:r>
                      <a:endParaRPr lang="en-US" sz="800" dirty="0"/>
                    </a:p>
                  </a:txBody>
                  <a:tcPr/>
                </a:tc>
              </a:tr>
              <a:tr h="199548">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93234 / 93210</a:t>
                      </a:r>
                      <a:endParaRPr lang="en-US" sz="800" dirty="0"/>
                    </a:p>
                  </a:txBody>
                  <a:tcPr/>
                </a:tc>
                <a:tc>
                  <a:txBody>
                    <a:bodyPr/>
                    <a:lstStyle/>
                    <a:p>
                      <a:r>
                        <a:rPr lang="en-US" sz="800" dirty="0" smtClean="0"/>
                        <a:t>Fresno</a:t>
                      </a:r>
                      <a:endParaRPr lang="en-US" sz="800" dirty="0"/>
                    </a:p>
                  </a:txBody>
                  <a:tcPr/>
                </a:tc>
              </a:tr>
              <a:tr h="199548">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95219</a:t>
                      </a:r>
                      <a:endParaRPr lang="en-US" sz="800" dirty="0"/>
                    </a:p>
                  </a:txBody>
                  <a:tcPr/>
                </a:tc>
                <a:tc>
                  <a:txBody>
                    <a:bodyPr/>
                    <a:lstStyle/>
                    <a:p>
                      <a:r>
                        <a:rPr lang="en-US" sz="800" dirty="0" smtClean="0"/>
                        <a:t>San Joaquin</a:t>
                      </a:r>
                      <a:endParaRPr lang="en-US" sz="800" dirty="0"/>
                    </a:p>
                  </a:txBody>
                  <a:tcPr/>
                </a:tc>
              </a:tr>
              <a:tr h="199548">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95366</a:t>
                      </a:r>
                      <a:endParaRPr lang="en-US" sz="800" dirty="0"/>
                    </a:p>
                  </a:txBody>
                  <a:tcPr/>
                </a:tc>
                <a:tc>
                  <a:txBody>
                    <a:bodyPr/>
                    <a:lstStyle/>
                    <a:p>
                      <a:r>
                        <a:rPr lang="en-US" sz="800" dirty="0" smtClean="0"/>
                        <a:t>San Joaquin</a:t>
                      </a:r>
                      <a:endParaRPr lang="en-US" sz="800" dirty="0"/>
                    </a:p>
                  </a:txBody>
                  <a:tcPr/>
                </a:tc>
              </a:tr>
              <a:tr h="199548">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95382</a:t>
                      </a:r>
                      <a:endParaRPr lang="en-US" sz="800" dirty="0"/>
                    </a:p>
                  </a:txBody>
                  <a:tcPr/>
                </a:tc>
                <a:tc>
                  <a:txBody>
                    <a:bodyPr/>
                    <a:lstStyle/>
                    <a:p>
                      <a:r>
                        <a:rPr lang="en-US" sz="800" dirty="0" smtClean="0"/>
                        <a:t>Stanislaus</a:t>
                      </a:r>
                      <a:endParaRPr lang="en-US" sz="800" dirty="0"/>
                    </a:p>
                  </a:txBody>
                  <a:tcPr/>
                </a:tc>
              </a:tr>
              <a:tr h="236234">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93312</a:t>
                      </a:r>
                      <a:endParaRPr lang="en-US" sz="800" dirty="0"/>
                    </a:p>
                  </a:txBody>
                  <a:tcPr/>
                </a:tc>
                <a:tc>
                  <a:txBody>
                    <a:bodyPr/>
                    <a:lstStyle/>
                    <a:p>
                      <a:r>
                        <a:rPr lang="en-US" sz="800" dirty="0" smtClean="0"/>
                        <a:t>Kern</a:t>
                      </a:r>
                      <a:endParaRPr lang="en-US" sz="800" dirty="0"/>
                    </a:p>
                  </a:txBody>
                  <a:tcPr/>
                </a:tc>
              </a:tr>
            </a:tbl>
          </a:graphicData>
        </a:graphic>
      </p:graphicFrame>
      <p:graphicFrame>
        <p:nvGraphicFramePr>
          <p:cNvPr id="4" name="Table 3"/>
          <p:cNvGraphicFramePr>
            <a:graphicFrameLocks noGrp="1"/>
          </p:cNvGraphicFramePr>
          <p:nvPr/>
        </p:nvGraphicFramePr>
        <p:xfrm>
          <a:off x="7238999" y="0"/>
          <a:ext cx="1905001" cy="3720479"/>
        </p:xfrm>
        <a:graphic>
          <a:graphicData uri="http://schemas.openxmlformats.org/drawingml/2006/table">
            <a:tbl>
              <a:tblPr firstRow="1" bandRow="1">
                <a:tableStyleId>{5C22544A-7EE6-4342-B048-85BDC9FD1C3A}</a:tableStyleId>
              </a:tblPr>
              <a:tblGrid>
                <a:gridCol w="1071563"/>
                <a:gridCol w="833438"/>
              </a:tblGrid>
              <a:tr h="304799">
                <a:tc>
                  <a:txBody>
                    <a:bodyPr/>
                    <a:lstStyle/>
                    <a:p>
                      <a:r>
                        <a:rPr lang="en-US" sz="1200" dirty="0" smtClean="0"/>
                        <a:t>Top 15  </a:t>
                      </a:r>
                    </a:p>
                    <a:p>
                      <a:r>
                        <a:rPr lang="en-US" sz="1200" dirty="0" smtClean="0"/>
                        <a:t>Highest YPLL</a:t>
                      </a:r>
                      <a:endParaRPr lang="en-US" sz="1200" dirty="0"/>
                    </a:p>
                  </a:txBody>
                  <a:tcPr/>
                </a:tc>
                <a:tc>
                  <a:txBody>
                    <a:bodyPr/>
                    <a:lstStyle/>
                    <a:p>
                      <a:r>
                        <a:rPr lang="en-US" sz="2000" b="1" dirty="0" smtClean="0">
                          <a:solidFill>
                            <a:srgbClr val="C00000"/>
                          </a:solidFill>
                        </a:rPr>
                        <a:t>RED</a:t>
                      </a:r>
                      <a:endParaRPr lang="en-US" sz="1100" b="1" dirty="0">
                        <a:solidFill>
                          <a:srgbClr val="C00000"/>
                        </a:solidFill>
                      </a:endParaRPr>
                    </a:p>
                  </a:txBody>
                  <a:tcPr/>
                </a:tc>
              </a:tr>
              <a:tr h="199548">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95202 / 95203</a:t>
                      </a:r>
                      <a:endParaRPr lang="en-US" sz="8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800" dirty="0" smtClean="0"/>
                        <a:t>San Joaquin </a:t>
                      </a:r>
                      <a:endParaRPr lang="en-US" sz="800" dirty="0"/>
                    </a:p>
                  </a:txBody>
                  <a:tcPr/>
                </a:tc>
              </a:tr>
              <a:tr h="199548">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95205</a:t>
                      </a:r>
                    </a:p>
                  </a:txBody>
                  <a:tcPr/>
                </a:tc>
                <a:tc>
                  <a:txBody>
                    <a:bodyPr/>
                    <a:lstStyle/>
                    <a:p>
                      <a:r>
                        <a:rPr lang="en-US" sz="800" dirty="0" smtClean="0"/>
                        <a:t>San Joaquin </a:t>
                      </a:r>
                      <a:endParaRPr lang="en-US" sz="800" dirty="0"/>
                    </a:p>
                  </a:txBody>
                  <a:tcPr/>
                </a:tc>
              </a:tr>
              <a:tr h="199548">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93728</a:t>
                      </a:r>
                      <a:endParaRPr lang="en-US" sz="800" dirty="0"/>
                    </a:p>
                  </a:txBody>
                  <a:tcPr/>
                </a:tc>
                <a:tc>
                  <a:txBody>
                    <a:bodyPr/>
                    <a:lstStyle/>
                    <a:p>
                      <a:r>
                        <a:rPr lang="en-US" sz="800" dirty="0" smtClean="0"/>
                        <a:t>Fresno </a:t>
                      </a:r>
                      <a:endParaRPr lang="en-US" sz="800" dirty="0"/>
                    </a:p>
                  </a:txBody>
                  <a:tcPr/>
                </a:tc>
              </a:tr>
              <a:tr h="199548">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93706</a:t>
                      </a:r>
                      <a:endParaRPr lang="en-US" sz="800" dirty="0"/>
                    </a:p>
                  </a:txBody>
                  <a:tcPr/>
                </a:tc>
                <a:tc>
                  <a:txBody>
                    <a:bodyPr/>
                    <a:lstStyle/>
                    <a:p>
                      <a:r>
                        <a:rPr lang="en-US" sz="800" dirty="0" smtClean="0"/>
                        <a:t>Fresno </a:t>
                      </a:r>
                      <a:endParaRPr lang="en-US" sz="800" dirty="0"/>
                    </a:p>
                  </a:txBody>
                  <a:tcPr/>
                </a:tc>
              </a:tr>
              <a:tr h="199548">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93301</a:t>
                      </a:r>
                      <a:endParaRPr lang="en-US" sz="800" dirty="0"/>
                    </a:p>
                  </a:txBody>
                  <a:tcPr/>
                </a:tc>
                <a:tc>
                  <a:txBody>
                    <a:bodyPr/>
                    <a:lstStyle/>
                    <a:p>
                      <a:r>
                        <a:rPr lang="en-US" sz="800" dirty="0" smtClean="0"/>
                        <a:t>Kern </a:t>
                      </a:r>
                      <a:endParaRPr lang="en-US" sz="800" dirty="0"/>
                    </a:p>
                  </a:txBody>
                  <a:tcPr/>
                </a:tc>
              </a:tr>
              <a:tr h="199548">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93307</a:t>
                      </a:r>
                      <a:endParaRPr lang="en-US" sz="800" dirty="0"/>
                    </a:p>
                  </a:txBody>
                  <a:tcPr/>
                </a:tc>
                <a:tc>
                  <a:txBody>
                    <a:bodyPr/>
                    <a:lstStyle/>
                    <a:p>
                      <a:r>
                        <a:rPr lang="en-US" sz="800" dirty="0" smtClean="0"/>
                        <a:t>Kern </a:t>
                      </a:r>
                      <a:endParaRPr lang="en-US" sz="800" dirty="0"/>
                    </a:p>
                  </a:txBody>
                  <a:tcPr/>
                </a:tc>
              </a:tr>
              <a:tr h="199548">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93721 / 93701</a:t>
                      </a:r>
                      <a:endParaRPr lang="en-US" sz="800" dirty="0"/>
                    </a:p>
                  </a:txBody>
                  <a:tcPr/>
                </a:tc>
                <a:tc>
                  <a:txBody>
                    <a:bodyPr/>
                    <a:lstStyle/>
                    <a:p>
                      <a:r>
                        <a:rPr lang="en-US" sz="800" dirty="0" smtClean="0"/>
                        <a:t>Fresno </a:t>
                      </a:r>
                      <a:endParaRPr lang="en-US" sz="800" dirty="0"/>
                    </a:p>
                  </a:txBody>
                  <a:tcPr/>
                </a:tc>
              </a:tr>
              <a:tr h="199548">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93268</a:t>
                      </a:r>
                      <a:endParaRPr lang="en-US" sz="800" dirty="0"/>
                    </a:p>
                  </a:txBody>
                  <a:tcPr/>
                </a:tc>
                <a:tc>
                  <a:txBody>
                    <a:bodyPr/>
                    <a:lstStyle/>
                    <a:p>
                      <a:r>
                        <a:rPr lang="en-US" sz="800" dirty="0" smtClean="0"/>
                        <a:t>Kern </a:t>
                      </a:r>
                      <a:endParaRPr lang="en-US" sz="800" dirty="0"/>
                    </a:p>
                  </a:txBody>
                  <a:tcPr/>
                </a:tc>
              </a:tr>
              <a:tr h="199548">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93619</a:t>
                      </a:r>
                      <a:endParaRPr lang="en-US" sz="800" dirty="0"/>
                    </a:p>
                  </a:txBody>
                  <a:tcPr/>
                </a:tc>
                <a:tc>
                  <a:txBody>
                    <a:bodyPr/>
                    <a:lstStyle/>
                    <a:p>
                      <a:r>
                        <a:rPr lang="en-US" sz="800" dirty="0" smtClean="0"/>
                        <a:t>Fresno</a:t>
                      </a:r>
                      <a:endParaRPr lang="en-US" sz="800" dirty="0"/>
                    </a:p>
                  </a:txBody>
                  <a:tcPr/>
                </a:tc>
              </a:tr>
              <a:tr h="199548">
                <a:tc>
                  <a:txBody>
                    <a:bodyPr/>
                    <a:lstStyle/>
                    <a:p>
                      <a:pPr algn="r" fontAlgn="b"/>
                      <a:r>
                        <a:rPr lang="en-US" sz="800" b="0" i="0" u="none" strike="noStrike" dirty="0" smtClean="0">
                          <a:solidFill>
                            <a:srgbClr val="000000"/>
                          </a:solidFill>
                          <a:latin typeface="Calibri"/>
                        </a:rPr>
                        <a:t>93205</a:t>
                      </a:r>
                      <a:r>
                        <a:rPr lang="en-US" sz="800" b="0" i="0" u="none" strike="noStrike" baseline="0" dirty="0" smtClean="0">
                          <a:solidFill>
                            <a:srgbClr val="000000"/>
                          </a:solidFill>
                          <a:latin typeface="Calibri"/>
                        </a:rPr>
                        <a:t> / 93240</a:t>
                      </a:r>
                    </a:p>
                    <a:p>
                      <a:pPr algn="r" fontAlgn="b"/>
                      <a:r>
                        <a:rPr lang="en-US" sz="800" b="0" i="0" u="none" strike="noStrike" baseline="0" dirty="0" smtClean="0">
                          <a:solidFill>
                            <a:srgbClr val="000000"/>
                          </a:solidFill>
                          <a:latin typeface="Calibri"/>
                        </a:rPr>
                        <a:t>93283 / 93255 </a:t>
                      </a:r>
                      <a:endParaRPr lang="en-US" sz="800" b="0" i="0" u="none" strike="noStrike" dirty="0" smtClean="0">
                        <a:solidFill>
                          <a:srgbClr val="000000"/>
                        </a:solidFill>
                        <a:latin typeface="Calibri"/>
                      </a:endParaRPr>
                    </a:p>
                  </a:txBody>
                  <a:tcPr marL="9525" marR="9525" marT="9525" marB="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800" dirty="0" smtClean="0"/>
                        <a:t>Kern </a:t>
                      </a:r>
                      <a:endParaRPr lang="en-US" sz="800" dirty="0"/>
                    </a:p>
                  </a:txBody>
                  <a:tcPr/>
                </a:tc>
              </a:tr>
              <a:tr h="199548">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95354</a:t>
                      </a:r>
                      <a:endParaRPr lang="en-US" sz="800" dirty="0"/>
                    </a:p>
                  </a:txBody>
                  <a:tcPr/>
                </a:tc>
                <a:tc>
                  <a:txBody>
                    <a:bodyPr/>
                    <a:lstStyle/>
                    <a:p>
                      <a:r>
                        <a:rPr lang="en-US" sz="800" dirty="0" smtClean="0"/>
                        <a:t>Stanislaus</a:t>
                      </a:r>
                      <a:endParaRPr lang="en-US" sz="800" dirty="0"/>
                    </a:p>
                  </a:txBody>
                  <a:tcPr/>
                </a:tc>
              </a:tr>
              <a:tr h="199548">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93244 / 93286</a:t>
                      </a:r>
                      <a:endParaRPr lang="en-US" sz="800" dirty="0"/>
                    </a:p>
                  </a:txBody>
                  <a:tcPr/>
                </a:tc>
                <a:tc>
                  <a:txBody>
                    <a:bodyPr/>
                    <a:lstStyle/>
                    <a:p>
                      <a:r>
                        <a:rPr lang="en-US" sz="800" dirty="0" smtClean="0"/>
                        <a:t>Tulare</a:t>
                      </a:r>
                      <a:endParaRPr lang="en-US" sz="800" dirty="0"/>
                    </a:p>
                  </a:txBody>
                  <a:tcPr/>
                </a:tc>
              </a:tr>
              <a:tr h="199548">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95351</a:t>
                      </a:r>
                      <a:endParaRPr lang="en-US" sz="800" dirty="0"/>
                    </a:p>
                  </a:txBody>
                  <a:tcPr/>
                </a:tc>
                <a:tc>
                  <a:txBody>
                    <a:bodyPr/>
                    <a:lstStyle/>
                    <a:p>
                      <a:r>
                        <a:rPr lang="en-US" sz="800" dirty="0" smtClean="0"/>
                        <a:t>Stanislaus</a:t>
                      </a:r>
                      <a:endParaRPr lang="en-US" sz="800" dirty="0"/>
                    </a:p>
                  </a:txBody>
                  <a:tcPr/>
                </a:tc>
              </a:tr>
              <a:tr h="199548">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93223</a:t>
                      </a:r>
                      <a:endParaRPr lang="en-US" sz="800" dirty="0"/>
                    </a:p>
                  </a:txBody>
                  <a:tcPr/>
                </a:tc>
                <a:tc>
                  <a:txBody>
                    <a:bodyPr/>
                    <a:lstStyle/>
                    <a:p>
                      <a:r>
                        <a:rPr lang="en-US" sz="800" dirty="0" smtClean="0"/>
                        <a:t>Tulare</a:t>
                      </a:r>
                      <a:endParaRPr lang="en-US" sz="800" dirty="0"/>
                    </a:p>
                  </a:txBody>
                  <a:tcPr/>
                </a:tc>
              </a:tr>
              <a:tr h="236234">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93263</a:t>
                      </a:r>
                      <a:endParaRPr lang="en-US" sz="800" dirty="0"/>
                    </a:p>
                  </a:txBody>
                  <a:tcPr/>
                </a:tc>
                <a:tc>
                  <a:txBody>
                    <a:bodyPr/>
                    <a:lstStyle/>
                    <a:p>
                      <a:r>
                        <a:rPr lang="en-US" sz="800" dirty="0" smtClean="0"/>
                        <a:t>Kern</a:t>
                      </a:r>
                      <a:endParaRPr lang="en-US" sz="800" dirty="0"/>
                    </a:p>
                  </a:txBody>
                  <a:tcPr/>
                </a:tc>
              </a:tr>
            </a:tbl>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33" name="TextBox 4"/>
          <p:cNvSpPr txBox="1">
            <a:spLocks noChangeArrowheads="1"/>
          </p:cNvSpPr>
          <p:nvPr/>
        </p:nvSpPr>
        <p:spPr bwMode="auto">
          <a:xfrm>
            <a:off x="533400" y="6477000"/>
            <a:ext cx="1417638" cy="261938"/>
          </a:xfrm>
          <a:prstGeom prst="rect">
            <a:avLst/>
          </a:prstGeom>
          <a:noFill/>
          <a:ln w="9525">
            <a:noFill/>
            <a:miter lim="800000"/>
            <a:headEnd/>
            <a:tailEnd/>
          </a:ln>
        </p:spPr>
        <p:txBody>
          <a:bodyPr wrap="none">
            <a:spAutoFit/>
          </a:bodyPr>
          <a:lstStyle/>
          <a:p>
            <a:r>
              <a:rPr lang="en-US" sz="1100" i="1" dirty="0"/>
              <a:t>*significant at p=.05</a:t>
            </a:r>
            <a:endParaRPr lang="en-US" sz="1100" dirty="0"/>
          </a:p>
        </p:txBody>
      </p:sp>
      <p:sp>
        <p:nvSpPr>
          <p:cNvPr id="6" name="Title 5"/>
          <p:cNvSpPr>
            <a:spLocks noGrp="1"/>
          </p:cNvSpPr>
          <p:nvPr>
            <p:ph type="title"/>
          </p:nvPr>
        </p:nvSpPr>
        <p:spPr/>
        <p:txBody>
          <a:bodyPr/>
          <a:lstStyle/>
          <a:p>
            <a:r>
              <a:rPr lang="en-US" b="1" dirty="0" smtClean="0">
                <a:solidFill>
                  <a:schemeClr val="tx2">
                    <a:lumMod val="75000"/>
                  </a:schemeClr>
                </a:solidFill>
              </a:rPr>
              <a:t>Avoidable Hospitalizations</a:t>
            </a:r>
            <a:br>
              <a:rPr lang="en-US" b="1" dirty="0" smtClean="0">
                <a:solidFill>
                  <a:schemeClr val="tx2">
                    <a:lumMod val="75000"/>
                  </a:schemeClr>
                </a:solidFill>
              </a:rPr>
            </a:br>
            <a:endParaRPr lang="en-US" dirty="0"/>
          </a:p>
        </p:txBody>
      </p:sp>
      <p:sp>
        <p:nvSpPr>
          <p:cNvPr id="7" name="Content Placeholder 6"/>
          <p:cNvSpPr>
            <a:spLocks noGrp="1"/>
          </p:cNvSpPr>
          <p:nvPr>
            <p:ph type="body" idx="1"/>
          </p:nvPr>
        </p:nvSpPr>
        <p:spPr>
          <a:xfrm>
            <a:off x="722313" y="2547938"/>
            <a:ext cx="7772400" cy="2176462"/>
          </a:xfrm>
        </p:spPr>
        <p:txBody>
          <a:bodyPr>
            <a:normAutofit fontScale="92500"/>
          </a:bodyPr>
          <a:lstStyle/>
          <a:p>
            <a:pPr>
              <a:buNone/>
            </a:pPr>
            <a:endParaRPr lang="en-US" dirty="0" smtClean="0"/>
          </a:p>
          <a:p>
            <a:pPr algn="ctr">
              <a:buNone/>
            </a:pPr>
            <a:endParaRPr lang="en-US" dirty="0" smtClean="0"/>
          </a:p>
          <a:p>
            <a:pPr algn="ctr">
              <a:buNone/>
            </a:pPr>
            <a:r>
              <a:rPr lang="en-US" sz="4000" dirty="0" smtClean="0">
                <a:solidFill>
                  <a:srgbClr val="FF0000"/>
                </a:solidFill>
              </a:rPr>
              <a:t>Mean=154.28</a:t>
            </a:r>
          </a:p>
          <a:p>
            <a:pPr algn="ctr">
              <a:buNone/>
            </a:pPr>
            <a:r>
              <a:rPr lang="en-US" sz="4000" dirty="0" smtClean="0">
                <a:solidFill>
                  <a:srgbClr val="FF0000"/>
                </a:solidFill>
              </a:rPr>
              <a:t>Range-48-480 avoidable admissions /10,000</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rot="10800000" flipV="1">
            <a:off x="0" y="1219200"/>
            <a:ext cx="8991600" cy="762000"/>
          </a:xfrm>
        </p:spPr>
        <p:txBody>
          <a:bodyPr>
            <a:normAutofit fontScale="90000"/>
          </a:bodyPr>
          <a:lstStyle/>
          <a:p>
            <a:pPr eaLnBrk="1" hangingPunct="1"/>
            <a:r>
              <a:rPr lang="en-US" sz="4000" b="1" dirty="0" smtClean="0">
                <a:solidFill>
                  <a:srgbClr val="FF0000"/>
                </a:solidFill>
              </a:rPr>
              <a:t>Community Features and Avoidable Hospitalizations</a:t>
            </a:r>
            <a:endParaRPr lang="en-US" b="1" dirty="0" smtClean="0">
              <a:solidFill>
                <a:srgbClr val="FF0000"/>
              </a:solidFill>
            </a:endParaRPr>
          </a:p>
        </p:txBody>
      </p:sp>
      <p:sp>
        <p:nvSpPr>
          <p:cNvPr id="6" name="Content Placeholder 5"/>
          <p:cNvSpPr>
            <a:spLocks noGrp="1"/>
          </p:cNvSpPr>
          <p:nvPr>
            <p:ph sz="quarter" idx="1"/>
          </p:nvPr>
        </p:nvSpPr>
        <p:spPr>
          <a:xfrm>
            <a:off x="0" y="2133600"/>
            <a:ext cx="9144000" cy="4495800"/>
          </a:xfrm>
        </p:spPr>
        <p:txBody>
          <a:bodyPr>
            <a:normAutofit fontScale="92500" lnSpcReduction="20000"/>
          </a:bodyPr>
          <a:lstStyle/>
          <a:p>
            <a:r>
              <a:rPr lang="en-US" sz="4500" dirty="0" smtClean="0"/>
              <a:t>More ACSC admits in segregated African American and Asian communities  (11 admits/10,000)</a:t>
            </a:r>
          </a:p>
          <a:p>
            <a:r>
              <a:rPr lang="en-US" sz="4500" dirty="0" smtClean="0"/>
              <a:t>More ACSC admits in high poverty communities (75 admits/10,000)</a:t>
            </a:r>
          </a:p>
          <a:p>
            <a:r>
              <a:rPr lang="en-US" sz="4500" dirty="0" smtClean="0"/>
              <a:t>More ACSC admits in elder communities (39 admits/10,000</a:t>
            </a:r>
            <a:r>
              <a:rPr lang="en-US" sz="4500" dirty="0" smtClean="0"/>
              <a:t>)</a:t>
            </a:r>
          </a:p>
          <a:p>
            <a:r>
              <a:rPr lang="en-US" sz="4500" dirty="0" smtClean="0"/>
              <a:t>Complex multivariate relationships</a:t>
            </a:r>
            <a:endParaRPr lang="en-US" sz="4500" dirty="0" smtClean="0"/>
          </a:p>
          <a:p>
            <a:endParaRPr lang="en-US" sz="4500" dirty="0" smtClean="0">
              <a:solidFill>
                <a:schemeClr val="accent2"/>
              </a:solidFill>
            </a:endParaRPr>
          </a:p>
          <a:p>
            <a:pPr>
              <a:buNone/>
            </a:pPr>
            <a:endParaRPr lang="en-US" dirty="0" smtClean="0"/>
          </a:p>
          <a:p>
            <a:pPr>
              <a:buNone/>
            </a:pPr>
            <a:endParaRPr lang="en-US" dirty="0" smtClean="0"/>
          </a:p>
          <a:p>
            <a:pPr>
              <a:buNone/>
            </a:pPr>
            <a:endParaRPr lang="en-US" dirty="0" smtClean="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Content Placeholder 3" descr="WorstYPLL.jpg"/>
          <p:cNvPicPr>
            <a:picLocks noGrp="1" noChangeAspect="1"/>
          </p:cNvPicPr>
          <p:nvPr>
            <p:ph sz="quarter" idx="1"/>
          </p:nvPr>
        </p:nvPicPr>
        <p:blipFill>
          <a:blip r:embed="rId3" cstate="print"/>
          <a:srcRect/>
          <a:stretch>
            <a:fillRect/>
          </a:stretch>
        </p:blipFill>
        <p:spPr>
          <a:xfrm>
            <a:off x="937780" y="0"/>
            <a:ext cx="7139420" cy="6477000"/>
          </a:xfrm>
        </p:spPr>
      </p:pic>
      <p:graphicFrame>
        <p:nvGraphicFramePr>
          <p:cNvPr id="8" name="Table 7"/>
          <p:cNvGraphicFramePr>
            <a:graphicFrameLocks noGrp="1"/>
          </p:cNvGraphicFramePr>
          <p:nvPr/>
        </p:nvGraphicFramePr>
        <p:xfrm>
          <a:off x="0" y="2499362"/>
          <a:ext cx="1905001" cy="4358638"/>
        </p:xfrm>
        <a:graphic>
          <a:graphicData uri="http://schemas.openxmlformats.org/drawingml/2006/table">
            <a:tbl>
              <a:tblPr firstRow="1" bandRow="1">
                <a:tableStyleId>{5C22544A-7EE6-4342-B048-85BDC9FD1C3A}</a:tableStyleId>
              </a:tblPr>
              <a:tblGrid>
                <a:gridCol w="1066800"/>
                <a:gridCol w="838201"/>
              </a:tblGrid>
              <a:tr h="549882">
                <a:tc>
                  <a:txBody>
                    <a:bodyPr/>
                    <a:lstStyle/>
                    <a:p>
                      <a:r>
                        <a:rPr lang="en-US" sz="1400" dirty="0" smtClean="0"/>
                        <a:t>Top 15  </a:t>
                      </a:r>
                    </a:p>
                    <a:p>
                      <a:r>
                        <a:rPr lang="en-US" sz="1400" dirty="0" smtClean="0"/>
                        <a:t>Lowest</a:t>
                      </a:r>
                      <a:r>
                        <a:rPr lang="en-US" sz="1400" baseline="0" dirty="0" smtClean="0"/>
                        <a:t> AH</a:t>
                      </a:r>
                      <a:endParaRPr lang="en-US" sz="1400" dirty="0"/>
                    </a:p>
                  </a:txBody>
                  <a:tcPr/>
                </a:tc>
                <a:tc>
                  <a:txBody>
                    <a:bodyPr/>
                    <a:lstStyle/>
                    <a:p>
                      <a:r>
                        <a:rPr lang="en-US" sz="1600" b="1" dirty="0" smtClean="0">
                          <a:solidFill>
                            <a:srgbClr val="00B050"/>
                          </a:solidFill>
                        </a:rPr>
                        <a:t>GREEN</a:t>
                      </a:r>
                      <a:endParaRPr lang="en-US" sz="1600" b="1" dirty="0">
                        <a:solidFill>
                          <a:srgbClr val="00B050"/>
                        </a:solidFill>
                      </a:endParaRPr>
                    </a:p>
                  </a:txBody>
                  <a:tcPr/>
                </a:tc>
              </a:tr>
              <a:tr h="226422">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95304</a:t>
                      </a:r>
                      <a:endParaRPr lang="en-US" sz="8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800" dirty="0" smtClean="0"/>
                        <a:t>San Joaquin</a:t>
                      </a:r>
                      <a:endParaRPr lang="en-US" sz="800" dirty="0"/>
                    </a:p>
                  </a:txBody>
                  <a:tcPr/>
                </a:tc>
              </a:tr>
              <a:tr h="226422">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95377</a:t>
                      </a:r>
                    </a:p>
                  </a:txBody>
                  <a:tcPr/>
                </a:tc>
                <a:tc>
                  <a:txBody>
                    <a:bodyPr/>
                    <a:lstStyle/>
                    <a:p>
                      <a:r>
                        <a:rPr lang="en-US" sz="800" dirty="0" smtClean="0"/>
                        <a:t>San Joaquin</a:t>
                      </a:r>
                      <a:endParaRPr lang="en-US" sz="800" dirty="0"/>
                    </a:p>
                  </a:txBody>
                  <a:tcPr/>
                </a:tc>
              </a:tr>
              <a:tr h="226422">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93239 / 93204</a:t>
                      </a:r>
                      <a:endParaRPr lang="en-US" sz="800" dirty="0"/>
                    </a:p>
                  </a:txBody>
                  <a:tcPr/>
                </a:tc>
                <a:tc>
                  <a:txBody>
                    <a:bodyPr/>
                    <a:lstStyle/>
                    <a:p>
                      <a:r>
                        <a:rPr lang="en-US" sz="800" dirty="0" smtClean="0"/>
                        <a:t>Kings</a:t>
                      </a:r>
                      <a:endParaRPr lang="en-US" sz="800" dirty="0"/>
                    </a:p>
                  </a:txBody>
                  <a:tcPr/>
                </a:tc>
              </a:tr>
              <a:tr h="355806">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93608 / 93668</a:t>
                      </a:r>
                    </a:p>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93660 / 93640</a:t>
                      </a:r>
                      <a:endParaRPr lang="en-US" sz="800" dirty="0"/>
                    </a:p>
                  </a:txBody>
                  <a:tcPr/>
                </a:tc>
                <a:tc>
                  <a:txBody>
                    <a:bodyPr/>
                    <a:lstStyle/>
                    <a:p>
                      <a:r>
                        <a:rPr lang="en-US" sz="800" dirty="0" smtClean="0"/>
                        <a:t>Fresno</a:t>
                      </a:r>
                      <a:endParaRPr lang="en-US" sz="800" dirty="0"/>
                    </a:p>
                  </a:txBody>
                  <a:tcPr/>
                </a:tc>
              </a:tr>
              <a:tr h="485190">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93206 / 93224</a:t>
                      </a:r>
                    </a:p>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93249 / 93251</a:t>
                      </a:r>
                    </a:p>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93280</a:t>
                      </a:r>
                      <a:endParaRPr lang="en-US" sz="800" dirty="0"/>
                    </a:p>
                  </a:txBody>
                  <a:tcPr/>
                </a:tc>
                <a:tc>
                  <a:txBody>
                    <a:bodyPr/>
                    <a:lstStyle/>
                    <a:p>
                      <a:r>
                        <a:rPr lang="en-US" sz="800" dirty="0" smtClean="0"/>
                        <a:t>Kern</a:t>
                      </a:r>
                      <a:endParaRPr lang="en-US" sz="800" dirty="0"/>
                    </a:p>
                  </a:txBody>
                  <a:tcPr/>
                </a:tc>
              </a:tr>
              <a:tr h="226422">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93203</a:t>
                      </a:r>
                      <a:endParaRPr lang="en-US" sz="800" dirty="0"/>
                    </a:p>
                  </a:txBody>
                  <a:tcPr/>
                </a:tc>
                <a:tc>
                  <a:txBody>
                    <a:bodyPr/>
                    <a:lstStyle/>
                    <a:p>
                      <a:r>
                        <a:rPr lang="en-US" sz="800" dirty="0" smtClean="0"/>
                        <a:t>Kern</a:t>
                      </a:r>
                      <a:endParaRPr lang="en-US" sz="800" dirty="0"/>
                    </a:p>
                  </a:txBody>
                  <a:tcPr/>
                </a:tc>
              </a:tr>
              <a:tr h="226422">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93234 / 93210</a:t>
                      </a:r>
                      <a:endParaRPr lang="en-US" sz="800" dirty="0"/>
                    </a:p>
                  </a:txBody>
                  <a:tcPr/>
                </a:tc>
                <a:tc>
                  <a:txBody>
                    <a:bodyPr/>
                    <a:lstStyle/>
                    <a:p>
                      <a:r>
                        <a:rPr lang="en-US" sz="800" dirty="0" smtClean="0"/>
                        <a:t>Fresno</a:t>
                      </a:r>
                      <a:endParaRPr lang="en-US" sz="800" dirty="0"/>
                    </a:p>
                  </a:txBody>
                  <a:tcPr/>
                </a:tc>
              </a:tr>
              <a:tr h="226422">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95363</a:t>
                      </a:r>
                      <a:endParaRPr lang="en-US" sz="800" dirty="0"/>
                    </a:p>
                  </a:txBody>
                  <a:tcPr/>
                </a:tc>
                <a:tc>
                  <a:txBody>
                    <a:bodyPr/>
                    <a:lstStyle/>
                    <a:p>
                      <a:r>
                        <a:rPr lang="en-US" sz="800" dirty="0" smtClean="0"/>
                        <a:t>Stanislaus</a:t>
                      </a:r>
                      <a:endParaRPr lang="en-US" sz="800" dirty="0"/>
                    </a:p>
                  </a:txBody>
                  <a:tcPr/>
                </a:tc>
              </a:tr>
              <a:tr h="226422">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95368</a:t>
                      </a:r>
                      <a:endParaRPr lang="en-US" sz="800" dirty="0"/>
                    </a:p>
                  </a:txBody>
                  <a:tcPr/>
                </a:tc>
                <a:tc>
                  <a:txBody>
                    <a:bodyPr/>
                    <a:lstStyle/>
                    <a:p>
                      <a:r>
                        <a:rPr lang="en-US" sz="800" dirty="0" smtClean="0"/>
                        <a:t>Stanislaus</a:t>
                      </a:r>
                      <a:endParaRPr lang="en-US" sz="800" dirty="0"/>
                    </a:p>
                  </a:txBody>
                  <a:tcPr/>
                </a:tc>
              </a:tr>
              <a:tr h="226422">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93241</a:t>
                      </a:r>
                      <a:endParaRPr lang="en-US" sz="800" dirty="0"/>
                    </a:p>
                  </a:txBody>
                  <a:tcPr/>
                </a:tc>
                <a:tc>
                  <a:txBody>
                    <a:bodyPr/>
                    <a:lstStyle/>
                    <a:p>
                      <a:r>
                        <a:rPr lang="en-US" sz="800" dirty="0" smtClean="0"/>
                        <a:t>Kern</a:t>
                      </a:r>
                      <a:endParaRPr lang="en-US" sz="800" dirty="0"/>
                    </a:p>
                  </a:txBody>
                  <a:tcPr/>
                </a:tc>
              </a:tr>
              <a:tr h="226422">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93648</a:t>
                      </a:r>
                      <a:endParaRPr lang="en-US" sz="800" dirty="0"/>
                    </a:p>
                  </a:txBody>
                  <a:tcPr/>
                </a:tc>
                <a:tc>
                  <a:txBody>
                    <a:bodyPr/>
                    <a:lstStyle/>
                    <a:p>
                      <a:r>
                        <a:rPr lang="en-US" sz="800" dirty="0" smtClean="0"/>
                        <a:t>Fresno</a:t>
                      </a:r>
                      <a:endParaRPr lang="en-US" sz="800" dirty="0"/>
                    </a:p>
                  </a:txBody>
                  <a:tcPr/>
                </a:tc>
              </a:tr>
              <a:tr h="226422">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93314</a:t>
                      </a:r>
                      <a:endParaRPr lang="en-US" sz="800" dirty="0"/>
                    </a:p>
                  </a:txBody>
                  <a:tcPr/>
                </a:tc>
                <a:tc>
                  <a:txBody>
                    <a:bodyPr/>
                    <a:lstStyle/>
                    <a:p>
                      <a:r>
                        <a:rPr lang="en-US" sz="800" dirty="0" smtClean="0"/>
                        <a:t>Kern</a:t>
                      </a:r>
                      <a:endParaRPr lang="en-US" sz="800" dirty="0"/>
                    </a:p>
                  </a:txBody>
                  <a:tcPr/>
                </a:tc>
              </a:tr>
              <a:tr h="226422">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93646</a:t>
                      </a:r>
                      <a:endParaRPr lang="en-US" sz="800" dirty="0"/>
                    </a:p>
                  </a:txBody>
                  <a:tcPr/>
                </a:tc>
                <a:tc>
                  <a:txBody>
                    <a:bodyPr/>
                    <a:lstStyle/>
                    <a:p>
                      <a:r>
                        <a:rPr lang="en-US" sz="800" dirty="0" smtClean="0"/>
                        <a:t>Tulare</a:t>
                      </a:r>
                      <a:endParaRPr lang="en-US" sz="800" dirty="0"/>
                    </a:p>
                  </a:txBody>
                  <a:tcPr/>
                </a:tc>
              </a:tr>
              <a:tr h="226422">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95348</a:t>
                      </a:r>
                      <a:endParaRPr lang="en-US" sz="800" dirty="0"/>
                    </a:p>
                  </a:txBody>
                  <a:tcPr/>
                </a:tc>
                <a:tc>
                  <a:txBody>
                    <a:bodyPr/>
                    <a:lstStyle/>
                    <a:p>
                      <a:r>
                        <a:rPr lang="en-US" sz="800" dirty="0" smtClean="0"/>
                        <a:t>Merced</a:t>
                      </a:r>
                      <a:endParaRPr lang="en-US" sz="800" dirty="0"/>
                    </a:p>
                  </a:txBody>
                  <a:tcPr/>
                </a:tc>
              </a:tr>
              <a:tr h="250696">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93611</a:t>
                      </a:r>
                      <a:endParaRPr lang="en-US" sz="800" dirty="0"/>
                    </a:p>
                  </a:txBody>
                  <a:tcPr/>
                </a:tc>
                <a:tc>
                  <a:txBody>
                    <a:bodyPr/>
                    <a:lstStyle/>
                    <a:p>
                      <a:r>
                        <a:rPr lang="en-US" sz="800" dirty="0" smtClean="0"/>
                        <a:t>Fresno</a:t>
                      </a:r>
                      <a:endParaRPr lang="en-US" sz="800" dirty="0"/>
                    </a:p>
                  </a:txBody>
                  <a:tcPr/>
                </a:tc>
              </a:tr>
            </a:tbl>
          </a:graphicData>
        </a:graphic>
      </p:graphicFrame>
      <p:graphicFrame>
        <p:nvGraphicFramePr>
          <p:cNvPr id="4" name="Table 3"/>
          <p:cNvGraphicFramePr>
            <a:graphicFrameLocks noGrp="1"/>
          </p:cNvGraphicFramePr>
          <p:nvPr/>
        </p:nvGraphicFramePr>
        <p:xfrm>
          <a:off x="7238999" y="0"/>
          <a:ext cx="1905001" cy="3781439"/>
        </p:xfrm>
        <a:graphic>
          <a:graphicData uri="http://schemas.openxmlformats.org/drawingml/2006/table">
            <a:tbl>
              <a:tblPr firstRow="1" bandRow="1">
                <a:tableStyleId>{5C22544A-7EE6-4342-B048-85BDC9FD1C3A}</a:tableStyleId>
              </a:tblPr>
              <a:tblGrid>
                <a:gridCol w="1071563"/>
                <a:gridCol w="833438"/>
              </a:tblGrid>
              <a:tr h="304799">
                <a:tc>
                  <a:txBody>
                    <a:bodyPr/>
                    <a:lstStyle/>
                    <a:p>
                      <a:r>
                        <a:rPr lang="en-US" sz="1400" dirty="0" smtClean="0"/>
                        <a:t>Top 15  </a:t>
                      </a:r>
                    </a:p>
                    <a:p>
                      <a:r>
                        <a:rPr lang="en-US" sz="1400" dirty="0" smtClean="0"/>
                        <a:t>Highest AH</a:t>
                      </a:r>
                      <a:endParaRPr lang="en-US" sz="1400" dirty="0"/>
                    </a:p>
                  </a:txBody>
                  <a:tcPr/>
                </a:tc>
                <a:tc>
                  <a:txBody>
                    <a:bodyPr/>
                    <a:lstStyle/>
                    <a:p>
                      <a:r>
                        <a:rPr lang="en-US" sz="2400" b="0" dirty="0" smtClean="0">
                          <a:solidFill>
                            <a:srgbClr val="C00000"/>
                          </a:solidFill>
                        </a:rPr>
                        <a:t>RED</a:t>
                      </a:r>
                      <a:endParaRPr lang="en-US" sz="2400" b="0" dirty="0">
                        <a:solidFill>
                          <a:srgbClr val="C00000"/>
                        </a:solidFill>
                      </a:endParaRPr>
                    </a:p>
                  </a:txBody>
                  <a:tcPr/>
                </a:tc>
              </a:tr>
              <a:tr h="199548">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kern="1200" dirty="0" smtClean="0">
                          <a:solidFill>
                            <a:schemeClr val="dk1"/>
                          </a:solidFill>
                          <a:latin typeface="+mn-lt"/>
                          <a:ea typeface="+mn-ea"/>
                          <a:cs typeface="+mn-cs"/>
                        </a:rPr>
                        <a:t>93205 / 93240</a:t>
                      </a:r>
                    </a:p>
                    <a:p>
                      <a:pPr marL="0" marR="0" indent="0" algn="r" defTabSz="914400" rtl="0" eaLnBrk="1" fontAlgn="auto" latinLnBrk="0" hangingPunct="1">
                        <a:lnSpc>
                          <a:spcPct val="100000"/>
                        </a:lnSpc>
                        <a:spcBef>
                          <a:spcPts val="0"/>
                        </a:spcBef>
                        <a:spcAft>
                          <a:spcPts val="0"/>
                        </a:spcAft>
                        <a:buClrTx/>
                        <a:buSzTx/>
                        <a:buFontTx/>
                        <a:buNone/>
                        <a:tabLst/>
                        <a:defRPr/>
                      </a:pPr>
                      <a:r>
                        <a:rPr lang="en-US" sz="800" kern="1200" dirty="0" smtClean="0">
                          <a:solidFill>
                            <a:schemeClr val="dk1"/>
                          </a:solidFill>
                          <a:latin typeface="+mn-lt"/>
                          <a:ea typeface="+mn-ea"/>
                          <a:cs typeface="+mn-cs"/>
                        </a:rPr>
                        <a:t>93283 / 93255 </a:t>
                      </a:r>
                    </a:p>
                  </a:txBody>
                  <a:tcPr marL="9525" marR="9525" marT="9525" marB="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800" kern="1200" dirty="0" smtClean="0">
                          <a:solidFill>
                            <a:schemeClr val="dk1"/>
                          </a:solidFill>
                          <a:latin typeface="+mn-lt"/>
                          <a:ea typeface="+mn-ea"/>
                          <a:cs typeface="+mn-cs"/>
                        </a:rPr>
                        <a:t>Kern </a:t>
                      </a:r>
                      <a:endParaRPr lang="en-US" sz="800" kern="1200" dirty="0">
                        <a:solidFill>
                          <a:schemeClr val="dk1"/>
                        </a:solidFill>
                        <a:latin typeface="+mn-lt"/>
                        <a:ea typeface="+mn-ea"/>
                        <a:cs typeface="+mn-cs"/>
                      </a:endParaRPr>
                    </a:p>
                  </a:txBody>
                  <a:tcPr/>
                </a:tc>
              </a:tr>
              <a:tr h="199548">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kern="1200" dirty="0">
                          <a:solidFill>
                            <a:schemeClr val="dk1"/>
                          </a:solidFill>
                          <a:latin typeface="+mn-lt"/>
                          <a:ea typeface="+mn-ea"/>
                          <a:cs typeface="+mn-cs"/>
                        </a:rPr>
                        <a:t>93301</a:t>
                      </a:r>
                    </a:p>
                  </a:txBody>
                  <a:tcPr marL="9525" marR="9525" marT="9525" marB="0" anchor="ctr"/>
                </a:tc>
                <a:tc>
                  <a:txBody>
                    <a:bodyPr/>
                    <a:lstStyle/>
                    <a:p>
                      <a:pPr marL="0" algn="l" defTabSz="914400" rtl="0" eaLnBrk="1" latinLnBrk="0" hangingPunct="1"/>
                      <a:r>
                        <a:rPr lang="en-US" sz="800" kern="1200" dirty="0" smtClean="0">
                          <a:solidFill>
                            <a:schemeClr val="dk1"/>
                          </a:solidFill>
                          <a:latin typeface="+mn-lt"/>
                          <a:ea typeface="+mn-ea"/>
                          <a:cs typeface="+mn-cs"/>
                        </a:rPr>
                        <a:t>Kern</a:t>
                      </a:r>
                      <a:endParaRPr lang="en-US" sz="800" kern="1200" dirty="0">
                        <a:solidFill>
                          <a:schemeClr val="dk1"/>
                        </a:solidFill>
                        <a:latin typeface="+mn-lt"/>
                        <a:ea typeface="+mn-ea"/>
                        <a:cs typeface="+mn-cs"/>
                      </a:endParaRPr>
                    </a:p>
                  </a:txBody>
                  <a:tcPr/>
                </a:tc>
              </a:tr>
              <a:tr h="199548">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kern="1200" dirty="0">
                          <a:solidFill>
                            <a:schemeClr val="dk1"/>
                          </a:solidFill>
                          <a:latin typeface="+mn-lt"/>
                          <a:ea typeface="+mn-ea"/>
                          <a:cs typeface="+mn-cs"/>
                        </a:rPr>
                        <a:t>93308</a:t>
                      </a:r>
                    </a:p>
                  </a:txBody>
                  <a:tcPr marL="9525" marR="9525" marT="9525" marB="0" anchor="ctr"/>
                </a:tc>
                <a:tc>
                  <a:txBody>
                    <a:bodyPr/>
                    <a:lstStyle/>
                    <a:p>
                      <a:pPr marL="0" algn="l" defTabSz="914400" rtl="0" eaLnBrk="1" latinLnBrk="0" hangingPunct="1"/>
                      <a:r>
                        <a:rPr lang="en-US" sz="800" kern="1200" dirty="0" smtClean="0">
                          <a:solidFill>
                            <a:schemeClr val="dk1"/>
                          </a:solidFill>
                          <a:latin typeface="+mn-lt"/>
                          <a:ea typeface="+mn-ea"/>
                          <a:cs typeface="+mn-cs"/>
                        </a:rPr>
                        <a:t>Kern</a:t>
                      </a:r>
                      <a:endParaRPr lang="en-US" sz="800" kern="1200" dirty="0">
                        <a:solidFill>
                          <a:schemeClr val="dk1"/>
                        </a:solidFill>
                        <a:latin typeface="+mn-lt"/>
                        <a:ea typeface="+mn-ea"/>
                        <a:cs typeface="+mn-cs"/>
                      </a:endParaRPr>
                    </a:p>
                  </a:txBody>
                  <a:tcPr/>
                </a:tc>
              </a:tr>
              <a:tr h="199548">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kern="1200" dirty="0">
                          <a:solidFill>
                            <a:schemeClr val="dk1"/>
                          </a:solidFill>
                          <a:latin typeface="+mn-lt"/>
                          <a:ea typeface="+mn-ea"/>
                          <a:cs typeface="+mn-cs"/>
                        </a:rPr>
                        <a:t>93268</a:t>
                      </a:r>
                    </a:p>
                  </a:txBody>
                  <a:tcPr marL="9525" marR="9525" marT="9525" marB="0" anchor="ctr"/>
                </a:tc>
                <a:tc>
                  <a:txBody>
                    <a:bodyPr/>
                    <a:lstStyle/>
                    <a:p>
                      <a:pPr marL="0" algn="l" defTabSz="914400" rtl="0" eaLnBrk="1" latinLnBrk="0" hangingPunct="1"/>
                      <a:r>
                        <a:rPr lang="en-US" sz="800" kern="1200" dirty="0" smtClean="0">
                          <a:solidFill>
                            <a:schemeClr val="dk1"/>
                          </a:solidFill>
                          <a:latin typeface="+mn-lt"/>
                          <a:ea typeface="+mn-ea"/>
                          <a:cs typeface="+mn-cs"/>
                        </a:rPr>
                        <a:t>Kern</a:t>
                      </a:r>
                      <a:endParaRPr lang="en-US" sz="800" kern="1200" dirty="0">
                        <a:solidFill>
                          <a:schemeClr val="dk1"/>
                        </a:solidFill>
                        <a:latin typeface="+mn-lt"/>
                        <a:ea typeface="+mn-ea"/>
                        <a:cs typeface="+mn-cs"/>
                      </a:endParaRPr>
                    </a:p>
                  </a:txBody>
                  <a:tcPr/>
                </a:tc>
              </a:tr>
              <a:tr h="199548">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kern="1200" dirty="0" smtClean="0">
                          <a:solidFill>
                            <a:schemeClr val="dk1"/>
                          </a:solidFill>
                          <a:latin typeface="+mn-lt"/>
                          <a:ea typeface="+mn-ea"/>
                          <a:cs typeface="+mn-cs"/>
                        </a:rPr>
                        <a:t>95202 / 95203</a:t>
                      </a:r>
                      <a:endParaRPr lang="en-US" sz="800" kern="1200" dirty="0">
                        <a:solidFill>
                          <a:schemeClr val="dk1"/>
                        </a:solidFill>
                        <a:latin typeface="+mn-lt"/>
                        <a:ea typeface="+mn-ea"/>
                        <a:cs typeface="+mn-cs"/>
                      </a:endParaRPr>
                    </a:p>
                  </a:txBody>
                  <a:tcPr marL="9525" marR="9525" marT="9525" marB="0" anchor="ctr"/>
                </a:tc>
                <a:tc>
                  <a:txBody>
                    <a:bodyPr/>
                    <a:lstStyle/>
                    <a:p>
                      <a:pPr marL="0" algn="l" defTabSz="914400" rtl="0" eaLnBrk="1" latinLnBrk="0" hangingPunct="1"/>
                      <a:r>
                        <a:rPr lang="en-US" sz="800" kern="1200" dirty="0" smtClean="0">
                          <a:solidFill>
                            <a:schemeClr val="dk1"/>
                          </a:solidFill>
                          <a:latin typeface="+mn-lt"/>
                          <a:ea typeface="+mn-ea"/>
                          <a:cs typeface="+mn-cs"/>
                        </a:rPr>
                        <a:t>San Joaquin </a:t>
                      </a:r>
                      <a:endParaRPr lang="en-US" sz="800" kern="1200" dirty="0">
                        <a:solidFill>
                          <a:schemeClr val="dk1"/>
                        </a:solidFill>
                        <a:latin typeface="+mn-lt"/>
                        <a:ea typeface="+mn-ea"/>
                        <a:cs typeface="+mn-cs"/>
                      </a:endParaRPr>
                    </a:p>
                  </a:txBody>
                  <a:tcPr/>
                </a:tc>
              </a:tr>
              <a:tr h="199548">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kern="1200" dirty="0">
                          <a:solidFill>
                            <a:schemeClr val="dk1"/>
                          </a:solidFill>
                          <a:latin typeface="+mn-lt"/>
                          <a:ea typeface="+mn-ea"/>
                          <a:cs typeface="+mn-cs"/>
                        </a:rPr>
                        <a:t>95205</a:t>
                      </a:r>
                    </a:p>
                  </a:txBody>
                  <a:tcPr marL="9525" marR="9525" marT="9525" marB="0" anchor="ctr"/>
                </a:tc>
                <a:tc>
                  <a:txBody>
                    <a:bodyPr/>
                    <a:lstStyle/>
                    <a:p>
                      <a:pPr marL="0" algn="l" defTabSz="914400" rtl="0" eaLnBrk="1" latinLnBrk="0" hangingPunct="1"/>
                      <a:r>
                        <a:rPr lang="en-US" sz="800" kern="1200" dirty="0" smtClean="0">
                          <a:solidFill>
                            <a:schemeClr val="dk1"/>
                          </a:solidFill>
                          <a:latin typeface="+mn-lt"/>
                          <a:ea typeface="+mn-ea"/>
                          <a:cs typeface="+mn-cs"/>
                        </a:rPr>
                        <a:t>San Joaquin </a:t>
                      </a:r>
                      <a:endParaRPr lang="en-US" sz="800" kern="1200" dirty="0">
                        <a:solidFill>
                          <a:schemeClr val="dk1"/>
                        </a:solidFill>
                        <a:latin typeface="+mn-lt"/>
                        <a:ea typeface="+mn-ea"/>
                        <a:cs typeface="+mn-cs"/>
                      </a:endParaRPr>
                    </a:p>
                  </a:txBody>
                  <a:tcPr/>
                </a:tc>
              </a:tr>
              <a:tr h="199548">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kern="1200" dirty="0">
                          <a:solidFill>
                            <a:schemeClr val="dk1"/>
                          </a:solidFill>
                          <a:latin typeface="+mn-lt"/>
                          <a:ea typeface="+mn-ea"/>
                          <a:cs typeface="+mn-cs"/>
                        </a:rPr>
                        <a:t>95212</a:t>
                      </a:r>
                    </a:p>
                  </a:txBody>
                  <a:tcPr marL="9525" marR="9525" marT="9525" marB="0" anchor="ctr"/>
                </a:tc>
                <a:tc>
                  <a:txBody>
                    <a:bodyPr/>
                    <a:lstStyle/>
                    <a:p>
                      <a:pPr marL="0" algn="l" defTabSz="914400" rtl="0" eaLnBrk="1" latinLnBrk="0" hangingPunct="1"/>
                      <a:r>
                        <a:rPr lang="en-US" sz="800" kern="1200" dirty="0" smtClean="0">
                          <a:solidFill>
                            <a:schemeClr val="dk1"/>
                          </a:solidFill>
                          <a:latin typeface="+mn-lt"/>
                          <a:ea typeface="+mn-ea"/>
                          <a:cs typeface="+mn-cs"/>
                        </a:rPr>
                        <a:t>San Joaquin </a:t>
                      </a:r>
                      <a:endParaRPr lang="en-US" sz="800" kern="1200" dirty="0">
                        <a:solidFill>
                          <a:schemeClr val="dk1"/>
                        </a:solidFill>
                        <a:latin typeface="+mn-lt"/>
                        <a:ea typeface="+mn-ea"/>
                        <a:cs typeface="+mn-cs"/>
                      </a:endParaRPr>
                    </a:p>
                  </a:txBody>
                  <a:tcPr/>
                </a:tc>
              </a:tr>
              <a:tr h="199548">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kern="1200" dirty="0">
                          <a:solidFill>
                            <a:schemeClr val="dk1"/>
                          </a:solidFill>
                          <a:latin typeface="+mn-lt"/>
                          <a:ea typeface="+mn-ea"/>
                          <a:cs typeface="+mn-cs"/>
                        </a:rPr>
                        <a:t>95204</a:t>
                      </a:r>
                    </a:p>
                  </a:txBody>
                  <a:tcPr marL="9525" marR="9525" marT="9525" marB="0" anchor="ctr"/>
                </a:tc>
                <a:tc>
                  <a:txBody>
                    <a:bodyPr/>
                    <a:lstStyle/>
                    <a:p>
                      <a:pPr marL="0" algn="l" defTabSz="914400" rtl="0" eaLnBrk="1" latinLnBrk="0" hangingPunct="1"/>
                      <a:r>
                        <a:rPr lang="en-US" sz="800" kern="1200" dirty="0" smtClean="0">
                          <a:solidFill>
                            <a:schemeClr val="dk1"/>
                          </a:solidFill>
                          <a:latin typeface="+mn-lt"/>
                          <a:ea typeface="+mn-ea"/>
                          <a:cs typeface="+mn-cs"/>
                        </a:rPr>
                        <a:t>San Joaquin </a:t>
                      </a:r>
                      <a:endParaRPr lang="en-US" sz="800" kern="1200" dirty="0">
                        <a:solidFill>
                          <a:schemeClr val="dk1"/>
                        </a:solidFill>
                        <a:latin typeface="+mn-lt"/>
                        <a:ea typeface="+mn-ea"/>
                        <a:cs typeface="+mn-cs"/>
                      </a:endParaRPr>
                    </a:p>
                  </a:txBody>
                  <a:tcPr/>
                </a:tc>
              </a:tr>
              <a:tr h="199548">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93505</a:t>
                      </a:r>
                      <a:endParaRPr lang="en-US" sz="800" dirty="0"/>
                    </a:p>
                  </a:txBody>
                  <a:tcPr anchor="ctr"/>
                </a:tc>
                <a:tc>
                  <a:txBody>
                    <a:bodyPr/>
                    <a:lstStyle/>
                    <a:p>
                      <a:r>
                        <a:rPr lang="en-US" sz="800" dirty="0" smtClean="0"/>
                        <a:t>Kern</a:t>
                      </a:r>
                      <a:endParaRPr lang="en-US" sz="800" dirty="0"/>
                    </a:p>
                  </a:txBody>
                  <a:tcPr/>
                </a:tc>
              </a:tr>
              <a:tr h="199548">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95350</a:t>
                      </a:r>
                      <a:endParaRPr lang="en-US" sz="800" dirty="0"/>
                    </a:p>
                  </a:txBody>
                  <a:tcPr/>
                </a:tc>
                <a:tc>
                  <a:txBody>
                    <a:bodyPr/>
                    <a:lstStyle/>
                    <a:p>
                      <a:r>
                        <a:rPr lang="en-US" sz="800" dirty="0" smtClean="0"/>
                        <a:t>Stanislaus</a:t>
                      </a:r>
                      <a:endParaRPr lang="en-US" sz="800" dirty="0"/>
                    </a:p>
                  </a:txBody>
                  <a:tcPr/>
                </a:tc>
              </a:tr>
              <a:tr h="199548">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93706</a:t>
                      </a:r>
                      <a:endParaRPr lang="en-US" sz="800" dirty="0"/>
                    </a:p>
                  </a:txBody>
                  <a:tcPr/>
                </a:tc>
                <a:tc>
                  <a:txBody>
                    <a:bodyPr/>
                    <a:lstStyle/>
                    <a:p>
                      <a:r>
                        <a:rPr lang="en-US" sz="800" dirty="0" smtClean="0"/>
                        <a:t>Fresno</a:t>
                      </a:r>
                      <a:endParaRPr lang="en-US" sz="800" dirty="0"/>
                    </a:p>
                  </a:txBody>
                  <a:tcPr/>
                </a:tc>
              </a:tr>
              <a:tr h="199548">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95336</a:t>
                      </a:r>
                      <a:endParaRPr lang="en-US" sz="800" dirty="0"/>
                    </a:p>
                  </a:txBody>
                  <a:tcPr/>
                </a:tc>
                <a:tc>
                  <a:txBody>
                    <a:bodyPr/>
                    <a:lstStyle/>
                    <a:p>
                      <a:r>
                        <a:rPr lang="en-US" sz="800" dirty="0" smtClean="0"/>
                        <a:t>San Joaquin</a:t>
                      </a:r>
                      <a:endParaRPr lang="en-US" sz="800" dirty="0"/>
                    </a:p>
                  </a:txBody>
                  <a:tcPr/>
                </a:tc>
              </a:tr>
              <a:tr h="199548">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93243</a:t>
                      </a:r>
                      <a:r>
                        <a:rPr lang="en-US" sz="800" baseline="0" dirty="0" smtClean="0"/>
                        <a:t> / 93560</a:t>
                      </a:r>
                      <a:endParaRPr lang="en-US" sz="800" dirty="0"/>
                    </a:p>
                  </a:txBody>
                  <a:tcPr/>
                </a:tc>
                <a:tc>
                  <a:txBody>
                    <a:bodyPr/>
                    <a:lstStyle/>
                    <a:p>
                      <a:r>
                        <a:rPr lang="en-US" sz="800" dirty="0" smtClean="0"/>
                        <a:t>Kern</a:t>
                      </a:r>
                      <a:endParaRPr lang="en-US" sz="800" dirty="0"/>
                    </a:p>
                  </a:txBody>
                  <a:tcPr/>
                </a:tc>
              </a:tr>
              <a:tr h="199548">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93257</a:t>
                      </a:r>
                      <a:endParaRPr lang="en-US" sz="800" dirty="0"/>
                    </a:p>
                  </a:txBody>
                  <a:tcPr/>
                </a:tc>
                <a:tc>
                  <a:txBody>
                    <a:bodyPr/>
                    <a:lstStyle/>
                    <a:p>
                      <a:r>
                        <a:rPr lang="en-US" sz="800" dirty="0" smtClean="0"/>
                        <a:t>Tulare</a:t>
                      </a:r>
                      <a:endParaRPr lang="en-US" sz="800" dirty="0"/>
                    </a:p>
                  </a:txBody>
                  <a:tcPr/>
                </a:tc>
              </a:tr>
              <a:tr h="236234">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800" dirty="0" smtClean="0"/>
                        <a:t>93274</a:t>
                      </a:r>
                      <a:endParaRPr lang="en-US" sz="800" dirty="0"/>
                    </a:p>
                  </a:txBody>
                  <a:tcPr/>
                </a:tc>
                <a:tc>
                  <a:txBody>
                    <a:bodyPr/>
                    <a:lstStyle/>
                    <a:p>
                      <a:r>
                        <a:rPr lang="en-US" sz="800" dirty="0" smtClean="0"/>
                        <a:t>Tulare</a:t>
                      </a:r>
                      <a:endParaRPr lang="en-US" sz="800" dirty="0"/>
                    </a:p>
                  </a:txBody>
                  <a:tcPr/>
                </a:tc>
              </a:tr>
            </a:tbl>
          </a:graphicData>
        </a:graphic>
      </p:graphicFrame>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0" y="0"/>
            <a:ext cx="9144000" cy="1371600"/>
          </a:xfrm>
        </p:spPr>
        <p:txBody>
          <a:bodyPr>
            <a:noAutofit/>
          </a:bodyPr>
          <a:lstStyle/>
          <a:p>
            <a:r>
              <a:rPr lang="en-US" sz="3600" b="1" dirty="0" smtClean="0">
                <a:solidFill>
                  <a:schemeClr val="accent2"/>
                </a:solidFill>
              </a:rPr>
              <a:t>Equity in Health and Well-being </a:t>
            </a:r>
            <a:br>
              <a:rPr lang="en-US" sz="3600" b="1" dirty="0" smtClean="0">
                <a:solidFill>
                  <a:schemeClr val="accent2"/>
                </a:solidFill>
              </a:rPr>
            </a:br>
            <a:r>
              <a:rPr lang="en-US" sz="3600" b="1" dirty="0" smtClean="0">
                <a:solidFill>
                  <a:srgbClr val="FF0000"/>
                </a:solidFill>
              </a:rPr>
              <a:t>Before the Recession</a:t>
            </a:r>
            <a:endParaRPr lang="en-US" sz="3600" b="1" dirty="0">
              <a:solidFill>
                <a:srgbClr val="FF0000"/>
              </a:solidFill>
            </a:endParaRPr>
          </a:p>
        </p:txBody>
      </p:sp>
      <p:sp>
        <p:nvSpPr>
          <p:cNvPr id="7" name="Content Placeholder 6"/>
          <p:cNvSpPr>
            <a:spLocks noGrp="1"/>
          </p:cNvSpPr>
          <p:nvPr>
            <p:ph sz="quarter" idx="1"/>
          </p:nvPr>
        </p:nvSpPr>
        <p:spPr>
          <a:xfrm>
            <a:off x="152400" y="1295400"/>
            <a:ext cx="8763000" cy="5334000"/>
          </a:xfrm>
        </p:spPr>
        <p:txBody>
          <a:bodyPr>
            <a:normAutofit fontScale="92500" lnSpcReduction="20000"/>
          </a:bodyPr>
          <a:lstStyle/>
          <a:p>
            <a:pPr marL="514350" indent="-514350">
              <a:buFont typeface="+mj-lt"/>
              <a:buAutoNum type="arabicPeriod"/>
            </a:pPr>
            <a:r>
              <a:rPr lang="en-US" dirty="0" smtClean="0">
                <a:solidFill>
                  <a:schemeClr val="tx2">
                    <a:lumMod val="75000"/>
                  </a:schemeClr>
                </a:solidFill>
              </a:rPr>
              <a:t>Huge differences in health outcomes between Valley communities, and patterns vary by condition. </a:t>
            </a:r>
          </a:p>
          <a:p>
            <a:pPr marL="514350" indent="-514350">
              <a:buFont typeface="+mj-lt"/>
              <a:buAutoNum type="arabicPeriod"/>
            </a:pPr>
            <a:r>
              <a:rPr lang="en-US" dirty="0" smtClean="0">
                <a:solidFill>
                  <a:schemeClr val="tx2">
                    <a:lumMod val="75000"/>
                  </a:schemeClr>
                </a:solidFill>
              </a:rPr>
              <a:t>Lower income communities have more premature death and more avoidable hospitalizations</a:t>
            </a:r>
          </a:p>
          <a:p>
            <a:pPr marL="514350" indent="-514350">
              <a:buFont typeface="+mj-lt"/>
              <a:buAutoNum type="arabicPeriod"/>
            </a:pPr>
            <a:r>
              <a:rPr lang="en-US" dirty="0" smtClean="0">
                <a:solidFill>
                  <a:schemeClr val="tx2">
                    <a:lumMod val="75000"/>
                  </a:schemeClr>
                </a:solidFill>
              </a:rPr>
              <a:t>Communities with more Latinos are not at greater risk for premature death and more avoidable hospitalizations, but communities that are more immigrant are. </a:t>
            </a:r>
          </a:p>
          <a:p>
            <a:pPr marL="514350" indent="-514350">
              <a:buFont typeface="+mj-lt"/>
              <a:buAutoNum type="arabicPeriod"/>
            </a:pPr>
            <a:r>
              <a:rPr lang="en-US" dirty="0" smtClean="0">
                <a:solidFill>
                  <a:schemeClr val="tx2">
                    <a:lumMod val="75000"/>
                  </a:schemeClr>
                </a:solidFill>
              </a:rPr>
              <a:t>While premature death is more common in poorer community, racial/ethnic disparities are more pronounced in more affluent communities. </a:t>
            </a:r>
          </a:p>
          <a:p>
            <a:pPr marL="514350" indent="-514350">
              <a:buFont typeface="+mj-lt"/>
              <a:buAutoNum type="arabicPeriod"/>
            </a:pPr>
            <a:r>
              <a:rPr lang="en-US" dirty="0" smtClean="0">
                <a:solidFill>
                  <a:schemeClr val="tx2">
                    <a:lumMod val="75000"/>
                  </a:schemeClr>
                </a:solidFill>
              </a:rPr>
              <a:t>While premature death increases in lower income communities, premature death disparities are lower in poorer communities. While avoidable admissions are higher in poorer communities, Latinos are at relatively greater risk in more segregated</a:t>
            </a:r>
          </a:p>
          <a:p>
            <a:pPr marL="514350" indent="-514350">
              <a:buFont typeface="+mj-lt"/>
              <a:buAutoNum type="arabicPeriod"/>
            </a:pPr>
            <a:r>
              <a:rPr lang="en-US" dirty="0" smtClean="0">
                <a:solidFill>
                  <a:schemeClr val="tx2">
                    <a:lumMod val="75000"/>
                  </a:schemeClr>
                </a:solidFill>
              </a:rPr>
              <a:t>Community features are complexly inter-related, making models relatively unstable</a:t>
            </a:r>
          </a:p>
          <a:p>
            <a:pPr marL="514350" indent="-514350">
              <a:buFont typeface="+mj-lt"/>
              <a:buAutoNum type="arabicPeriod"/>
            </a:pPr>
            <a:endParaRPr lang="en-US" dirty="0" smtClean="0">
              <a:solidFill>
                <a:schemeClr val="tx2">
                  <a:lumMod val="75000"/>
                </a:schemeClr>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solidFill>
                  <a:srgbClr val="FF0000"/>
                </a:solidFill>
              </a:rPr>
              <a:t>Explaining Community Differences in Health Outcomes</a:t>
            </a:r>
            <a:endParaRPr lang="en-US" b="1" dirty="0">
              <a:solidFill>
                <a:srgbClr val="FF0000"/>
              </a:solidFill>
            </a:endParaRPr>
          </a:p>
        </p:txBody>
      </p:sp>
      <p:sp>
        <p:nvSpPr>
          <p:cNvPr id="3" name="Content Placeholder 2"/>
          <p:cNvSpPr>
            <a:spLocks noGrp="1"/>
          </p:cNvSpPr>
          <p:nvPr>
            <p:ph sz="quarter" idx="1"/>
          </p:nvPr>
        </p:nvSpPr>
        <p:spPr/>
        <p:txBody>
          <a:bodyPr>
            <a:normAutofit fontScale="85000" lnSpcReduction="10000"/>
          </a:bodyPr>
          <a:lstStyle/>
          <a:p>
            <a:r>
              <a:rPr lang="en-US" dirty="0" smtClean="0"/>
              <a:t>Multivariate analyses of place differences:</a:t>
            </a:r>
          </a:p>
          <a:p>
            <a:pPr lvl="1">
              <a:buFont typeface="Wingdings" pitchFamily="2" charset="2"/>
              <a:buChar char="§"/>
            </a:pPr>
            <a:r>
              <a:rPr lang="en-US" dirty="0" smtClean="0"/>
              <a:t>Inconclusive because of place-based correlations</a:t>
            </a:r>
          </a:p>
          <a:p>
            <a:pPr lvl="1">
              <a:buFont typeface="Wingdings" pitchFamily="2" charset="2"/>
              <a:buChar char="§"/>
            </a:pPr>
            <a:r>
              <a:rPr lang="en-US" dirty="0" smtClean="0"/>
              <a:t>Don’t say much about the process</a:t>
            </a:r>
          </a:p>
          <a:p>
            <a:pPr>
              <a:buFont typeface="Arial" pitchFamily="34" charset="0"/>
              <a:buChar char="•"/>
            </a:pPr>
            <a:r>
              <a:rPr lang="en-US" dirty="0" smtClean="0"/>
              <a:t>Social theory suggests that at least some place effects on health are:</a:t>
            </a:r>
          </a:p>
          <a:p>
            <a:pPr lvl="1">
              <a:buFont typeface="Arial" pitchFamily="34" charset="0"/>
              <a:buChar char="•"/>
            </a:pPr>
            <a:r>
              <a:rPr lang="en-US" dirty="0" smtClean="0"/>
              <a:t> psychologically mediated (stress), </a:t>
            </a:r>
          </a:p>
          <a:p>
            <a:pPr lvl="1">
              <a:buFont typeface="Arial" pitchFamily="34" charset="0"/>
              <a:buChar char="•"/>
            </a:pPr>
            <a:r>
              <a:rPr lang="en-US" dirty="0" smtClean="0"/>
              <a:t>complexly linked to social relations (social capital)</a:t>
            </a:r>
          </a:p>
          <a:p>
            <a:pPr lvl="1">
              <a:buFont typeface="Arial" pitchFamily="34" charset="0"/>
              <a:buChar char="•"/>
            </a:pPr>
            <a:r>
              <a:rPr lang="en-US" dirty="0" smtClean="0"/>
              <a:t>complexly linked to living context (materialist)</a:t>
            </a:r>
          </a:p>
          <a:p>
            <a:pPr lvl="1">
              <a:buNone/>
            </a:pPr>
            <a:endParaRPr lang="en-US" dirty="0" smtClean="0"/>
          </a:p>
          <a:p>
            <a:pPr lvl="1">
              <a:buNone/>
            </a:pPr>
            <a:r>
              <a:rPr lang="en-US" sz="3000" dirty="0" smtClean="0"/>
              <a:t>Two Hypotheses: 1) Social Composition/Policies produce low income/segregated communities with lower perceived neighborhood quality, 2) Perceived neighborhood quality is associated with negative health outcomes, controlling for other factors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solidFill>
                  <a:srgbClr val="FF0000"/>
                </a:solidFill>
              </a:rPr>
              <a:t>Explaining Community Differences in Health Outcomes</a:t>
            </a:r>
            <a:endParaRPr lang="en-US" b="1" dirty="0">
              <a:solidFill>
                <a:srgbClr val="FF0000"/>
              </a:solidFill>
            </a:endParaRPr>
          </a:p>
        </p:txBody>
      </p:sp>
      <p:sp>
        <p:nvSpPr>
          <p:cNvPr id="3" name="Content Placeholder 2"/>
          <p:cNvSpPr>
            <a:spLocks noGrp="1"/>
          </p:cNvSpPr>
          <p:nvPr>
            <p:ph sz="quarter" idx="1"/>
          </p:nvPr>
        </p:nvSpPr>
        <p:spPr/>
        <p:txBody>
          <a:bodyPr>
            <a:normAutofit lnSpcReduction="10000"/>
          </a:bodyPr>
          <a:lstStyle/>
          <a:p>
            <a:r>
              <a:rPr lang="en-US" dirty="0" smtClean="0"/>
              <a:t>Created 105 zip clusters/communities</a:t>
            </a:r>
          </a:p>
          <a:p>
            <a:r>
              <a:rPr lang="en-US" dirty="0" smtClean="0"/>
              <a:t>Cluster analysis of all 105 communities using YPPL, ACSC Admissions, % Latino, Density, and Median Income</a:t>
            </a:r>
          </a:p>
          <a:p>
            <a:r>
              <a:rPr lang="en-US" dirty="0" smtClean="0"/>
              <a:t>Selected 1 community from each cluster/spread across 8 counties</a:t>
            </a:r>
          </a:p>
          <a:p>
            <a:r>
              <a:rPr lang="en-US" dirty="0" smtClean="0"/>
              <a:t>Systematic social observation (“drive-by survey”)</a:t>
            </a:r>
          </a:p>
          <a:p>
            <a:r>
              <a:rPr lang="en-US" dirty="0" smtClean="0"/>
              <a:t>Conducted random digit dialing telephone survey of community residents….about 150/community</a:t>
            </a:r>
          </a:p>
          <a:p>
            <a:r>
              <a:rPr lang="en-US" dirty="0" smtClean="0"/>
              <a:t>Survey questions addressed: neighborhood quality, life satisfaction, health status, civic engagement, perceived discrimination</a:t>
            </a:r>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FF0000"/>
                </a:solidFill>
              </a:rPr>
              <a:t>Summary of Findings</a:t>
            </a:r>
            <a:endParaRPr lang="en-US" b="1" dirty="0">
              <a:solidFill>
                <a:srgbClr val="FF0000"/>
              </a:solidFill>
            </a:endParaRPr>
          </a:p>
        </p:txBody>
      </p:sp>
      <p:sp>
        <p:nvSpPr>
          <p:cNvPr id="3" name="Content Placeholder 2"/>
          <p:cNvSpPr>
            <a:spLocks noGrp="1"/>
          </p:cNvSpPr>
          <p:nvPr>
            <p:ph sz="quarter" idx="1"/>
          </p:nvPr>
        </p:nvSpPr>
        <p:spPr/>
        <p:txBody>
          <a:bodyPr/>
          <a:lstStyle/>
          <a:p>
            <a:r>
              <a:rPr lang="en-US" dirty="0" smtClean="0"/>
              <a:t>In communities with higher poverty and worse health outcomes, there was more objective disorder, even though urban neighborhoods had more assets.</a:t>
            </a:r>
          </a:p>
          <a:p>
            <a:r>
              <a:rPr lang="en-US" dirty="0" smtClean="0"/>
              <a:t>In communities with higher poverty, worse health outcomes, and more objective disorder, people perceived their neighborhoods as having poorer quality.</a:t>
            </a:r>
          </a:p>
          <a:p>
            <a:r>
              <a:rPr lang="en-US" dirty="0" smtClean="0"/>
              <a:t>People who perceived their neighborhoods as worse had lower life satisfaction, poorer self-rated health, less civic engagement, more perceived discrimination for their group, and more experiences of personal discrimination</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cap="all" dirty="0" smtClean="0">
                <a:solidFill>
                  <a:srgbClr val="C00000"/>
                </a:solidFill>
              </a:rPr>
              <a:t>Affordable Care Act</a:t>
            </a:r>
            <a:r>
              <a:rPr lang="en-US" dirty="0" smtClean="0">
                <a:solidFill>
                  <a:srgbClr val="C00000"/>
                </a:solidFill>
              </a:rPr>
              <a:t/>
            </a:r>
            <a:br>
              <a:rPr lang="en-US" dirty="0" smtClean="0">
                <a:solidFill>
                  <a:srgbClr val="C00000"/>
                </a:solidFill>
              </a:rPr>
            </a:br>
            <a:r>
              <a:rPr lang="en-US" b="1" dirty="0" smtClean="0">
                <a:solidFill>
                  <a:srgbClr val="C00000"/>
                </a:solidFill>
              </a:rPr>
              <a:t>Key Components 2010</a:t>
            </a:r>
            <a:endParaRPr lang="en-US" dirty="0">
              <a:solidFill>
                <a:srgbClr val="C00000"/>
              </a:solidFill>
            </a:endParaRPr>
          </a:p>
        </p:txBody>
      </p:sp>
      <p:sp>
        <p:nvSpPr>
          <p:cNvPr id="3" name="Content Placeholder 2"/>
          <p:cNvSpPr>
            <a:spLocks noGrp="1"/>
          </p:cNvSpPr>
          <p:nvPr>
            <p:ph sz="quarter" idx="1"/>
          </p:nvPr>
        </p:nvSpPr>
        <p:spPr/>
        <p:txBody>
          <a:bodyPr>
            <a:normAutofit lnSpcReduction="10000"/>
          </a:bodyPr>
          <a:lstStyle/>
          <a:p>
            <a:pPr marL="342900" lvl="0" indent="-342900">
              <a:spcBef>
                <a:spcPts val="0"/>
              </a:spcBef>
              <a:buFont typeface="Wingdings"/>
              <a:buChar char=""/>
              <a:tabLst>
                <a:tab pos="137160" algn="l"/>
              </a:tabLst>
            </a:pPr>
            <a:r>
              <a:rPr lang="en-US" sz="3200" dirty="0" smtClean="0"/>
              <a:t>Persons 23-26 remain on parents’ plan</a:t>
            </a:r>
          </a:p>
          <a:p>
            <a:pPr marL="342900" lvl="0" indent="-342900">
              <a:spcBef>
                <a:spcPts val="0"/>
              </a:spcBef>
              <a:buFont typeface="Wingdings"/>
              <a:buChar char=""/>
              <a:tabLst>
                <a:tab pos="137160" algn="l"/>
              </a:tabLst>
            </a:pPr>
            <a:r>
              <a:rPr lang="en-US" sz="3200" dirty="0" smtClean="0"/>
              <a:t>Federally funded high risk</a:t>
            </a:r>
          </a:p>
          <a:p>
            <a:pPr marL="342900" lvl="0" indent="-342900">
              <a:spcBef>
                <a:spcPts val="0"/>
              </a:spcBef>
              <a:buFont typeface="Wingdings"/>
              <a:buChar char=""/>
              <a:tabLst>
                <a:tab pos="137160" algn="l"/>
              </a:tabLst>
            </a:pPr>
            <a:r>
              <a:rPr lang="en-US" sz="3200" dirty="0" smtClean="0"/>
              <a:t>Tax credit for small employers to purchase coverage</a:t>
            </a:r>
          </a:p>
          <a:p>
            <a:pPr marL="342900" lvl="0" indent="-342900">
              <a:spcBef>
                <a:spcPts val="0"/>
              </a:spcBef>
              <a:buFont typeface="Wingdings"/>
              <a:buChar char=""/>
              <a:tabLst>
                <a:tab pos="137160" algn="l"/>
              </a:tabLst>
            </a:pPr>
            <a:r>
              <a:rPr lang="en-US" sz="3200" dirty="0" smtClean="0"/>
              <a:t>Private insurance reforms</a:t>
            </a:r>
          </a:p>
          <a:p>
            <a:pPr marL="342900" lvl="0" indent="-342900">
              <a:spcBef>
                <a:spcPts val="0"/>
              </a:spcBef>
              <a:buFont typeface="Wingdings"/>
              <a:buChar char=""/>
              <a:tabLst>
                <a:tab pos="137160" algn="l"/>
              </a:tabLst>
            </a:pPr>
            <a:r>
              <a:rPr lang="en-US" sz="3200" dirty="0" smtClean="0"/>
              <a:t>New requirements on non-profit hospitals</a:t>
            </a:r>
          </a:p>
          <a:p>
            <a:pPr marL="342900" lvl="0" indent="-342900">
              <a:spcBef>
                <a:spcPts val="0"/>
              </a:spcBef>
              <a:buFont typeface="Wingdings"/>
              <a:buChar char=""/>
              <a:tabLst>
                <a:tab pos="137160" algn="l"/>
              </a:tabLst>
            </a:pPr>
            <a:r>
              <a:rPr lang="en-US" sz="3200" dirty="0" smtClean="0"/>
              <a:t>Federal support to states for exchange, Medicaid changes, insurance regulation changes</a:t>
            </a:r>
          </a:p>
          <a:p>
            <a:pPr marL="342900" lvl="0" indent="-342900">
              <a:spcBef>
                <a:spcPts val="0"/>
              </a:spcBef>
              <a:buFont typeface="Wingdings"/>
              <a:buChar char=""/>
              <a:tabLst>
                <a:tab pos="137160" algn="l"/>
              </a:tabLst>
            </a:pPr>
            <a:r>
              <a:rPr lang="en-US" sz="3200" dirty="0" smtClean="0"/>
              <a:t>New investments in safety net infrastructure, public health and health </a:t>
            </a:r>
            <a:r>
              <a:rPr lang="en-US" sz="3200" dirty="0" err="1" smtClean="0"/>
              <a:t>worforce</a:t>
            </a:r>
            <a:r>
              <a:rPr lang="en-US" sz="3200" dirty="0" smtClean="0"/>
              <a:t> </a:t>
            </a:r>
            <a:endParaRPr lang="en-US" sz="3200" dirty="0">
              <a:latin typeface="Times New Roman"/>
              <a:ea typeface="Times New Roman"/>
              <a:cs typeface="Times New Roman"/>
            </a:endParaRPr>
          </a:p>
        </p:txBody>
      </p:sp>
    </p:spTree>
    <p:extLst>
      <p:ext uri="{BB962C8B-B14F-4D97-AF65-F5344CB8AC3E}">
        <p14:creationId xmlns:p14="http://schemas.microsoft.com/office/powerpoint/2010/main" xmlns="" val="41150209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000" b="1" cap="all" dirty="0" smtClean="0"/>
              <a:t/>
            </a:r>
            <a:br>
              <a:rPr lang="en-US" sz="4000" b="1" cap="all" dirty="0" smtClean="0"/>
            </a:br>
            <a:r>
              <a:rPr lang="en-US" sz="4000" b="1" cap="all" dirty="0" smtClean="0">
                <a:solidFill>
                  <a:srgbClr val="C00000"/>
                </a:solidFill>
              </a:rPr>
              <a:t>Affordable Care Act</a:t>
            </a:r>
            <a:r>
              <a:rPr lang="en-US" sz="4000" dirty="0" smtClean="0">
                <a:solidFill>
                  <a:srgbClr val="C00000"/>
                </a:solidFill>
              </a:rPr>
              <a:t/>
            </a:r>
            <a:br>
              <a:rPr lang="en-US" sz="4000" dirty="0" smtClean="0">
                <a:solidFill>
                  <a:srgbClr val="C00000"/>
                </a:solidFill>
              </a:rPr>
            </a:br>
            <a:r>
              <a:rPr lang="en-US" sz="4000" b="1" dirty="0" smtClean="0">
                <a:solidFill>
                  <a:srgbClr val="C00000"/>
                </a:solidFill>
              </a:rPr>
              <a:t>Key Components 2014 and Beyond</a:t>
            </a:r>
            <a:endParaRPr lang="en-US" dirty="0">
              <a:solidFill>
                <a:srgbClr val="C00000"/>
              </a:solidFill>
            </a:endParaRPr>
          </a:p>
        </p:txBody>
      </p:sp>
      <p:sp>
        <p:nvSpPr>
          <p:cNvPr id="3" name="Content Placeholder 2"/>
          <p:cNvSpPr>
            <a:spLocks noGrp="1"/>
          </p:cNvSpPr>
          <p:nvPr>
            <p:ph sz="quarter" idx="1"/>
          </p:nvPr>
        </p:nvSpPr>
        <p:spPr>
          <a:xfrm>
            <a:off x="0" y="1524000"/>
            <a:ext cx="8915400" cy="4876800"/>
          </a:xfrm>
        </p:spPr>
        <p:txBody>
          <a:bodyPr>
            <a:noAutofit/>
          </a:bodyPr>
          <a:lstStyle/>
          <a:p>
            <a:pPr marL="0" marR="0">
              <a:spcBef>
                <a:spcPts val="0"/>
              </a:spcBef>
              <a:spcAft>
                <a:spcPts val="0"/>
              </a:spcAft>
              <a:buNone/>
            </a:pPr>
            <a:r>
              <a:rPr lang="en-US" sz="2000" b="1" dirty="0" smtClean="0"/>
              <a:t>U</a:t>
            </a:r>
            <a:r>
              <a:rPr lang="en-US" sz="2400" b="1" dirty="0" smtClean="0"/>
              <a:t>n</a:t>
            </a:r>
            <a:r>
              <a:rPr lang="en-US" sz="2000" b="1" dirty="0" smtClean="0"/>
              <a:t>insured/Low Income</a:t>
            </a:r>
            <a:endParaRPr lang="en-US" sz="2400" b="1" dirty="0" smtClean="0"/>
          </a:p>
          <a:p>
            <a:pPr marL="342900" lvl="0" indent="-342900">
              <a:spcBef>
                <a:spcPts val="0"/>
              </a:spcBef>
              <a:buFont typeface="Wingdings"/>
              <a:buChar char=""/>
              <a:tabLst>
                <a:tab pos="137160" algn="l"/>
              </a:tabLst>
            </a:pPr>
            <a:r>
              <a:rPr lang="en-US" sz="1800" b="1" dirty="0" smtClean="0"/>
              <a:t>M</a:t>
            </a:r>
            <a:r>
              <a:rPr lang="en-US" sz="1800" dirty="0" smtClean="0"/>
              <a:t>edicaid expanded to 133% of FPL with 100% match</a:t>
            </a:r>
          </a:p>
          <a:p>
            <a:pPr marL="342900" indent="-342900">
              <a:spcBef>
                <a:spcPts val="0"/>
              </a:spcBef>
              <a:buFont typeface="Wingdings"/>
              <a:buChar char=""/>
              <a:tabLst>
                <a:tab pos="137160" algn="l"/>
              </a:tabLst>
            </a:pPr>
            <a:r>
              <a:rPr lang="en-US" sz="1800" b="1" dirty="0" smtClean="0"/>
              <a:t>S</a:t>
            </a:r>
            <a:r>
              <a:rPr lang="en-US" sz="1800" dirty="0" smtClean="0"/>
              <a:t>ubsidized coverage for 133-400% of FPL</a:t>
            </a:r>
          </a:p>
          <a:p>
            <a:pPr marL="342900" lvl="0" indent="-342900">
              <a:spcBef>
                <a:spcPts val="0"/>
              </a:spcBef>
              <a:buFont typeface="Wingdings"/>
              <a:buChar char=""/>
              <a:tabLst>
                <a:tab pos="137160" algn="l"/>
              </a:tabLst>
            </a:pPr>
            <a:r>
              <a:rPr lang="en-US" sz="1800" b="1" dirty="0" smtClean="0"/>
              <a:t>S</a:t>
            </a:r>
            <a:r>
              <a:rPr lang="en-US" sz="1800" dirty="0" smtClean="0"/>
              <a:t>tate exchange for legal residents, 133-400% of FPL and others</a:t>
            </a:r>
          </a:p>
          <a:p>
            <a:pPr marL="342900" lvl="0" indent="-342900">
              <a:spcBef>
                <a:spcPts val="0"/>
              </a:spcBef>
              <a:buFont typeface="Wingdings"/>
              <a:buChar char=""/>
              <a:tabLst>
                <a:tab pos="137160" algn="l"/>
              </a:tabLst>
            </a:pPr>
            <a:r>
              <a:rPr lang="en-US" sz="1800" b="1" dirty="0" smtClean="0"/>
              <a:t>S</a:t>
            </a:r>
            <a:r>
              <a:rPr lang="en-US" sz="1800" dirty="0" smtClean="0"/>
              <a:t>afety net improvements</a:t>
            </a:r>
          </a:p>
          <a:p>
            <a:pPr marL="0" marR="0">
              <a:spcBef>
                <a:spcPts val="0"/>
              </a:spcBef>
              <a:spcAft>
                <a:spcPts val="0"/>
              </a:spcAft>
            </a:pPr>
            <a:endParaRPr lang="en-US" sz="1800" b="1" dirty="0" smtClean="0"/>
          </a:p>
          <a:p>
            <a:pPr marL="0" marR="0">
              <a:spcBef>
                <a:spcPts val="0"/>
              </a:spcBef>
              <a:spcAft>
                <a:spcPts val="0"/>
              </a:spcAft>
              <a:buNone/>
            </a:pPr>
            <a:r>
              <a:rPr lang="en-US" sz="2000" b="1" dirty="0" smtClean="0"/>
              <a:t>Medicare</a:t>
            </a:r>
          </a:p>
          <a:p>
            <a:pPr marL="342900" lvl="0" indent="-342900">
              <a:spcBef>
                <a:spcPts val="0"/>
              </a:spcBef>
              <a:buFont typeface="Wingdings"/>
              <a:buChar char=""/>
              <a:tabLst>
                <a:tab pos="137160" algn="l"/>
              </a:tabLst>
            </a:pPr>
            <a:r>
              <a:rPr lang="en-US" sz="1800" b="1" dirty="0" smtClean="0"/>
              <a:t>R</a:t>
            </a:r>
            <a:r>
              <a:rPr lang="en-US" sz="1800" dirty="0" smtClean="0"/>
              <a:t>educed subsidy for Medicare Advantage plans</a:t>
            </a:r>
          </a:p>
          <a:p>
            <a:pPr marL="342900" lvl="0" indent="-342900">
              <a:spcBef>
                <a:spcPts val="0"/>
              </a:spcBef>
              <a:buFont typeface="Wingdings"/>
              <a:buChar char=""/>
              <a:tabLst>
                <a:tab pos="137160" algn="l"/>
              </a:tabLst>
            </a:pPr>
            <a:r>
              <a:rPr lang="en-US" sz="1800" b="1" dirty="0" smtClean="0"/>
              <a:t>P</a:t>
            </a:r>
            <a:r>
              <a:rPr lang="en-US" sz="1800" dirty="0" smtClean="0"/>
              <a:t>hased in elimination of the Part D “donut hole” </a:t>
            </a:r>
          </a:p>
          <a:p>
            <a:pPr marL="342900" lvl="0" indent="-342900">
              <a:spcBef>
                <a:spcPts val="0"/>
              </a:spcBef>
              <a:buFont typeface="Wingdings"/>
              <a:buChar char=""/>
              <a:tabLst>
                <a:tab pos="137160" algn="l"/>
              </a:tabLst>
            </a:pPr>
            <a:r>
              <a:rPr lang="en-US" sz="1800" b="1" dirty="0" smtClean="0"/>
              <a:t>B</a:t>
            </a:r>
            <a:r>
              <a:rPr lang="en-US" sz="1800" dirty="0" smtClean="0"/>
              <a:t>enefit improvements </a:t>
            </a:r>
          </a:p>
          <a:p>
            <a:pPr marL="342900" lvl="0" indent="-342900">
              <a:spcBef>
                <a:spcPts val="0"/>
              </a:spcBef>
              <a:buFont typeface="Wingdings"/>
              <a:buChar char=""/>
              <a:tabLst>
                <a:tab pos="137160" algn="l"/>
              </a:tabLst>
            </a:pPr>
            <a:r>
              <a:rPr lang="en-US" sz="1800" b="1" dirty="0" smtClean="0"/>
              <a:t>R</a:t>
            </a:r>
            <a:r>
              <a:rPr lang="en-US" sz="1800" dirty="0" smtClean="0"/>
              <a:t>eimbursement reform demonstrations</a:t>
            </a:r>
          </a:p>
          <a:p>
            <a:pPr marL="342900" lvl="0" indent="-342900">
              <a:spcBef>
                <a:spcPts val="0"/>
              </a:spcBef>
              <a:buFont typeface="Wingdings"/>
              <a:buChar char=""/>
              <a:tabLst>
                <a:tab pos="137160" algn="l"/>
              </a:tabLst>
            </a:pPr>
            <a:r>
              <a:rPr lang="en-US" sz="1800" b="1" dirty="0" smtClean="0"/>
              <a:t>C</a:t>
            </a:r>
            <a:r>
              <a:rPr lang="en-US" sz="1800" dirty="0" smtClean="0"/>
              <a:t>omparative effectiveness, payment , and quality initiatives</a:t>
            </a:r>
          </a:p>
          <a:p>
            <a:pPr marL="0" marR="0">
              <a:spcBef>
                <a:spcPts val="0"/>
              </a:spcBef>
              <a:spcAft>
                <a:spcPts val="0"/>
              </a:spcAft>
            </a:pPr>
            <a:endParaRPr lang="en-US" sz="1800" b="1" dirty="0" smtClean="0"/>
          </a:p>
          <a:p>
            <a:pPr marL="0" marR="0">
              <a:spcBef>
                <a:spcPts val="0"/>
              </a:spcBef>
              <a:spcAft>
                <a:spcPts val="0"/>
              </a:spcAft>
              <a:buNone/>
            </a:pPr>
            <a:r>
              <a:rPr lang="en-US" sz="2000" b="1" dirty="0" smtClean="0"/>
              <a:t>Privately Insured</a:t>
            </a:r>
          </a:p>
          <a:p>
            <a:pPr marL="342900" lvl="0" indent="-342900">
              <a:spcBef>
                <a:spcPts val="0"/>
              </a:spcBef>
              <a:buFont typeface="Wingdings"/>
              <a:buChar char=""/>
              <a:tabLst>
                <a:tab pos="137160" algn="l"/>
              </a:tabLst>
            </a:pPr>
            <a:r>
              <a:rPr lang="en-US" sz="1800" b="1" dirty="0" smtClean="0"/>
              <a:t>S</a:t>
            </a:r>
            <a:r>
              <a:rPr lang="en-US" sz="1800" dirty="0" smtClean="0"/>
              <a:t>tates implement individual mandate to hold qualifying insurance. </a:t>
            </a:r>
          </a:p>
          <a:p>
            <a:pPr marL="342900" lvl="0" indent="-342900">
              <a:spcBef>
                <a:spcPts val="0"/>
              </a:spcBef>
              <a:buFont typeface="Wingdings"/>
              <a:buChar char=""/>
              <a:tabLst>
                <a:tab pos="137160" algn="l"/>
              </a:tabLst>
            </a:pPr>
            <a:r>
              <a:rPr lang="en-US" sz="1800" b="1" dirty="0" smtClean="0"/>
              <a:t>E</a:t>
            </a:r>
            <a:r>
              <a:rPr lang="en-US" sz="1800" dirty="0" smtClean="0"/>
              <a:t>mployer mandate to provide qualifying insurance or pay tax</a:t>
            </a:r>
          </a:p>
          <a:p>
            <a:pPr marL="342900" lvl="0" indent="-342900">
              <a:spcBef>
                <a:spcPts val="0"/>
              </a:spcBef>
              <a:buFont typeface="Wingdings"/>
              <a:buChar char=""/>
              <a:tabLst>
                <a:tab pos="137160" algn="l"/>
              </a:tabLst>
            </a:pPr>
            <a:r>
              <a:rPr lang="en-US" sz="1800" b="1" dirty="0" smtClean="0"/>
              <a:t>I</a:t>
            </a:r>
            <a:r>
              <a:rPr lang="en-US" sz="1800" dirty="0" smtClean="0"/>
              <a:t>nsurance improvements implemented by states</a:t>
            </a:r>
            <a:endParaRPr lang="en-US" sz="1800" dirty="0"/>
          </a:p>
        </p:txBody>
      </p:sp>
    </p:spTree>
    <p:extLst>
      <p:ext uri="{BB962C8B-B14F-4D97-AF65-F5344CB8AC3E}">
        <p14:creationId xmlns:p14="http://schemas.microsoft.com/office/powerpoint/2010/main" xmlns="" val="16827115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74638"/>
            <a:ext cx="7772400" cy="1325562"/>
          </a:xfrm>
        </p:spPr>
        <p:txBody>
          <a:bodyPr>
            <a:normAutofit fontScale="90000"/>
          </a:bodyPr>
          <a:lstStyle/>
          <a:p>
            <a:r>
              <a:rPr lang="es-MX" sz="4000" b="1" dirty="0" smtClean="0"/>
              <a:t/>
            </a:r>
            <a:br>
              <a:rPr lang="es-MX" sz="4000" b="1" dirty="0" smtClean="0"/>
            </a:br>
            <a:r>
              <a:rPr lang="es-MX" sz="4900" b="1" dirty="0" smtClean="0">
                <a:solidFill>
                  <a:srgbClr val="C00000"/>
                </a:solidFill>
              </a:rPr>
              <a:t>ACA Implementation: </a:t>
            </a:r>
            <a:br>
              <a:rPr lang="es-MX" sz="4900" b="1" dirty="0" smtClean="0">
                <a:solidFill>
                  <a:srgbClr val="C00000"/>
                </a:solidFill>
              </a:rPr>
            </a:br>
            <a:r>
              <a:rPr lang="es-MX" sz="4900" b="1" dirty="0" smtClean="0">
                <a:solidFill>
                  <a:srgbClr val="C00000"/>
                </a:solidFill>
              </a:rPr>
              <a:t>San Joaquín Valley  Concerns</a:t>
            </a:r>
            <a:endParaRPr lang="en-US" dirty="0">
              <a:solidFill>
                <a:srgbClr val="C00000"/>
              </a:solidFill>
            </a:endParaRPr>
          </a:p>
        </p:txBody>
      </p:sp>
      <p:sp>
        <p:nvSpPr>
          <p:cNvPr id="6" name="Subtitle 5"/>
          <p:cNvSpPr>
            <a:spLocks noGrp="1"/>
          </p:cNvSpPr>
          <p:nvPr>
            <p:ph sz="quarter" idx="1"/>
          </p:nvPr>
        </p:nvSpPr>
        <p:spPr>
          <a:xfrm>
            <a:off x="0" y="1752600"/>
            <a:ext cx="9144000" cy="5105400"/>
          </a:xfrm>
        </p:spPr>
        <p:txBody>
          <a:bodyPr>
            <a:normAutofit fontScale="25000" lnSpcReduction="20000"/>
          </a:bodyPr>
          <a:lstStyle/>
          <a:p>
            <a:pPr marL="457200" indent="-457200" algn="l">
              <a:buFont typeface="Wingdings" pitchFamily="2" charset="2"/>
              <a:buChar char="v"/>
            </a:pPr>
            <a:r>
              <a:rPr lang="en-US" sz="14400" b="1" dirty="0" smtClean="0"/>
              <a:t>Finance care for undocumented</a:t>
            </a:r>
          </a:p>
          <a:p>
            <a:pPr marL="457200" indent="-457200" algn="l">
              <a:buFont typeface="Wingdings" pitchFamily="2" charset="2"/>
              <a:buChar char="v"/>
            </a:pPr>
            <a:r>
              <a:rPr lang="en-US" sz="14400" b="1" dirty="0" smtClean="0"/>
              <a:t>Address SJV needs in Medi-Cal expansion </a:t>
            </a:r>
          </a:p>
          <a:p>
            <a:pPr marL="457200" indent="-457200" algn="l">
              <a:buFont typeface="Wingdings" pitchFamily="2" charset="2"/>
              <a:buChar char="v"/>
            </a:pPr>
            <a:r>
              <a:rPr lang="en-US" sz="14400" b="1" dirty="0" smtClean="0"/>
              <a:t>Develop Patient-Center Medical Homes and network care coordination programs</a:t>
            </a:r>
          </a:p>
          <a:p>
            <a:pPr marL="457200" indent="-457200" algn="l">
              <a:buFont typeface="Wingdings" pitchFamily="2" charset="2"/>
              <a:buChar char="v"/>
            </a:pPr>
            <a:r>
              <a:rPr lang="en-US" sz="14400" b="1" dirty="0" smtClean="0"/>
              <a:t>Expand health care work force---specialty care, self-care supports</a:t>
            </a:r>
          </a:p>
          <a:p>
            <a:pPr marL="457200" indent="-457200" algn="l">
              <a:buFont typeface="Wingdings" pitchFamily="2" charset="2"/>
              <a:buChar char="v"/>
            </a:pPr>
            <a:r>
              <a:rPr lang="en-US" sz="14400" b="1" dirty="0" smtClean="0"/>
              <a:t>Insurance regulation/exchange operations</a:t>
            </a:r>
          </a:p>
          <a:p>
            <a:pPr marL="457200" indent="-457200" algn="l">
              <a:buFont typeface="Wingdings" pitchFamily="2" charset="2"/>
              <a:buChar char="v"/>
            </a:pPr>
            <a:r>
              <a:rPr lang="en-US" sz="14400" b="1" dirty="0" smtClean="0"/>
              <a:t>Behavioral health integrated with safety net primary care</a:t>
            </a:r>
          </a:p>
          <a:p>
            <a:pPr marL="457200" indent="-457200" algn="l">
              <a:buFont typeface="Arial" pitchFamily="34" charset="0"/>
              <a:buChar char="•"/>
            </a:pPr>
            <a:endParaRPr lang="en-US" dirty="0" smtClean="0"/>
          </a:p>
          <a:p>
            <a:pPr marL="457200" indent="-457200" algn="l">
              <a:buFont typeface="Arial" pitchFamily="34" charset="0"/>
              <a:buChar char="•"/>
            </a:pPr>
            <a:endParaRPr lang="en-US" dirty="0"/>
          </a:p>
        </p:txBody>
      </p:sp>
    </p:spTree>
    <p:extLst>
      <p:ext uri="{BB962C8B-B14F-4D97-AF65-F5344CB8AC3E}">
        <p14:creationId xmlns:p14="http://schemas.microsoft.com/office/powerpoint/2010/main" xmlns="" val="778855319"/>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74638"/>
            <a:ext cx="7772400" cy="715962"/>
          </a:xfrm>
        </p:spPr>
        <p:txBody>
          <a:bodyPr>
            <a:normAutofit fontScale="90000"/>
          </a:bodyPr>
          <a:lstStyle/>
          <a:p>
            <a:r>
              <a:rPr lang="en-US" sz="5400" b="1" dirty="0" smtClean="0">
                <a:solidFill>
                  <a:srgbClr val="FF0000"/>
                </a:solidFill>
              </a:rPr>
              <a:t>Discussion</a:t>
            </a:r>
            <a:endParaRPr lang="en-US" sz="5400" b="1" dirty="0">
              <a:solidFill>
                <a:srgbClr val="FF0000"/>
              </a:solidFill>
            </a:endParaRPr>
          </a:p>
        </p:txBody>
      </p:sp>
      <p:sp>
        <p:nvSpPr>
          <p:cNvPr id="3" name="Content Placeholder 2"/>
          <p:cNvSpPr>
            <a:spLocks noGrp="1"/>
          </p:cNvSpPr>
          <p:nvPr>
            <p:ph sz="quarter" idx="1"/>
          </p:nvPr>
        </p:nvSpPr>
        <p:spPr>
          <a:xfrm>
            <a:off x="0" y="914400"/>
            <a:ext cx="9144000" cy="5791200"/>
          </a:xfrm>
        </p:spPr>
        <p:txBody>
          <a:bodyPr>
            <a:normAutofit/>
          </a:bodyPr>
          <a:lstStyle/>
          <a:p>
            <a:r>
              <a:rPr lang="en-US" sz="3200" dirty="0" smtClean="0"/>
              <a:t>Individual and community level poverty  are powerful influences on health and well-being in the California’s heartland.</a:t>
            </a:r>
          </a:p>
          <a:p>
            <a:r>
              <a:rPr lang="en-US" sz="3200" dirty="0" smtClean="0"/>
              <a:t>Poverty, racial/ethnic composition, immigrant concentration and poverty are linked in complex ways across the region’s diverse communities.</a:t>
            </a:r>
          </a:p>
          <a:p>
            <a:r>
              <a:rPr lang="en-US" sz="3200" dirty="0" smtClean="0"/>
              <a:t>Quality of life---infrastructure, development, housing etc.—is lower in less affluent communities….people know it…and they report acting and feeling worse</a:t>
            </a:r>
            <a:r>
              <a:rPr lang="en-US" dirty="0" smtClean="0"/>
              <a:t>.</a:t>
            </a:r>
          </a:p>
          <a:p>
            <a:pPr>
              <a:buNone/>
            </a:pPr>
            <a:endParaRPr 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74638"/>
            <a:ext cx="7772400" cy="715962"/>
          </a:xfrm>
        </p:spPr>
        <p:txBody>
          <a:bodyPr>
            <a:normAutofit fontScale="90000"/>
          </a:bodyPr>
          <a:lstStyle/>
          <a:p>
            <a:r>
              <a:rPr lang="en-US" sz="5400" b="1" dirty="0" smtClean="0">
                <a:solidFill>
                  <a:srgbClr val="FF0000"/>
                </a:solidFill>
              </a:rPr>
              <a:t>Discussion</a:t>
            </a:r>
            <a:endParaRPr lang="en-US" sz="5400" b="1" dirty="0">
              <a:solidFill>
                <a:srgbClr val="FF0000"/>
              </a:solidFill>
            </a:endParaRPr>
          </a:p>
        </p:txBody>
      </p:sp>
      <p:sp>
        <p:nvSpPr>
          <p:cNvPr id="3" name="Content Placeholder 2"/>
          <p:cNvSpPr>
            <a:spLocks noGrp="1"/>
          </p:cNvSpPr>
          <p:nvPr>
            <p:ph sz="quarter" idx="1"/>
          </p:nvPr>
        </p:nvSpPr>
        <p:spPr>
          <a:xfrm>
            <a:off x="0" y="914400"/>
            <a:ext cx="9144000" cy="5791200"/>
          </a:xfrm>
        </p:spPr>
        <p:txBody>
          <a:bodyPr>
            <a:noAutofit/>
          </a:bodyPr>
          <a:lstStyle/>
          <a:p>
            <a:r>
              <a:rPr lang="en-US" sz="2800" dirty="0" smtClean="0"/>
              <a:t>Affordable Care Act offers enormous opportunities---to improve access and quality of care AND to invest in primary prevention</a:t>
            </a:r>
          </a:p>
          <a:p>
            <a:r>
              <a:rPr lang="en-US" sz="2800" dirty="0" smtClean="0"/>
              <a:t>Bringing needed care to concentrated immigrant and low-income communities will remain a central challenge for the region</a:t>
            </a:r>
          </a:p>
          <a:p>
            <a:r>
              <a:rPr lang="en-US" sz="2800" dirty="0" smtClean="0"/>
              <a:t>Behavioral health as a key factor in community health---and a key shortage area</a:t>
            </a:r>
          </a:p>
          <a:p>
            <a:r>
              <a:rPr lang="en-US" sz="2800" dirty="0" smtClean="0"/>
              <a:t>Opportunity for social work in addressing a) prevention and self-care, b) improving behavioral health access and quality c) promoting culturally appropriate care---FOCUS on inter-disciplinary training and </a:t>
            </a:r>
            <a:r>
              <a:rPr lang="en-US" sz="2800" dirty="0" err="1" smtClean="0"/>
              <a:t>mulit</a:t>
            </a:r>
            <a:r>
              <a:rPr lang="en-US" sz="2800" dirty="0" smtClean="0"/>
              <a:t>-level approach</a:t>
            </a:r>
          </a:p>
          <a:p>
            <a:endParaRPr lang="en-US" sz="28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sz="4900" b="1" dirty="0" smtClean="0">
                <a:solidFill>
                  <a:srgbClr val="FF0000"/>
                </a:solidFill>
              </a:rPr>
              <a:t>For more information</a:t>
            </a:r>
            <a:r>
              <a:rPr lang="en-US" dirty="0" smtClean="0">
                <a:solidFill>
                  <a:srgbClr val="FF0000"/>
                </a:solidFill>
              </a:rPr>
              <a:t>, </a:t>
            </a:r>
            <a:br>
              <a:rPr lang="en-US" dirty="0" smtClean="0">
                <a:solidFill>
                  <a:srgbClr val="FF0000"/>
                </a:solidFill>
              </a:rPr>
            </a:br>
            <a:endParaRPr lang="en-US" dirty="0">
              <a:solidFill>
                <a:srgbClr val="FF0000"/>
              </a:solidFill>
            </a:endParaRPr>
          </a:p>
        </p:txBody>
      </p:sp>
      <p:sp>
        <p:nvSpPr>
          <p:cNvPr id="5" name="Text Placeholder 4"/>
          <p:cNvSpPr>
            <a:spLocks noGrp="1"/>
          </p:cNvSpPr>
          <p:nvPr>
            <p:ph sz="quarter" idx="1"/>
          </p:nvPr>
        </p:nvSpPr>
        <p:spPr>
          <a:xfrm>
            <a:off x="381000" y="914400"/>
            <a:ext cx="7772400" cy="4572000"/>
          </a:xfrm>
        </p:spPr>
        <p:txBody>
          <a:bodyPr>
            <a:noAutofit/>
          </a:bodyPr>
          <a:lstStyle/>
          <a:p>
            <a:r>
              <a:rPr lang="en-US" sz="3600" dirty="0" smtClean="0">
                <a:solidFill>
                  <a:srgbClr val="FF0000"/>
                </a:solidFill>
              </a:rPr>
              <a:t>Please visit our website: </a:t>
            </a:r>
            <a:r>
              <a:rPr lang="en-US" sz="3600" dirty="0" smtClean="0">
                <a:solidFill>
                  <a:srgbClr val="7030A0"/>
                </a:solidFill>
              </a:rPr>
              <a:t>cvhpi.org</a:t>
            </a:r>
          </a:p>
          <a:p>
            <a:endParaRPr lang="en-US" sz="3600" dirty="0" smtClean="0">
              <a:solidFill>
                <a:srgbClr val="C00000"/>
              </a:solidFill>
            </a:endParaRPr>
          </a:p>
          <a:p>
            <a:pPr>
              <a:spcBef>
                <a:spcPts val="0"/>
              </a:spcBef>
            </a:pPr>
            <a:r>
              <a:rPr lang="en-US" sz="3600" dirty="0" smtClean="0">
                <a:solidFill>
                  <a:srgbClr val="C00000"/>
                </a:solidFill>
              </a:rPr>
              <a:t>Participate in the Health Policy Leadership Program--- Information/ Applications at website</a:t>
            </a:r>
            <a:endParaRPr lang="en-US" sz="3600" dirty="0" smtClean="0">
              <a:solidFill>
                <a:srgbClr val="FF0000"/>
              </a:solidFill>
            </a:endParaRPr>
          </a:p>
          <a:p>
            <a:r>
              <a:rPr lang="en-US" sz="3600" dirty="0" smtClean="0">
                <a:solidFill>
                  <a:srgbClr val="FF0000"/>
                </a:solidFill>
              </a:rPr>
              <a:t>Or contact me: </a:t>
            </a:r>
            <a:r>
              <a:rPr lang="en-US" sz="3600" dirty="0" smtClean="0">
                <a:solidFill>
                  <a:srgbClr val="002060"/>
                </a:solidFill>
              </a:rPr>
              <a:t> </a:t>
            </a:r>
            <a:r>
              <a:rPr lang="en-US" sz="3600" dirty="0" smtClean="0">
                <a:solidFill>
                  <a:srgbClr val="002060"/>
                </a:solidFill>
                <a:hlinkClick r:id="rId2"/>
              </a:rPr>
              <a:t>jcapitman@csufresno.edu</a:t>
            </a:r>
            <a:r>
              <a:rPr lang="en-US" sz="3600" dirty="0" smtClean="0">
                <a:solidFill>
                  <a:srgbClr val="002060"/>
                </a:solidFill>
              </a:rPr>
              <a:t>  </a:t>
            </a:r>
            <a:r>
              <a:rPr lang="en-US" sz="3600" dirty="0" err="1" smtClean="0">
                <a:solidFill>
                  <a:srgbClr val="7030A0"/>
                </a:solidFill>
              </a:rPr>
              <a:t>tel</a:t>
            </a:r>
            <a:r>
              <a:rPr lang="en-US" sz="3600" dirty="0" smtClean="0">
                <a:solidFill>
                  <a:srgbClr val="7030A0"/>
                </a:solidFill>
              </a:rPr>
              <a:t>: 559-228-2157</a:t>
            </a:r>
            <a:endParaRPr lang="en-US" sz="3600" dirty="0">
              <a:solidFill>
                <a:srgbClr val="7030A0"/>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le 1"/>
          <p:cNvSpPr>
            <a:spLocks noGrp="1"/>
          </p:cNvSpPr>
          <p:nvPr>
            <p:ph type="title"/>
          </p:nvPr>
        </p:nvSpPr>
        <p:spPr>
          <a:xfrm>
            <a:off x="457200" y="381000"/>
            <a:ext cx="8229600" cy="1143000"/>
          </a:xfrm>
        </p:spPr>
        <p:txBody>
          <a:bodyPr>
            <a:normAutofit/>
          </a:bodyPr>
          <a:lstStyle/>
          <a:p>
            <a:pPr eaLnBrk="1" hangingPunct="1"/>
            <a:r>
              <a:rPr lang="en-US" dirty="0" smtClean="0">
                <a:solidFill>
                  <a:schemeClr val="tx2">
                    <a:lumMod val="75000"/>
                  </a:schemeClr>
                </a:solidFill>
              </a:rPr>
              <a:t>Race/Ethnicity and Health Outcomes</a:t>
            </a:r>
          </a:p>
        </p:txBody>
      </p:sp>
      <p:graphicFrame>
        <p:nvGraphicFramePr>
          <p:cNvPr id="5" name="Content Placeholder 4"/>
          <p:cNvGraphicFramePr>
            <a:graphicFrameLocks noGrp="1"/>
          </p:cNvGraphicFramePr>
          <p:nvPr>
            <p:ph sz="quarter" idx="1"/>
          </p:nvPr>
        </p:nvGraphicFramePr>
        <p:xfrm>
          <a:off x="457200" y="1828803"/>
          <a:ext cx="8229600" cy="4389118"/>
        </p:xfrm>
        <a:graphic>
          <a:graphicData uri="http://schemas.openxmlformats.org/drawingml/2006/table">
            <a:tbl>
              <a:tblPr firstRow="1" bandRow="1">
                <a:tableStyleId>{5C22544A-7EE6-4342-B048-85BDC9FD1C3A}</a:tableStyleId>
              </a:tblPr>
              <a:tblGrid>
                <a:gridCol w="3051424"/>
                <a:gridCol w="1941816"/>
                <a:gridCol w="3236360"/>
              </a:tblGrid>
              <a:tr h="408290">
                <a:tc>
                  <a:txBody>
                    <a:bodyPr/>
                    <a:lstStyle/>
                    <a:p>
                      <a:endParaRPr lang="en-US" dirty="0"/>
                    </a:p>
                  </a:txBody>
                  <a:tcPr/>
                </a:tc>
                <a:tc>
                  <a:txBody>
                    <a:bodyPr/>
                    <a:lstStyle/>
                    <a:p>
                      <a:r>
                        <a:rPr lang="en-US" dirty="0" smtClean="0"/>
                        <a:t>SJV</a:t>
                      </a:r>
                      <a:endParaRPr lang="en-US" dirty="0"/>
                    </a:p>
                  </a:txBody>
                  <a:tcPr/>
                </a:tc>
                <a:tc>
                  <a:txBody>
                    <a:bodyPr/>
                    <a:lstStyle/>
                    <a:p>
                      <a:r>
                        <a:rPr lang="en-US" dirty="0" smtClean="0"/>
                        <a:t>SJV</a:t>
                      </a:r>
                      <a:endParaRPr lang="en-US" dirty="0"/>
                    </a:p>
                  </a:txBody>
                  <a:tcPr/>
                </a:tc>
              </a:tr>
              <a:tr h="714508">
                <a:tc>
                  <a:txBody>
                    <a:bodyPr/>
                    <a:lstStyle/>
                    <a:p>
                      <a:endParaRPr lang="en-US" dirty="0"/>
                    </a:p>
                  </a:txBody>
                  <a:tcPr/>
                </a:tc>
                <a:tc>
                  <a:txBody>
                    <a:bodyPr/>
                    <a:lstStyle/>
                    <a:p>
                      <a:r>
                        <a:rPr lang="en-US" dirty="0" smtClean="0"/>
                        <a:t>YPLL </a:t>
                      </a:r>
                    </a:p>
                    <a:p>
                      <a:r>
                        <a:rPr lang="en-US" dirty="0" smtClean="0"/>
                        <a:t>(per 1,000)</a:t>
                      </a:r>
                      <a:endParaRPr lang="en-US" dirty="0"/>
                    </a:p>
                  </a:txBody>
                  <a:tcPr/>
                </a:tc>
                <a:tc>
                  <a:txBody>
                    <a:bodyPr/>
                    <a:lstStyle/>
                    <a:p>
                      <a:r>
                        <a:rPr lang="en-US" dirty="0" smtClean="0"/>
                        <a:t>Avoidable Hospitalizations</a:t>
                      </a:r>
                    </a:p>
                    <a:p>
                      <a:r>
                        <a:rPr lang="en-US" dirty="0" smtClean="0"/>
                        <a:t> (per 10,000)</a:t>
                      </a:r>
                      <a:endParaRPr lang="en-US" dirty="0"/>
                    </a:p>
                  </a:txBody>
                  <a:tcPr/>
                </a:tc>
              </a:tr>
              <a:tr h="408290">
                <a:tc>
                  <a:txBody>
                    <a:bodyPr/>
                    <a:lstStyle/>
                    <a:p>
                      <a:r>
                        <a:rPr lang="en-US" dirty="0" smtClean="0"/>
                        <a:t>All</a:t>
                      </a:r>
                      <a:endParaRPr lang="en-US" dirty="0"/>
                    </a:p>
                  </a:txBody>
                  <a:tcPr/>
                </a:tc>
                <a:tc>
                  <a:txBody>
                    <a:bodyPr/>
                    <a:lstStyle/>
                    <a:p>
                      <a:r>
                        <a:rPr lang="en-US" dirty="0" smtClean="0"/>
                        <a:t>42.47</a:t>
                      </a:r>
                      <a:endParaRPr lang="en-US" dirty="0"/>
                    </a:p>
                  </a:txBody>
                  <a:tcPr/>
                </a:tc>
                <a:tc>
                  <a:txBody>
                    <a:bodyPr/>
                    <a:lstStyle/>
                    <a:p>
                      <a:r>
                        <a:rPr lang="en-US" dirty="0" smtClean="0"/>
                        <a:t>154.28</a:t>
                      </a:r>
                      <a:endParaRPr lang="en-US" dirty="0"/>
                    </a:p>
                  </a:txBody>
                  <a:tcPr/>
                </a:tc>
              </a:tr>
              <a:tr h="408290">
                <a:tc>
                  <a:txBody>
                    <a:bodyPr/>
                    <a:lstStyle/>
                    <a:p>
                      <a:endParaRPr lang="en-US" dirty="0"/>
                    </a:p>
                  </a:txBody>
                  <a:tcPr/>
                </a:tc>
                <a:tc>
                  <a:txBody>
                    <a:bodyPr/>
                    <a:lstStyle/>
                    <a:p>
                      <a:endParaRPr lang="en-US" dirty="0"/>
                    </a:p>
                  </a:txBody>
                  <a:tcPr/>
                </a:tc>
                <a:tc>
                  <a:txBody>
                    <a:bodyPr/>
                    <a:lstStyle/>
                    <a:p>
                      <a:endParaRPr lang="en-US" dirty="0"/>
                    </a:p>
                  </a:txBody>
                  <a:tcPr/>
                </a:tc>
              </a:tr>
              <a:tr h="408290">
                <a:tc>
                  <a:txBody>
                    <a:bodyPr/>
                    <a:lstStyle/>
                    <a:p>
                      <a:endParaRPr lang="en-US" dirty="0"/>
                    </a:p>
                  </a:txBody>
                  <a:tcPr/>
                </a:tc>
                <a:tc>
                  <a:txBody>
                    <a:bodyPr/>
                    <a:lstStyle/>
                    <a:p>
                      <a:endParaRPr lang="en-US" dirty="0"/>
                    </a:p>
                  </a:txBody>
                  <a:tcPr/>
                </a:tc>
                <a:tc>
                  <a:txBody>
                    <a:bodyPr/>
                    <a:lstStyle/>
                    <a:p>
                      <a:endParaRPr lang="en-US" dirty="0"/>
                    </a:p>
                  </a:txBody>
                  <a:tcPr/>
                </a:tc>
              </a:tr>
              <a:tr h="408290">
                <a:tc>
                  <a:txBody>
                    <a:bodyPr/>
                    <a:lstStyle/>
                    <a:p>
                      <a:r>
                        <a:rPr lang="en-US" dirty="0" smtClean="0"/>
                        <a:t>Latino</a:t>
                      </a:r>
                      <a:endParaRPr lang="en-US" dirty="0"/>
                    </a:p>
                  </a:txBody>
                  <a:tcPr/>
                </a:tc>
                <a:tc>
                  <a:txBody>
                    <a:bodyPr/>
                    <a:lstStyle/>
                    <a:p>
                      <a:r>
                        <a:rPr lang="en-US" dirty="0" smtClean="0"/>
                        <a:t>43.39</a:t>
                      </a:r>
                      <a:endParaRPr lang="en-US" dirty="0"/>
                    </a:p>
                  </a:txBody>
                  <a:tcPr/>
                </a:tc>
                <a:tc>
                  <a:txBody>
                    <a:bodyPr/>
                    <a:lstStyle/>
                    <a:p>
                      <a:r>
                        <a:rPr lang="en-US" dirty="0" smtClean="0"/>
                        <a:t>317.50</a:t>
                      </a:r>
                      <a:endParaRPr lang="en-US" dirty="0"/>
                    </a:p>
                  </a:txBody>
                  <a:tcPr/>
                </a:tc>
              </a:tr>
              <a:tr h="408290">
                <a:tc>
                  <a:txBody>
                    <a:bodyPr/>
                    <a:lstStyle/>
                    <a:p>
                      <a:r>
                        <a:rPr lang="en-US" dirty="0" smtClean="0"/>
                        <a:t>Non-Latino</a:t>
                      </a:r>
                      <a:endParaRPr lang="en-US" dirty="0"/>
                    </a:p>
                  </a:txBody>
                  <a:tcPr/>
                </a:tc>
                <a:tc>
                  <a:txBody>
                    <a:bodyPr/>
                    <a:lstStyle/>
                    <a:p>
                      <a:r>
                        <a:rPr lang="en-US" dirty="0" smtClean="0"/>
                        <a:t>41.39</a:t>
                      </a:r>
                      <a:endParaRPr lang="en-US" dirty="0"/>
                    </a:p>
                  </a:txBody>
                  <a:tcPr/>
                </a:tc>
                <a:tc>
                  <a:txBody>
                    <a:bodyPr/>
                    <a:lstStyle/>
                    <a:p>
                      <a:r>
                        <a:rPr lang="en-US" dirty="0" smtClean="0"/>
                        <a:t>57.69</a:t>
                      </a:r>
                      <a:endParaRPr lang="en-US" dirty="0"/>
                    </a:p>
                  </a:txBody>
                  <a:tcPr/>
                </a:tc>
              </a:tr>
              <a:tr h="408290">
                <a:tc>
                  <a:txBody>
                    <a:bodyPr/>
                    <a:lstStyle/>
                    <a:p>
                      <a:endParaRPr lang="en-US" dirty="0"/>
                    </a:p>
                  </a:txBody>
                  <a:tcPr/>
                </a:tc>
                <a:tc>
                  <a:txBody>
                    <a:bodyPr/>
                    <a:lstStyle/>
                    <a:p>
                      <a:endParaRPr lang="en-US" dirty="0"/>
                    </a:p>
                  </a:txBody>
                  <a:tcPr/>
                </a:tc>
                <a:tc>
                  <a:txBody>
                    <a:bodyPr/>
                    <a:lstStyle/>
                    <a:p>
                      <a:endParaRPr lang="en-US" dirty="0"/>
                    </a:p>
                  </a:txBody>
                  <a:tcPr/>
                </a:tc>
              </a:tr>
              <a:tr h="408290">
                <a:tc>
                  <a:txBody>
                    <a:bodyPr/>
                    <a:lstStyle/>
                    <a:p>
                      <a:r>
                        <a:rPr lang="en-US" dirty="0" smtClean="0"/>
                        <a:t>White</a:t>
                      </a:r>
                      <a:endParaRPr lang="en-US" dirty="0"/>
                    </a:p>
                  </a:txBody>
                  <a:tcPr/>
                </a:tc>
                <a:tc>
                  <a:txBody>
                    <a:bodyPr/>
                    <a:lstStyle/>
                    <a:p>
                      <a:r>
                        <a:rPr lang="en-US" dirty="0" smtClean="0"/>
                        <a:t>61.47</a:t>
                      </a:r>
                      <a:endParaRPr lang="en-US" dirty="0"/>
                    </a:p>
                  </a:txBody>
                  <a:tcPr/>
                </a:tc>
                <a:tc>
                  <a:txBody>
                    <a:bodyPr/>
                    <a:lstStyle/>
                    <a:p>
                      <a:r>
                        <a:rPr lang="en-US" dirty="0" smtClean="0"/>
                        <a:t>207.35</a:t>
                      </a:r>
                      <a:endParaRPr lang="en-US" dirty="0"/>
                    </a:p>
                  </a:txBody>
                  <a:tcPr/>
                </a:tc>
              </a:tr>
              <a:tr h="408290">
                <a:tc>
                  <a:txBody>
                    <a:bodyPr/>
                    <a:lstStyle/>
                    <a:p>
                      <a:r>
                        <a:rPr lang="en-US" dirty="0" smtClean="0"/>
                        <a:t>African</a:t>
                      </a:r>
                      <a:r>
                        <a:rPr lang="en-US" baseline="0" dirty="0" smtClean="0"/>
                        <a:t> American</a:t>
                      </a:r>
                      <a:r>
                        <a:rPr lang="en-US" dirty="0" smtClean="0"/>
                        <a:t>/Asian</a:t>
                      </a:r>
                      <a:endParaRPr lang="en-US" dirty="0"/>
                    </a:p>
                  </a:txBody>
                  <a:tcPr/>
                </a:tc>
                <a:tc>
                  <a:txBody>
                    <a:bodyPr/>
                    <a:lstStyle/>
                    <a:p>
                      <a:r>
                        <a:rPr lang="en-US" dirty="0" smtClean="0"/>
                        <a:t>70.60</a:t>
                      </a:r>
                      <a:endParaRPr lang="en-US" dirty="0"/>
                    </a:p>
                  </a:txBody>
                  <a:tcPr/>
                </a:tc>
                <a:tc>
                  <a:txBody>
                    <a:bodyPr/>
                    <a:lstStyle/>
                    <a:p>
                      <a:r>
                        <a:rPr lang="en-US" dirty="0" smtClean="0"/>
                        <a:t>210.30^</a:t>
                      </a:r>
                      <a:endParaRPr lang="en-US" dirty="0"/>
                    </a:p>
                  </a:txBody>
                  <a:tcPr/>
                </a:tc>
              </a:tr>
            </a:tbl>
          </a:graphicData>
        </a:graphic>
      </p:graphicFrame>
      <p:sp>
        <p:nvSpPr>
          <p:cNvPr id="2103" name="TextBox 3"/>
          <p:cNvSpPr txBox="1">
            <a:spLocks noChangeArrowheads="1"/>
          </p:cNvSpPr>
          <p:nvPr/>
        </p:nvSpPr>
        <p:spPr bwMode="auto">
          <a:xfrm>
            <a:off x="304800" y="6400800"/>
            <a:ext cx="3493008" cy="276999"/>
          </a:xfrm>
          <a:prstGeom prst="rect">
            <a:avLst/>
          </a:prstGeom>
          <a:noFill/>
          <a:ln w="9525">
            <a:noFill/>
            <a:miter lim="800000"/>
            <a:headEnd/>
            <a:tailEnd/>
          </a:ln>
        </p:spPr>
        <p:txBody>
          <a:bodyPr wrap="none">
            <a:spAutoFit/>
          </a:bodyPr>
          <a:lstStyle/>
          <a:p>
            <a:r>
              <a:rPr lang="en-US" sz="1200" i="1" dirty="0"/>
              <a:t>^Avoidable hospitalizations for </a:t>
            </a:r>
            <a:r>
              <a:rPr lang="en-US" sz="1200" i="1" dirty="0" smtClean="0"/>
              <a:t>African American </a:t>
            </a:r>
            <a:r>
              <a:rPr lang="en-US" sz="1200" i="1" dirty="0"/>
              <a:t>only</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rot="10800000" flipV="1">
            <a:off x="457200" y="1219200"/>
            <a:ext cx="8229600" cy="609600"/>
          </a:xfrm>
        </p:spPr>
        <p:txBody>
          <a:bodyPr>
            <a:normAutofit fontScale="90000"/>
          </a:bodyPr>
          <a:lstStyle/>
          <a:p>
            <a:pPr eaLnBrk="1" hangingPunct="1"/>
            <a:r>
              <a:rPr lang="en-US" dirty="0" smtClean="0"/>
              <a:t>Community Features and YPLL</a:t>
            </a:r>
          </a:p>
        </p:txBody>
      </p:sp>
      <p:graphicFrame>
        <p:nvGraphicFramePr>
          <p:cNvPr id="4" name="Content Placeholder 3"/>
          <p:cNvGraphicFramePr>
            <a:graphicFrameLocks noGrp="1"/>
          </p:cNvGraphicFramePr>
          <p:nvPr>
            <p:ph idx="1"/>
          </p:nvPr>
        </p:nvGraphicFramePr>
        <p:xfrm>
          <a:off x="1143000" y="1828800"/>
          <a:ext cx="6705600" cy="4496973"/>
        </p:xfrm>
        <a:graphic>
          <a:graphicData uri="http://schemas.openxmlformats.org/drawingml/2006/table">
            <a:tbl>
              <a:tblPr firstRow="1" bandRow="1">
                <a:tableStyleId>{5C22544A-7EE6-4342-B048-85BDC9FD1C3A}</a:tableStyleId>
              </a:tblPr>
              <a:tblGrid>
                <a:gridCol w="3552737"/>
                <a:gridCol w="3152863"/>
              </a:tblGrid>
              <a:tr h="589085">
                <a:tc>
                  <a:txBody>
                    <a:bodyPr/>
                    <a:lstStyle/>
                    <a:p>
                      <a:r>
                        <a:rPr lang="en-US" dirty="0" smtClean="0"/>
                        <a:t>San</a:t>
                      </a:r>
                      <a:r>
                        <a:rPr lang="en-US" baseline="0" dirty="0" smtClean="0"/>
                        <a:t> Joaquin Valley</a:t>
                      </a:r>
                    </a:p>
                    <a:p>
                      <a:r>
                        <a:rPr lang="en-US" baseline="0" dirty="0" smtClean="0"/>
                        <a:t>(8 counties – 117 clusters)</a:t>
                      </a:r>
                      <a:endParaRPr lang="en-US" dirty="0"/>
                    </a:p>
                  </a:txBody>
                  <a:tcPr/>
                </a:tc>
                <a:tc>
                  <a:txBody>
                    <a:bodyPr/>
                    <a:lstStyle/>
                    <a:p>
                      <a:r>
                        <a:rPr lang="en-US" dirty="0" smtClean="0"/>
                        <a:t>Years</a:t>
                      </a:r>
                      <a:r>
                        <a:rPr lang="en-US" baseline="0" dirty="0" smtClean="0"/>
                        <a:t> of Potential Life Lost</a:t>
                      </a:r>
                      <a:endParaRPr lang="en-US" dirty="0" smtClean="0"/>
                    </a:p>
                    <a:p>
                      <a:r>
                        <a:rPr lang="en-US" dirty="0" smtClean="0"/>
                        <a:t>(per 1,000)</a:t>
                      </a:r>
                      <a:endParaRPr lang="en-US" dirty="0"/>
                    </a:p>
                  </a:txBody>
                  <a:tcPr/>
                </a:tc>
              </a:tr>
              <a:tr h="308568">
                <a:tc>
                  <a:txBody>
                    <a:bodyPr/>
                    <a:lstStyle/>
                    <a:p>
                      <a:pPr marL="0" marR="0">
                        <a:lnSpc>
                          <a:spcPts val="1600"/>
                        </a:lnSpc>
                        <a:spcBef>
                          <a:spcPts val="0"/>
                        </a:spcBef>
                        <a:spcAft>
                          <a:spcPts val="0"/>
                        </a:spcAft>
                      </a:pPr>
                      <a:r>
                        <a:rPr lang="en-US" sz="1800" dirty="0" smtClean="0">
                          <a:solidFill>
                            <a:srgbClr val="000000"/>
                          </a:solidFill>
                          <a:latin typeface="Arial" pitchFamily="34" charset="0"/>
                          <a:ea typeface="Times New Roman"/>
                          <a:cs typeface="Arial" pitchFamily="34" charset="0"/>
                        </a:rPr>
                        <a:t>Median Household Income</a:t>
                      </a:r>
                      <a:endParaRPr lang="en-US" sz="1800" dirty="0">
                        <a:solidFill>
                          <a:srgbClr val="000000"/>
                        </a:solidFill>
                        <a:latin typeface="Arial" pitchFamily="34" charset="0"/>
                        <a:ea typeface="Times New Roman"/>
                        <a:cs typeface="Arial" pitchFamily="34" charset="0"/>
                      </a:endParaRPr>
                    </a:p>
                  </a:txBody>
                  <a:tcPr marL="19050" marR="19050" marT="19050" marB="19050" anchor="ctr"/>
                </a:tc>
                <a:tc>
                  <a:txBody>
                    <a:bodyPr/>
                    <a:lstStyle/>
                    <a:p>
                      <a:endParaRPr lang="en-US" sz="1600" dirty="0"/>
                    </a:p>
                  </a:txBody>
                  <a:tcPr/>
                </a:tc>
              </a:tr>
              <a:tr h="320040">
                <a:tc>
                  <a:txBody>
                    <a:bodyPr/>
                    <a:lstStyle/>
                    <a:p>
                      <a:pPr marL="0" algn="l" defTabSz="914400" rtl="0" eaLnBrk="1" latinLnBrk="0" hangingPunct="1"/>
                      <a:r>
                        <a:rPr lang="en-US" sz="1400" kern="1200" dirty="0" smtClean="0">
                          <a:solidFill>
                            <a:schemeClr val="dk1"/>
                          </a:solidFill>
                          <a:latin typeface="+mn-lt"/>
                          <a:ea typeface="+mn-ea"/>
                          <a:cs typeface="+mn-cs"/>
                        </a:rPr>
                        <a:t>   Low (16661 – 27270)     N = 7</a:t>
                      </a:r>
                      <a:endParaRPr lang="en-US" sz="1400" kern="1200" dirty="0">
                        <a:solidFill>
                          <a:schemeClr val="dk1"/>
                        </a:solidFill>
                        <a:latin typeface="+mn-lt"/>
                        <a:ea typeface="+mn-ea"/>
                        <a:cs typeface="+mn-cs"/>
                      </a:endParaRPr>
                    </a:p>
                  </a:txBody>
                  <a:tcPr/>
                </a:tc>
                <a:tc>
                  <a:txBody>
                    <a:bodyPr/>
                    <a:lstStyle/>
                    <a:p>
                      <a:r>
                        <a:rPr lang="en-US" sz="1600" dirty="0" smtClean="0"/>
                        <a:t>57.79*</a:t>
                      </a:r>
                      <a:endParaRPr lang="en-US" sz="1600" dirty="0"/>
                    </a:p>
                  </a:txBody>
                  <a:tcPr/>
                </a:tc>
              </a:tr>
              <a:tr h="289560">
                <a:tc>
                  <a:txBody>
                    <a:bodyPr/>
                    <a:lstStyle/>
                    <a:p>
                      <a:pPr marL="0" algn="l" defTabSz="914400" rtl="0" eaLnBrk="1" latinLnBrk="0" hangingPunct="1"/>
                      <a:r>
                        <a:rPr lang="en-US" sz="1400" kern="1200" dirty="0" smtClean="0">
                          <a:solidFill>
                            <a:schemeClr val="dk1"/>
                          </a:solidFill>
                          <a:latin typeface="+mn-lt"/>
                          <a:ea typeface="+mn-ea"/>
                          <a:cs typeface="+mn-cs"/>
                        </a:rPr>
                        <a:t>   (27271 – 39125)    N = 41</a:t>
                      </a:r>
                      <a:endParaRPr lang="en-US" sz="1400" kern="1200" dirty="0">
                        <a:solidFill>
                          <a:schemeClr val="dk1"/>
                        </a:solidFill>
                        <a:latin typeface="+mn-lt"/>
                        <a:ea typeface="+mn-ea"/>
                        <a:cs typeface="+mn-cs"/>
                      </a:endParaRPr>
                    </a:p>
                  </a:txBody>
                  <a:tcPr/>
                </a:tc>
                <a:tc>
                  <a:txBody>
                    <a:bodyPr/>
                    <a:lstStyle/>
                    <a:p>
                      <a:pPr marL="0" algn="l" defTabSz="914400" rtl="0" eaLnBrk="1" latinLnBrk="0" hangingPunct="1"/>
                      <a:r>
                        <a:rPr lang="en-US" sz="1600" kern="1200" dirty="0" smtClean="0">
                          <a:solidFill>
                            <a:schemeClr val="dk1"/>
                          </a:solidFill>
                          <a:latin typeface="+mn-lt"/>
                          <a:ea typeface="+mn-ea"/>
                          <a:cs typeface="+mn-cs"/>
                        </a:rPr>
                        <a:t>46.33</a:t>
                      </a:r>
                      <a:endParaRPr lang="en-US" sz="1600" kern="1200" dirty="0">
                        <a:solidFill>
                          <a:schemeClr val="dk1"/>
                        </a:solidFill>
                        <a:latin typeface="+mn-lt"/>
                        <a:ea typeface="+mn-ea"/>
                        <a:cs typeface="+mn-cs"/>
                      </a:endParaRPr>
                    </a:p>
                  </a:txBody>
                  <a:tcPr/>
                </a:tc>
              </a:tr>
              <a:tr h="335280">
                <a:tc>
                  <a:txBody>
                    <a:bodyPr/>
                    <a:lstStyle/>
                    <a:p>
                      <a:pPr marL="0" algn="l" defTabSz="914400" rtl="0" eaLnBrk="1" latinLnBrk="0" hangingPunct="1"/>
                      <a:r>
                        <a:rPr lang="en-US" sz="1400" kern="1200" dirty="0" smtClean="0">
                          <a:solidFill>
                            <a:schemeClr val="dk1"/>
                          </a:solidFill>
                          <a:latin typeface="+mn-lt"/>
                          <a:ea typeface="+mn-ea"/>
                          <a:cs typeface="+mn-cs"/>
                        </a:rPr>
                        <a:t>   Medium (39126 – 48739)   N = 31</a:t>
                      </a:r>
                      <a:endParaRPr lang="en-US" sz="1400" kern="1200" dirty="0">
                        <a:solidFill>
                          <a:schemeClr val="dk1"/>
                        </a:solidFill>
                        <a:latin typeface="+mn-lt"/>
                        <a:ea typeface="+mn-ea"/>
                        <a:cs typeface="+mn-cs"/>
                      </a:endParaRPr>
                    </a:p>
                  </a:txBody>
                  <a:tcPr/>
                </a:tc>
                <a:tc>
                  <a:txBody>
                    <a:bodyPr/>
                    <a:lstStyle/>
                    <a:p>
                      <a:pPr marL="0" algn="l" defTabSz="914400" rtl="0" eaLnBrk="1" latinLnBrk="0" hangingPunct="1"/>
                      <a:r>
                        <a:rPr lang="en-US" sz="1600" kern="1200" dirty="0" smtClean="0">
                          <a:solidFill>
                            <a:schemeClr val="dk1"/>
                          </a:solidFill>
                          <a:latin typeface="+mn-lt"/>
                          <a:ea typeface="+mn-ea"/>
                          <a:cs typeface="+mn-cs"/>
                        </a:rPr>
                        <a:t>40.82</a:t>
                      </a:r>
                      <a:endParaRPr lang="en-US" sz="1600" kern="1200" dirty="0">
                        <a:solidFill>
                          <a:schemeClr val="dk1"/>
                        </a:solidFill>
                        <a:latin typeface="+mn-lt"/>
                        <a:ea typeface="+mn-ea"/>
                        <a:cs typeface="+mn-cs"/>
                      </a:endParaRPr>
                    </a:p>
                  </a:txBody>
                  <a:tcPr/>
                </a:tc>
              </a:tr>
              <a:tr h="304800">
                <a:tc>
                  <a:txBody>
                    <a:bodyPr/>
                    <a:lstStyle/>
                    <a:p>
                      <a:pPr marL="0" algn="l" defTabSz="914400" rtl="0" eaLnBrk="1" latinLnBrk="0" hangingPunct="1"/>
                      <a:r>
                        <a:rPr lang="en-US" sz="1400" kern="1200" dirty="0" smtClean="0">
                          <a:solidFill>
                            <a:schemeClr val="dk1"/>
                          </a:solidFill>
                          <a:latin typeface="+mn-lt"/>
                          <a:ea typeface="+mn-ea"/>
                          <a:cs typeface="+mn-cs"/>
                        </a:rPr>
                        <a:t>   (48740 – 60033)    N = 26</a:t>
                      </a:r>
                    </a:p>
                  </a:txBody>
                  <a:tcPr/>
                </a:tc>
                <a:tc>
                  <a:txBody>
                    <a:bodyPr/>
                    <a:lstStyle/>
                    <a:p>
                      <a:pPr marL="0" algn="l" defTabSz="914400" rtl="0" eaLnBrk="1" latinLnBrk="0" hangingPunct="1"/>
                      <a:r>
                        <a:rPr lang="en-US" sz="1600" kern="1200" dirty="0" smtClean="0">
                          <a:solidFill>
                            <a:schemeClr val="dk1"/>
                          </a:solidFill>
                          <a:latin typeface="+mn-lt"/>
                          <a:ea typeface="+mn-ea"/>
                          <a:cs typeface="+mn-cs"/>
                        </a:rPr>
                        <a:t>37.72</a:t>
                      </a:r>
                    </a:p>
                  </a:txBody>
                  <a:tcPr/>
                </a:tc>
              </a:tr>
              <a:tr h="274320">
                <a:tc>
                  <a:txBody>
                    <a:bodyPr/>
                    <a:lstStyle/>
                    <a:p>
                      <a:pPr marL="0" algn="l" defTabSz="914400" rtl="0" eaLnBrk="1" latinLnBrk="0" hangingPunct="1"/>
                      <a:r>
                        <a:rPr lang="en-US" sz="1400" kern="1200" dirty="0" smtClean="0">
                          <a:solidFill>
                            <a:schemeClr val="dk1"/>
                          </a:solidFill>
                          <a:latin typeface="+mn-lt"/>
                          <a:ea typeface="+mn-ea"/>
                          <a:cs typeface="+mn-cs"/>
                        </a:rPr>
                        <a:t>   High (60034 – 85691)   N = 12</a:t>
                      </a:r>
                      <a:endParaRPr lang="en-US" sz="1400" kern="1200" dirty="0">
                        <a:solidFill>
                          <a:schemeClr val="dk1"/>
                        </a:solidFill>
                        <a:latin typeface="+mn-lt"/>
                        <a:ea typeface="+mn-ea"/>
                        <a:cs typeface="+mn-cs"/>
                      </a:endParaRPr>
                    </a:p>
                  </a:txBody>
                  <a:tcPr/>
                </a:tc>
                <a:tc>
                  <a:txBody>
                    <a:bodyPr/>
                    <a:lstStyle/>
                    <a:p>
                      <a:pPr marL="0" algn="l" defTabSz="914400" rtl="0" eaLnBrk="1" latinLnBrk="0" hangingPunct="1"/>
                      <a:r>
                        <a:rPr lang="en-US" sz="1600" kern="1200" dirty="0" smtClean="0">
                          <a:solidFill>
                            <a:schemeClr val="dk1"/>
                          </a:solidFill>
                          <a:latin typeface="+mn-lt"/>
                          <a:ea typeface="+mn-ea"/>
                          <a:cs typeface="+mn-cs"/>
                        </a:rPr>
                        <a:t>31.31</a:t>
                      </a:r>
                      <a:endParaRPr lang="en-US" sz="1600" kern="1200" dirty="0">
                        <a:solidFill>
                          <a:schemeClr val="dk1"/>
                        </a:solidFill>
                        <a:latin typeface="+mn-lt"/>
                        <a:ea typeface="+mn-ea"/>
                        <a:cs typeface="+mn-cs"/>
                      </a:endParaRPr>
                    </a:p>
                  </a:txBody>
                  <a:tcPr/>
                </a:tc>
              </a:tr>
              <a:tr h="252465">
                <a:tc>
                  <a:txBody>
                    <a:bodyPr/>
                    <a:lstStyle/>
                    <a:p>
                      <a:endParaRPr lang="en-US" sz="1200" dirty="0"/>
                    </a:p>
                  </a:txBody>
                  <a:tcPr/>
                </a:tc>
                <a:tc>
                  <a:txBody>
                    <a:bodyPr/>
                    <a:lstStyle/>
                    <a:p>
                      <a:endParaRPr lang="en-US" sz="800" dirty="0"/>
                    </a:p>
                  </a:txBody>
                  <a:tcPr/>
                </a:tc>
              </a:tr>
              <a:tr h="308568">
                <a:tc>
                  <a:txBody>
                    <a:bodyPr/>
                    <a:lstStyle/>
                    <a:p>
                      <a:pPr marL="0" marR="0" indent="0" algn="l" defTabSz="914400" rtl="0" eaLnBrk="1" fontAlgn="auto" latinLnBrk="0" hangingPunct="1">
                        <a:lnSpc>
                          <a:spcPts val="1600"/>
                        </a:lnSpc>
                        <a:spcBef>
                          <a:spcPts val="0"/>
                        </a:spcBef>
                        <a:spcAft>
                          <a:spcPts val="0"/>
                        </a:spcAft>
                        <a:buClrTx/>
                        <a:buSzTx/>
                        <a:buFontTx/>
                        <a:buNone/>
                        <a:tabLst/>
                        <a:defRPr/>
                      </a:pPr>
                      <a:r>
                        <a:rPr lang="en-US" sz="1800" kern="1200" dirty="0" smtClean="0">
                          <a:solidFill>
                            <a:srgbClr val="000000"/>
                          </a:solidFill>
                          <a:latin typeface="Arial" pitchFamily="34" charset="0"/>
                          <a:ea typeface="Times New Roman"/>
                          <a:cs typeface="Arial" pitchFamily="34" charset="0"/>
                        </a:rPr>
                        <a:t>% Births by Immigrant Parent(s)</a:t>
                      </a:r>
                      <a:endParaRPr lang="en-US" sz="1800" kern="1200" dirty="0">
                        <a:solidFill>
                          <a:srgbClr val="000000"/>
                        </a:solidFill>
                        <a:latin typeface="Arial" pitchFamily="34" charset="0"/>
                        <a:ea typeface="Times New Roman"/>
                        <a:cs typeface="Arial" pitchFamily="34" charset="0"/>
                      </a:endParaRPr>
                    </a:p>
                  </a:txBody>
                  <a:tcPr marL="0"/>
                </a:tc>
                <a:tc>
                  <a:txBody>
                    <a:bodyPr/>
                    <a:lstStyle/>
                    <a:p>
                      <a:endParaRPr lang="en-US" sz="800" dirty="0"/>
                    </a:p>
                  </a:txBody>
                  <a:tcPr/>
                </a:tc>
              </a:tr>
              <a:tr h="420775">
                <a:tc>
                  <a:txBody>
                    <a:bodyPr/>
                    <a:lstStyle/>
                    <a:p>
                      <a:pPr marL="0" algn="l" defTabSz="914400" rtl="0" eaLnBrk="1" latinLnBrk="0" hangingPunct="1"/>
                      <a:r>
                        <a:rPr lang="en-US" sz="1200" kern="1200" dirty="0" smtClean="0">
                          <a:solidFill>
                            <a:schemeClr val="dk1"/>
                          </a:solidFill>
                          <a:latin typeface="Arial" pitchFamily="34" charset="0"/>
                          <a:ea typeface="+mn-ea"/>
                          <a:cs typeface="Arial" pitchFamily="34" charset="0"/>
                        </a:rPr>
                        <a:t>   Low  ( &lt;= 30% )</a:t>
                      </a:r>
                      <a:r>
                        <a:rPr lang="en-US" sz="1200" kern="1200" baseline="0" dirty="0" smtClean="0">
                          <a:solidFill>
                            <a:schemeClr val="dk1"/>
                          </a:solidFill>
                          <a:latin typeface="Arial" pitchFamily="34" charset="0"/>
                          <a:ea typeface="+mn-ea"/>
                          <a:cs typeface="Arial" pitchFamily="34" charset="0"/>
                        </a:rPr>
                        <a:t>   N = 39</a:t>
                      </a:r>
                      <a:endParaRPr lang="en-US" sz="1200" kern="1200" dirty="0">
                        <a:solidFill>
                          <a:schemeClr val="dk1"/>
                        </a:solidFill>
                        <a:latin typeface="Arial" pitchFamily="34" charset="0"/>
                        <a:ea typeface="+mn-ea"/>
                        <a:cs typeface="Arial" pitchFamily="34" charset="0"/>
                      </a:endParaRPr>
                    </a:p>
                  </a:txBody>
                  <a:tcPr/>
                </a:tc>
                <a:tc>
                  <a:txBody>
                    <a:bodyPr/>
                    <a:lstStyle/>
                    <a:p>
                      <a:pPr marL="0" algn="l" defTabSz="914400" rtl="0" eaLnBrk="1" latinLnBrk="0" hangingPunct="1"/>
                      <a:r>
                        <a:rPr lang="en-US" sz="1600" kern="1200" dirty="0" smtClean="0">
                          <a:solidFill>
                            <a:schemeClr val="dk1"/>
                          </a:solidFill>
                          <a:latin typeface="+mn-lt"/>
                          <a:ea typeface="+mn-ea"/>
                          <a:cs typeface="+mn-cs"/>
                        </a:rPr>
                        <a:t>39.92</a:t>
                      </a:r>
                      <a:endParaRPr lang="en-US" sz="1600" kern="1200" dirty="0">
                        <a:solidFill>
                          <a:schemeClr val="dk1"/>
                        </a:solidFill>
                        <a:latin typeface="+mn-lt"/>
                        <a:ea typeface="+mn-ea"/>
                        <a:cs typeface="+mn-cs"/>
                      </a:endParaRPr>
                    </a:p>
                  </a:txBody>
                  <a:tcPr/>
                </a:tc>
              </a:tr>
              <a:tr h="420775">
                <a:tc>
                  <a:txBody>
                    <a:bodyPr/>
                    <a:lstStyle/>
                    <a:p>
                      <a:pPr marL="0" algn="l" defTabSz="914400" rtl="0" eaLnBrk="1" latinLnBrk="0" hangingPunct="1"/>
                      <a:r>
                        <a:rPr lang="en-US" sz="1200" kern="1200" dirty="0" smtClean="0">
                          <a:solidFill>
                            <a:schemeClr val="dk1"/>
                          </a:solidFill>
                          <a:latin typeface="Arial" pitchFamily="34" charset="0"/>
                          <a:ea typeface="+mn-ea"/>
                          <a:cs typeface="Arial" pitchFamily="34" charset="0"/>
                        </a:rPr>
                        <a:t>   Mid  ( 30% - 48% )</a:t>
                      </a:r>
                      <a:r>
                        <a:rPr lang="en-US" sz="1200" kern="1200" baseline="0" dirty="0" smtClean="0">
                          <a:solidFill>
                            <a:schemeClr val="dk1"/>
                          </a:solidFill>
                          <a:latin typeface="Arial" pitchFamily="34" charset="0"/>
                          <a:ea typeface="+mn-ea"/>
                          <a:cs typeface="Arial" pitchFamily="34" charset="0"/>
                        </a:rPr>
                        <a:t>  </a:t>
                      </a:r>
                      <a:r>
                        <a:rPr lang="en-US" sz="1200" kern="1200" dirty="0" smtClean="0">
                          <a:solidFill>
                            <a:schemeClr val="dk1"/>
                          </a:solidFill>
                          <a:latin typeface="Arial" pitchFamily="34" charset="0"/>
                          <a:ea typeface="+mn-ea"/>
                          <a:cs typeface="Arial" pitchFamily="34" charset="0"/>
                        </a:rPr>
                        <a:t>N = 39</a:t>
                      </a:r>
                      <a:endParaRPr lang="en-US" sz="1200" kern="1200" dirty="0">
                        <a:solidFill>
                          <a:schemeClr val="dk1"/>
                        </a:solidFill>
                        <a:latin typeface="Arial" pitchFamily="34" charset="0"/>
                        <a:ea typeface="+mn-ea"/>
                        <a:cs typeface="Arial" pitchFamily="34" charset="0"/>
                      </a:endParaRPr>
                    </a:p>
                  </a:txBody>
                  <a:tcPr/>
                </a:tc>
                <a:tc>
                  <a:txBody>
                    <a:bodyPr/>
                    <a:lstStyle/>
                    <a:p>
                      <a:pPr marL="0" algn="l" defTabSz="914400" rtl="0" eaLnBrk="1" latinLnBrk="0" hangingPunct="1"/>
                      <a:r>
                        <a:rPr lang="en-US" sz="1600" kern="1200" dirty="0" smtClean="0">
                          <a:solidFill>
                            <a:schemeClr val="dk1"/>
                          </a:solidFill>
                          <a:latin typeface="+mn-lt"/>
                          <a:ea typeface="+mn-ea"/>
                          <a:cs typeface="+mn-cs"/>
                        </a:rPr>
                        <a:t>41.80</a:t>
                      </a:r>
                      <a:endParaRPr lang="en-US" sz="1600" kern="1200" dirty="0">
                        <a:solidFill>
                          <a:schemeClr val="dk1"/>
                        </a:solidFill>
                        <a:latin typeface="+mn-lt"/>
                        <a:ea typeface="+mn-ea"/>
                        <a:cs typeface="+mn-cs"/>
                      </a:endParaRPr>
                    </a:p>
                  </a:txBody>
                  <a:tcPr/>
                </a:tc>
              </a:tr>
              <a:tr h="420775">
                <a:tc>
                  <a:txBody>
                    <a:bodyPr/>
                    <a:lstStyle/>
                    <a:p>
                      <a:pPr marL="0" algn="l" defTabSz="914400" rtl="0" eaLnBrk="1" latinLnBrk="0" hangingPunct="1"/>
                      <a:r>
                        <a:rPr lang="en-US" sz="1200" kern="1200" dirty="0" smtClean="0">
                          <a:solidFill>
                            <a:schemeClr val="dk1"/>
                          </a:solidFill>
                          <a:latin typeface="Arial" pitchFamily="34" charset="0"/>
                          <a:ea typeface="+mn-ea"/>
                          <a:cs typeface="Arial" pitchFamily="34" charset="0"/>
                        </a:rPr>
                        <a:t>   High ( &gt;</a:t>
                      </a:r>
                      <a:r>
                        <a:rPr lang="en-US" sz="1200" kern="1200" baseline="0" dirty="0" smtClean="0">
                          <a:solidFill>
                            <a:schemeClr val="dk1"/>
                          </a:solidFill>
                          <a:latin typeface="Arial" pitchFamily="34" charset="0"/>
                          <a:ea typeface="+mn-ea"/>
                          <a:cs typeface="Arial" pitchFamily="34" charset="0"/>
                        </a:rPr>
                        <a:t> 48% ) N = 39</a:t>
                      </a:r>
                      <a:endParaRPr lang="en-US" sz="1200" kern="1200" dirty="0">
                        <a:solidFill>
                          <a:schemeClr val="dk1"/>
                        </a:solidFill>
                        <a:latin typeface="Arial" pitchFamily="34" charset="0"/>
                        <a:ea typeface="+mn-ea"/>
                        <a:cs typeface="Arial" pitchFamily="34" charset="0"/>
                      </a:endParaRPr>
                    </a:p>
                  </a:txBody>
                  <a:tcPr/>
                </a:tc>
                <a:tc>
                  <a:txBody>
                    <a:bodyPr/>
                    <a:lstStyle/>
                    <a:p>
                      <a:pPr marL="0" algn="l" defTabSz="914400" rtl="0" eaLnBrk="1" latinLnBrk="0" hangingPunct="1"/>
                      <a:r>
                        <a:rPr lang="en-US" sz="1600" kern="1200" dirty="0" smtClean="0">
                          <a:solidFill>
                            <a:schemeClr val="dk1"/>
                          </a:solidFill>
                          <a:latin typeface="+mn-lt"/>
                          <a:ea typeface="+mn-ea"/>
                          <a:cs typeface="+mn-cs"/>
                        </a:rPr>
                        <a:t>44.59</a:t>
                      </a:r>
                      <a:endParaRPr lang="en-US" sz="1600" kern="1200" dirty="0">
                        <a:solidFill>
                          <a:schemeClr val="dk1"/>
                        </a:solidFill>
                        <a:latin typeface="+mn-lt"/>
                        <a:ea typeface="+mn-ea"/>
                        <a:cs typeface="+mn-cs"/>
                      </a:endParaRPr>
                    </a:p>
                  </a:txBody>
                  <a:tcPr/>
                </a:tc>
              </a:tr>
            </a:tbl>
          </a:graphicData>
        </a:graphic>
      </p:graphicFrame>
      <p:sp>
        <p:nvSpPr>
          <p:cNvPr id="3133" name="TextBox 4"/>
          <p:cNvSpPr txBox="1">
            <a:spLocks noChangeArrowheads="1"/>
          </p:cNvSpPr>
          <p:nvPr/>
        </p:nvSpPr>
        <p:spPr bwMode="auto">
          <a:xfrm>
            <a:off x="533400" y="6477000"/>
            <a:ext cx="1417638" cy="261938"/>
          </a:xfrm>
          <a:prstGeom prst="rect">
            <a:avLst/>
          </a:prstGeom>
          <a:noFill/>
          <a:ln w="9525">
            <a:noFill/>
            <a:miter lim="800000"/>
            <a:headEnd/>
            <a:tailEnd/>
          </a:ln>
        </p:spPr>
        <p:txBody>
          <a:bodyPr wrap="none">
            <a:spAutoFit/>
          </a:bodyPr>
          <a:lstStyle/>
          <a:p>
            <a:r>
              <a:rPr lang="en-US" sz="1100" i="1" dirty="0"/>
              <a:t>*significant at p=.05</a:t>
            </a:r>
            <a:endParaRPr lang="en-US" sz="1100"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457200" y="1219200"/>
            <a:ext cx="8229600" cy="762000"/>
          </a:xfrm>
        </p:spPr>
        <p:txBody>
          <a:bodyPr/>
          <a:lstStyle/>
          <a:p>
            <a:pPr eaLnBrk="1" hangingPunct="1"/>
            <a:r>
              <a:rPr lang="en-US" dirty="0" smtClean="0"/>
              <a:t>Community Features and ACSC</a:t>
            </a:r>
          </a:p>
        </p:txBody>
      </p:sp>
      <p:graphicFrame>
        <p:nvGraphicFramePr>
          <p:cNvPr id="4" name="Content Placeholder 3"/>
          <p:cNvGraphicFramePr>
            <a:graphicFrameLocks noGrp="1"/>
          </p:cNvGraphicFramePr>
          <p:nvPr>
            <p:ph idx="1"/>
          </p:nvPr>
        </p:nvGraphicFramePr>
        <p:xfrm>
          <a:off x="533400" y="2133600"/>
          <a:ext cx="7467600" cy="4288430"/>
        </p:xfrm>
        <a:graphic>
          <a:graphicData uri="http://schemas.openxmlformats.org/drawingml/2006/table">
            <a:tbl>
              <a:tblPr firstRow="1" bandRow="1">
                <a:tableStyleId>{5C22544A-7EE6-4342-B048-85BDC9FD1C3A}</a:tableStyleId>
              </a:tblPr>
              <a:tblGrid>
                <a:gridCol w="4216998"/>
                <a:gridCol w="3250602"/>
              </a:tblGrid>
              <a:tr h="382305">
                <a:tc>
                  <a:txBody>
                    <a:bodyPr/>
                    <a:lstStyle/>
                    <a:p>
                      <a:r>
                        <a:rPr lang="en-US" dirty="0" smtClean="0"/>
                        <a:t>San</a:t>
                      </a:r>
                      <a:r>
                        <a:rPr lang="en-US" baseline="0" dirty="0" smtClean="0"/>
                        <a:t> Joaquin Valley</a:t>
                      </a:r>
                    </a:p>
                    <a:p>
                      <a:r>
                        <a:rPr lang="en-US" baseline="0" dirty="0" smtClean="0"/>
                        <a:t>(8 counties – 117 clusters)</a:t>
                      </a:r>
                      <a:endParaRPr lang="en-US" dirty="0"/>
                    </a:p>
                  </a:txBody>
                  <a:tcPr/>
                </a:tc>
                <a:tc>
                  <a:txBody>
                    <a:bodyPr/>
                    <a:lstStyle/>
                    <a:p>
                      <a:r>
                        <a:rPr lang="en-US" dirty="0" smtClean="0"/>
                        <a:t>Avoidable</a:t>
                      </a:r>
                      <a:r>
                        <a:rPr lang="en-US" baseline="0" dirty="0" smtClean="0"/>
                        <a:t> Hospitalizations</a:t>
                      </a:r>
                    </a:p>
                    <a:p>
                      <a:r>
                        <a:rPr lang="en-US" baseline="0" dirty="0" smtClean="0"/>
                        <a:t>(per 10,000)</a:t>
                      </a:r>
                      <a:endParaRPr lang="en-US" dirty="0"/>
                    </a:p>
                  </a:txBody>
                  <a:tcPr/>
                </a:tc>
              </a:tr>
              <a:tr h="200255">
                <a:tc>
                  <a:txBody>
                    <a:bodyPr/>
                    <a:lstStyle/>
                    <a:p>
                      <a:pPr marL="0" marR="0">
                        <a:lnSpc>
                          <a:spcPts val="1600"/>
                        </a:lnSpc>
                        <a:spcBef>
                          <a:spcPts val="0"/>
                        </a:spcBef>
                        <a:spcAft>
                          <a:spcPts val="0"/>
                        </a:spcAft>
                      </a:pPr>
                      <a:r>
                        <a:rPr lang="en-US" sz="1800" dirty="0" smtClean="0">
                          <a:solidFill>
                            <a:srgbClr val="000000"/>
                          </a:solidFill>
                          <a:latin typeface="Arial" pitchFamily="34" charset="0"/>
                          <a:ea typeface="Times New Roman"/>
                          <a:cs typeface="Arial" pitchFamily="34" charset="0"/>
                        </a:rPr>
                        <a:t>Median Household Income</a:t>
                      </a:r>
                      <a:endParaRPr lang="en-US" sz="1800" dirty="0">
                        <a:solidFill>
                          <a:srgbClr val="000000"/>
                        </a:solidFill>
                        <a:latin typeface="Arial" pitchFamily="34" charset="0"/>
                        <a:ea typeface="Times New Roman"/>
                        <a:cs typeface="Arial" pitchFamily="34" charset="0"/>
                      </a:endParaRPr>
                    </a:p>
                  </a:txBody>
                  <a:tcPr marL="19050" marR="19050" marT="19050" marB="19050" anchor="ctr"/>
                </a:tc>
                <a:tc>
                  <a:txBody>
                    <a:bodyPr/>
                    <a:lstStyle/>
                    <a:p>
                      <a:endParaRPr lang="en-US" sz="1600" dirty="0"/>
                    </a:p>
                  </a:txBody>
                  <a:tcPr/>
                </a:tc>
              </a:tr>
              <a:tr h="266551">
                <a:tc>
                  <a:txBody>
                    <a:bodyPr/>
                    <a:lstStyle/>
                    <a:p>
                      <a:pPr marL="0" algn="l" defTabSz="914400" rtl="0" eaLnBrk="1" latinLnBrk="0" hangingPunct="1"/>
                      <a:r>
                        <a:rPr lang="en-US" sz="1400" kern="1200" dirty="0" smtClean="0">
                          <a:solidFill>
                            <a:schemeClr val="dk1"/>
                          </a:solidFill>
                          <a:latin typeface="+mn-lt"/>
                          <a:ea typeface="+mn-ea"/>
                          <a:cs typeface="+mn-cs"/>
                        </a:rPr>
                        <a:t>   Low (16661 – 27270)    N = 7</a:t>
                      </a:r>
                      <a:endParaRPr lang="en-US" sz="1400" kern="1200" dirty="0">
                        <a:solidFill>
                          <a:schemeClr val="dk1"/>
                        </a:solidFill>
                        <a:latin typeface="+mn-lt"/>
                        <a:ea typeface="+mn-ea"/>
                        <a:cs typeface="+mn-cs"/>
                      </a:endParaRPr>
                    </a:p>
                  </a:txBody>
                  <a:tcPr/>
                </a:tc>
                <a:tc>
                  <a:txBody>
                    <a:bodyPr/>
                    <a:lstStyle/>
                    <a:p>
                      <a:r>
                        <a:rPr lang="en-US" sz="1600" dirty="0" smtClean="0"/>
                        <a:t>204.14*</a:t>
                      </a:r>
                      <a:endParaRPr lang="en-US" sz="1600" dirty="0"/>
                    </a:p>
                  </a:txBody>
                  <a:tcPr/>
                </a:tc>
              </a:tr>
              <a:tr h="266551">
                <a:tc>
                  <a:txBody>
                    <a:bodyPr/>
                    <a:lstStyle/>
                    <a:p>
                      <a:pPr marL="0" algn="l" defTabSz="914400" rtl="0" eaLnBrk="1" latinLnBrk="0" hangingPunct="1"/>
                      <a:r>
                        <a:rPr lang="en-US" sz="1400" kern="1200" dirty="0" smtClean="0">
                          <a:solidFill>
                            <a:schemeClr val="dk1"/>
                          </a:solidFill>
                          <a:latin typeface="+mn-lt"/>
                          <a:ea typeface="+mn-ea"/>
                          <a:cs typeface="+mn-cs"/>
                        </a:rPr>
                        <a:t>   (27271 – 39125)    N = 41</a:t>
                      </a:r>
                      <a:endParaRPr lang="en-US" sz="1400" kern="1200" dirty="0">
                        <a:solidFill>
                          <a:schemeClr val="dk1"/>
                        </a:solidFill>
                        <a:latin typeface="+mn-lt"/>
                        <a:ea typeface="+mn-ea"/>
                        <a:cs typeface="+mn-cs"/>
                      </a:endParaRPr>
                    </a:p>
                  </a:txBody>
                  <a:tcPr/>
                </a:tc>
                <a:tc>
                  <a:txBody>
                    <a:bodyPr/>
                    <a:lstStyle/>
                    <a:p>
                      <a:pPr marL="0" algn="l" defTabSz="914400" rtl="0" eaLnBrk="1" latinLnBrk="0" hangingPunct="1"/>
                      <a:r>
                        <a:rPr lang="en-US" sz="1600" kern="1200" dirty="0" smtClean="0">
                          <a:solidFill>
                            <a:schemeClr val="dk1"/>
                          </a:solidFill>
                          <a:latin typeface="+mn-lt"/>
                          <a:ea typeface="+mn-ea"/>
                          <a:cs typeface="+mn-cs"/>
                        </a:rPr>
                        <a:t>149.22</a:t>
                      </a:r>
                      <a:endParaRPr lang="en-US" sz="1600" kern="1200" dirty="0">
                        <a:solidFill>
                          <a:schemeClr val="dk1"/>
                        </a:solidFill>
                        <a:latin typeface="+mn-lt"/>
                        <a:ea typeface="+mn-ea"/>
                        <a:cs typeface="+mn-cs"/>
                      </a:endParaRPr>
                    </a:p>
                  </a:txBody>
                  <a:tcPr/>
                </a:tc>
              </a:tr>
              <a:tr h="127435">
                <a:tc>
                  <a:txBody>
                    <a:bodyPr/>
                    <a:lstStyle/>
                    <a:p>
                      <a:pPr marL="0" algn="l" defTabSz="914400" rtl="0" eaLnBrk="1" latinLnBrk="0" hangingPunct="1"/>
                      <a:r>
                        <a:rPr lang="en-US" sz="1400" kern="1200" dirty="0" smtClean="0">
                          <a:solidFill>
                            <a:schemeClr val="dk1"/>
                          </a:solidFill>
                          <a:latin typeface="+mn-lt"/>
                          <a:ea typeface="+mn-ea"/>
                          <a:cs typeface="+mn-cs"/>
                        </a:rPr>
                        <a:t>   Medium (39126 – 48739)    N = 31</a:t>
                      </a:r>
                      <a:endParaRPr lang="en-US" sz="1400" kern="1200" dirty="0">
                        <a:solidFill>
                          <a:schemeClr val="dk1"/>
                        </a:solidFill>
                        <a:latin typeface="+mn-lt"/>
                        <a:ea typeface="+mn-ea"/>
                        <a:cs typeface="+mn-cs"/>
                      </a:endParaRPr>
                    </a:p>
                  </a:txBody>
                  <a:tcPr/>
                </a:tc>
                <a:tc>
                  <a:txBody>
                    <a:bodyPr/>
                    <a:lstStyle/>
                    <a:p>
                      <a:pPr marL="0" algn="l" defTabSz="914400" rtl="0" eaLnBrk="1" latinLnBrk="0" hangingPunct="1"/>
                      <a:r>
                        <a:rPr lang="en-US" sz="1600" kern="1200" dirty="0" smtClean="0">
                          <a:solidFill>
                            <a:schemeClr val="dk1"/>
                          </a:solidFill>
                          <a:latin typeface="+mn-lt"/>
                          <a:ea typeface="+mn-ea"/>
                          <a:cs typeface="+mn-cs"/>
                        </a:rPr>
                        <a:t>154.89</a:t>
                      </a:r>
                      <a:endParaRPr lang="en-US" sz="1600" kern="1200" dirty="0">
                        <a:solidFill>
                          <a:schemeClr val="dk1"/>
                        </a:solidFill>
                        <a:latin typeface="+mn-lt"/>
                        <a:ea typeface="+mn-ea"/>
                        <a:cs typeface="+mn-cs"/>
                      </a:endParaRPr>
                    </a:p>
                  </a:txBody>
                  <a:tcPr/>
                </a:tc>
              </a:tr>
              <a:tr h="345895">
                <a:tc>
                  <a:txBody>
                    <a:bodyPr/>
                    <a:lstStyle/>
                    <a:p>
                      <a:pPr marL="0" algn="l" defTabSz="914400" rtl="0" eaLnBrk="1" latinLnBrk="0" hangingPunct="1"/>
                      <a:r>
                        <a:rPr lang="en-US" sz="1400" kern="1200" dirty="0" smtClean="0">
                          <a:solidFill>
                            <a:schemeClr val="dk1"/>
                          </a:solidFill>
                          <a:latin typeface="+mn-lt"/>
                          <a:ea typeface="+mn-ea"/>
                          <a:cs typeface="+mn-cs"/>
                        </a:rPr>
                        <a:t>   (48740 – 60033)    N = 26</a:t>
                      </a:r>
                    </a:p>
                  </a:txBody>
                  <a:tcPr/>
                </a:tc>
                <a:tc>
                  <a:txBody>
                    <a:bodyPr/>
                    <a:lstStyle/>
                    <a:p>
                      <a:pPr marL="0" algn="l" defTabSz="914400" rtl="0" eaLnBrk="1" latinLnBrk="0" hangingPunct="1"/>
                      <a:r>
                        <a:rPr lang="en-US" sz="1600" kern="1200" dirty="0" smtClean="0">
                          <a:solidFill>
                            <a:schemeClr val="dk1"/>
                          </a:solidFill>
                          <a:latin typeface="+mn-lt"/>
                          <a:ea typeface="+mn-ea"/>
                          <a:cs typeface="+mn-cs"/>
                        </a:rPr>
                        <a:t>153.18</a:t>
                      </a:r>
                    </a:p>
                  </a:txBody>
                  <a:tcPr/>
                </a:tc>
              </a:tr>
              <a:tr h="345895">
                <a:tc>
                  <a:txBody>
                    <a:bodyPr/>
                    <a:lstStyle/>
                    <a:p>
                      <a:pPr marL="0" algn="l" defTabSz="914400" rtl="0" eaLnBrk="1" latinLnBrk="0" hangingPunct="1"/>
                      <a:r>
                        <a:rPr lang="en-US" sz="1400" kern="1200" dirty="0" smtClean="0">
                          <a:solidFill>
                            <a:schemeClr val="dk1"/>
                          </a:solidFill>
                          <a:latin typeface="+mn-lt"/>
                          <a:ea typeface="+mn-ea"/>
                          <a:cs typeface="+mn-cs"/>
                        </a:rPr>
                        <a:t>   High (60034 – 85691)    N = 12</a:t>
                      </a:r>
                      <a:endParaRPr lang="en-US" sz="1400" kern="1200" dirty="0">
                        <a:solidFill>
                          <a:schemeClr val="dk1"/>
                        </a:solidFill>
                        <a:latin typeface="+mn-lt"/>
                        <a:ea typeface="+mn-ea"/>
                        <a:cs typeface="+mn-cs"/>
                      </a:endParaRPr>
                    </a:p>
                  </a:txBody>
                  <a:tcPr/>
                </a:tc>
                <a:tc>
                  <a:txBody>
                    <a:bodyPr/>
                    <a:lstStyle/>
                    <a:p>
                      <a:pPr marL="0" algn="l" defTabSz="914400" rtl="0" eaLnBrk="1" latinLnBrk="0" hangingPunct="1"/>
                      <a:r>
                        <a:rPr lang="en-US" sz="1600" kern="1200" dirty="0" smtClean="0">
                          <a:solidFill>
                            <a:schemeClr val="dk1"/>
                          </a:solidFill>
                          <a:latin typeface="+mn-lt"/>
                          <a:ea typeface="+mn-ea"/>
                          <a:cs typeface="+mn-cs"/>
                        </a:rPr>
                        <a:t>126.47</a:t>
                      </a:r>
                      <a:endParaRPr lang="en-US" sz="1600" kern="1200" dirty="0">
                        <a:solidFill>
                          <a:schemeClr val="dk1"/>
                        </a:solidFill>
                        <a:latin typeface="+mn-lt"/>
                        <a:ea typeface="+mn-ea"/>
                        <a:cs typeface="+mn-cs"/>
                      </a:endParaRPr>
                    </a:p>
                  </a:txBody>
                  <a:tcPr/>
                </a:tc>
              </a:tr>
              <a:tr h="127435">
                <a:tc>
                  <a:txBody>
                    <a:bodyPr/>
                    <a:lstStyle/>
                    <a:p>
                      <a:endParaRPr lang="en-US" sz="1200" dirty="0"/>
                    </a:p>
                  </a:txBody>
                  <a:tcPr/>
                </a:tc>
                <a:tc>
                  <a:txBody>
                    <a:bodyPr/>
                    <a:lstStyle/>
                    <a:p>
                      <a:endParaRPr lang="en-US" sz="800" dirty="0"/>
                    </a:p>
                  </a:txBody>
                  <a:tcPr/>
                </a:tc>
              </a:tr>
              <a:tr h="18205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kern="1200" dirty="0" smtClean="0">
                          <a:solidFill>
                            <a:schemeClr val="dk1"/>
                          </a:solidFill>
                          <a:latin typeface="Arial" pitchFamily="34" charset="0"/>
                          <a:ea typeface="+mn-ea"/>
                          <a:cs typeface="Arial" pitchFamily="34" charset="0"/>
                        </a:rPr>
                        <a:t>% </a:t>
                      </a:r>
                      <a:r>
                        <a:rPr lang="en-US" sz="1600" kern="1200" baseline="0" dirty="0" smtClean="0">
                          <a:solidFill>
                            <a:schemeClr val="dk1"/>
                          </a:solidFill>
                          <a:latin typeface="Arial" pitchFamily="34" charset="0"/>
                          <a:ea typeface="+mn-ea"/>
                          <a:cs typeface="Arial" pitchFamily="34" charset="0"/>
                        </a:rPr>
                        <a:t>Births by Immigrant Parent(s)</a:t>
                      </a:r>
                      <a:endParaRPr lang="en-US" sz="1600" dirty="0">
                        <a:latin typeface="Arial" pitchFamily="34" charset="0"/>
                        <a:cs typeface="Arial" pitchFamily="34" charset="0"/>
                      </a:endParaRPr>
                    </a:p>
                  </a:txBody>
                  <a:tcPr marL="0"/>
                </a:tc>
                <a:tc>
                  <a:txBody>
                    <a:bodyPr/>
                    <a:lstStyle/>
                    <a:p>
                      <a:endParaRPr lang="en-US" sz="800" dirty="0"/>
                    </a:p>
                  </a:txBody>
                  <a:tcPr/>
                </a:tc>
              </a:tr>
              <a:tr h="200255">
                <a:tc>
                  <a:txBody>
                    <a:bodyPr/>
                    <a:lstStyle/>
                    <a:p>
                      <a:pPr marL="0" algn="l" defTabSz="914400" rtl="0" eaLnBrk="1" latinLnBrk="0" hangingPunct="1"/>
                      <a:r>
                        <a:rPr lang="en-US" sz="1200" kern="1200" dirty="0" smtClean="0">
                          <a:solidFill>
                            <a:schemeClr val="dk1"/>
                          </a:solidFill>
                          <a:latin typeface="Arial" pitchFamily="34" charset="0"/>
                          <a:ea typeface="+mn-ea"/>
                          <a:cs typeface="Arial" pitchFamily="34" charset="0"/>
                        </a:rPr>
                        <a:t>   Low  ( &lt;= 30% ) </a:t>
                      </a:r>
                      <a:r>
                        <a:rPr lang="en-US" sz="1200" kern="1200" baseline="0" dirty="0" smtClean="0">
                          <a:solidFill>
                            <a:schemeClr val="dk1"/>
                          </a:solidFill>
                          <a:latin typeface="Arial" pitchFamily="34" charset="0"/>
                          <a:ea typeface="+mn-ea"/>
                          <a:cs typeface="Arial" pitchFamily="34" charset="0"/>
                        </a:rPr>
                        <a:t>   n = 39</a:t>
                      </a:r>
                      <a:endParaRPr lang="en-US" sz="1200" kern="1200" dirty="0">
                        <a:solidFill>
                          <a:schemeClr val="dk1"/>
                        </a:solidFill>
                        <a:latin typeface="Arial" pitchFamily="34" charset="0"/>
                        <a:ea typeface="+mn-ea"/>
                        <a:cs typeface="Arial" pitchFamily="34" charset="0"/>
                      </a:endParaRPr>
                    </a:p>
                  </a:txBody>
                  <a:tcPr/>
                </a:tc>
                <a:tc>
                  <a:txBody>
                    <a:bodyPr/>
                    <a:lstStyle/>
                    <a:p>
                      <a:pPr marL="0" algn="l" defTabSz="914400" rtl="0" eaLnBrk="1" latinLnBrk="0" hangingPunct="1"/>
                      <a:r>
                        <a:rPr lang="en-US" sz="1600" kern="1200" dirty="0" smtClean="0">
                          <a:solidFill>
                            <a:schemeClr val="dk1"/>
                          </a:solidFill>
                          <a:latin typeface="+mn-lt"/>
                          <a:ea typeface="+mn-ea"/>
                          <a:cs typeface="+mn-cs"/>
                        </a:rPr>
                        <a:t>171.42*</a:t>
                      </a:r>
                      <a:endParaRPr lang="en-US" sz="1600" kern="1200" dirty="0">
                        <a:solidFill>
                          <a:schemeClr val="dk1"/>
                        </a:solidFill>
                        <a:latin typeface="+mn-lt"/>
                        <a:ea typeface="+mn-ea"/>
                        <a:cs typeface="+mn-cs"/>
                      </a:endParaRPr>
                    </a:p>
                  </a:txBody>
                  <a:tcPr/>
                </a:tc>
              </a:tr>
              <a:tr h="260620">
                <a:tc>
                  <a:txBody>
                    <a:bodyPr/>
                    <a:lstStyle/>
                    <a:p>
                      <a:pPr marL="0" algn="l" defTabSz="914400" rtl="0" eaLnBrk="1" latinLnBrk="0" hangingPunct="1"/>
                      <a:r>
                        <a:rPr lang="en-US" sz="1200" kern="1200" dirty="0" smtClean="0">
                          <a:solidFill>
                            <a:schemeClr val="dk1"/>
                          </a:solidFill>
                          <a:latin typeface="Arial" pitchFamily="34" charset="0"/>
                          <a:ea typeface="+mn-ea"/>
                          <a:cs typeface="Arial" pitchFamily="34" charset="0"/>
                        </a:rPr>
                        <a:t>   Mid  ( 30% - 48% )    n = 39</a:t>
                      </a:r>
                      <a:endParaRPr lang="en-US" sz="1200" kern="1200" dirty="0">
                        <a:solidFill>
                          <a:schemeClr val="dk1"/>
                        </a:solidFill>
                        <a:latin typeface="Arial" pitchFamily="34" charset="0"/>
                        <a:ea typeface="+mn-ea"/>
                        <a:cs typeface="Arial" pitchFamily="34" charset="0"/>
                      </a:endParaRPr>
                    </a:p>
                  </a:txBody>
                  <a:tcPr/>
                </a:tc>
                <a:tc>
                  <a:txBody>
                    <a:bodyPr/>
                    <a:lstStyle/>
                    <a:p>
                      <a:pPr marL="0" algn="l" defTabSz="914400" rtl="0" eaLnBrk="1" latinLnBrk="0" hangingPunct="1"/>
                      <a:r>
                        <a:rPr lang="en-US" sz="1600" kern="1200" dirty="0" smtClean="0">
                          <a:solidFill>
                            <a:schemeClr val="dk1"/>
                          </a:solidFill>
                          <a:latin typeface="+mn-lt"/>
                          <a:ea typeface="+mn-ea"/>
                          <a:cs typeface="+mn-cs"/>
                        </a:rPr>
                        <a:t>152.27</a:t>
                      </a:r>
                      <a:endParaRPr lang="en-US" sz="1600" kern="1200" dirty="0">
                        <a:solidFill>
                          <a:schemeClr val="dk1"/>
                        </a:solidFill>
                        <a:latin typeface="+mn-lt"/>
                        <a:ea typeface="+mn-ea"/>
                        <a:cs typeface="+mn-cs"/>
                      </a:endParaRPr>
                    </a:p>
                  </a:txBody>
                  <a:tcPr/>
                </a:tc>
              </a:tr>
              <a:tr h="260620">
                <a:tc>
                  <a:txBody>
                    <a:bodyPr/>
                    <a:lstStyle/>
                    <a:p>
                      <a:pPr marL="0" algn="l" defTabSz="914400" rtl="0" eaLnBrk="1" latinLnBrk="0" hangingPunct="1"/>
                      <a:r>
                        <a:rPr lang="en-US" sz="1200" kern="1200" dirty="0" smtClean="0">
                          <a:solidFill>
                            <a:schemeClr val="dk1"/>
                          </a:solidFill>
                          <a:latin typeface="Arial" pitchFamily="34" charset="0"/>
                          <a:ea typeface="+mn-ea"/>
                          <a:cs typeface="Arial" pitchFamily="34" charset="0"/>
                        </a:rPr>
                        <a:t>   High ( &gt;</a:t>
                      </a:r>
                      <a:r>
                        <a:rPr lang="en-US" sz="1200" kern="1200" baseline="0" dirty="0" smtClean="0">
                          <a:solidFill>
                            <a:schemeClr val="dk1"/>
                          </a:solidFill>
                          <a:latin typeface="Arial" pitchFamily="34" charset="0"/>
                          <a:ea typeface="+mn-ea"/>
                          <a:cs typeface="Arial" pitchFamily="34" charset="0"/>
                        </a:rPr>
                        <a:t> 48% )    n = 39</a:t>
                      </a:r>
                      <a:endParaRPr lang="en-US" sz="1200" kern="1200" dirty="0">
                        <a:solidFill>
                          <a:schemeClr val="dk1"/>
                        </a:solidFill>
                        <a:latin typeface="Arial" pitchFamily="34" charset="0"/>
                        <a:ea typeface="+mn-ea"/>
                        <a:cs typeface="Arial" pitchFamily="34" charset="0"/>
                      </a:endParaRPr>
                    </a:p>
                  </a:txBody>
                  <a:tcPr/>
                </a:tc>
                <a:tc>
                  <a:txBody>
                    <a:bodyPr/>
                    <a:lstStyle/>
                    <a:p>
                      <a:pPr marL="0" algn="l" defTabSz="914400" rtl="0" eaLnBrk="1" latinLnBrk="0" hangingPunct="1"/>
                      <a:r>
                        <a:rPr lang="en-US" sz="1600" kern="1200" dirty="0" smtClean="0">
                          <a:solidFill>
                            <a:schemeClr val="dk1"/>
                          </a:solidFill>
                          <a:latin typeface="+mn-lt"/>
                          <a:ea typeface="+mn-ea"/>
                          <a:cs typeface="+mn-cs"/>
                        </a:rPr>
                        <a:t>133.98</a:t>
                      </a:r>
                      <a:endParaRPr lang="en-US" sz="1600" kern="1200" dirty="0">
                        <a:solidFill>
                          <a:schemeClr val="dk1"/>
                        </a:solidFill>
                        <a:latin typeface="+mn-lt"/>
                        <a:ea typeface="+mn-ea"/>
                        <a:cs typeface="+mn-cs"/>
                      </a:endParaRPr>
                    </a:p>
                  </a:txBody>
                  <a:tcPr/>
                </a:tc>
              </a:tr>
            </a:tbl>
          </a:graphicData>
        </a:graphic>
      </p:graphicFrame>
      <p:sp>
        <p:nvSpPr>
          <p:cNvPr id="3133" name="TextBox 4"/>
          <p:cNvSpPr txBox="1">
            <a:spLocks noChangeArrowheads="1"/>
          </p:cNvSpPr>
          <p:nvPr/>
        </p:nvSpPr>
        <p:spPr bwMode="auto">
          <a:xfrm>
            <a:off x="533400" y="6477000"/>
            <a:ext cx="1417638" cy="261938"/>
          </a:xfrm>
          <a:prstGeom prst="rect">
            <a:avLst/>
          </a:prstGeom>
          <a:noFill/>
          <a:ln w="9525">
            <a:noFill/>
            <a:miter lim="800000"/>
            <a:headEnd/>
            <a:tailEnd/>
          </a:ln>
        </p:spPr>
        <p:txBody>
          <a:bodyPr wrap="none">
            <a:spAutoFit/>
          </a:bodyPr>
          <a:lstStyle/>
          <a:p>
            <a:r>
              <a:rPr lang="en-US" sz="1100" i="1" dirty="0"/>
              <a:t>*significant at p=.05</a:t>
            </a:r>
            <a:endParaRPr lang="en-US" sz="1100"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304800" y="274638"/>
            <a:ext cx="8686800" cy="715962"/>
          </a:xfrm>
        </p:spPr>
        <p:txBody>
          <a:bodyPr>
            <a:noAutofit/>
          </a:bodyPr>
          <a:lstStyle/>
          <a:p>
            <a:r>
              <a:rPr lang="en-US" sz="3600" b="1" dirty="0" smtClean="0">
                <a:solidFill>
                  <a:srgbClr val="C00000"/>
                </a:solidFill>
              </a:rPr>
              <a:t>Multivariate Findings– Premature Death</a:t>
            </a:r>
            <a:endParaRPr lang="en-US" sz="3600" b="1" dirty="0">
              <a:solidFill>
                <a:srgbClr val="C00000"/>
              </a:solidFill>
            </a:endParaRPr>
          </a:p>
        </p:txBody>
      </p:sp>
      <p:sp>
        <p:nvSpPr>
          <p:cNvPr id="7" name="Content Placeholder 6"/>
          <p:cNvSpPr>
            <a:spLocks noGrp="1"/>
          </p:cNvSpPr>
          <p:nvPr>
            <p:ph sz="quarter" idx="1"/>
          </p:nvPr>
        </p:nvSpPr>
        <p:spPr/>
        <p:txBody>
          <a:bodyPr>
            <a:normAutofit/>
          </a:bodyPr>
          <a:lstStyle/>
          <a:p>
            <a:pPr>
              <a:buNone/>
            </a:pPr>
            <a:r>
              <a:rPr lang="en-US" b="1" dirty="0" smtClean="0">
                <a:solidFill>
                  <a:srgbClr val="FF0000"/>
                </a:solidFill>
              </a:rPr>
              <a:t>Premature Death</a:t>
            </a:r>
          </a:p>
          <a:p>
            <a:pPr>
              <a:buNone/>
            </a:pPr>
            <a:r>
              <a:rPr lang="en-US" dirty="0" smtClean="0"/>
              <a:t>r</a:t>
            </a:r>
            <a:r>
              <a:rPr lang="en-US" baseline="30000" dirty="0" smtClean="0"/>
              <a:t>2</a:t>
            </a:r>
            <a:r>
              <a:rPr lang="en-US" dirty="0" smtClean="0"/>
              <a:t>=.37</a:t>
            </a:r>
          </a:p>
          <a:p>
            <a:pPr>
              <a:buNone/>
            </a:pPr>
            <a:r>
              <a:rPr lang="en-US" dirty="0" smtClean="0"/>
              <a:t>F (3,112) = 23.9**</a:t>
            </a:r>
          </a:p>
          <a:p>
            <a:pPr>
              <a:buNone/>
            </a:pPr>
            <a:r>
              <a:rPr lang="en-US" dirty="0" smtClean="0"/>
              <a:t> Model (beta, p)</a:t>
            </a:r>
          </a:p>
          <a:p>
            <a:pPr>
              <a:buNone/>
            </a:pPr>
            <a:r>
              <a:rPr lang="en-US" dirty="0" smtClean="0"/>
              <a:t>Median Income  -.656**</a:t>
            </a:r>
          </a:p>
          <a:p>
            <a:pPr>
              <a:buNone/>
            </a:pPr>
            <a:r>
              <a:rPr lang="en-US" dirty="0" smtClean="0"/>
              <a:t>% Hispanic  -.117</a:t>
            </a:r>
            <a:r>
              <a:rPr lang="en-US" baseline="30000" dirty="0" smtClean="0"/>
              <a:t>ns</a:t>
            </a:r>
            <a:endParaRPr lang="en-US" dirty="0" smtClean="0"/>
          </a:p>
          <a:p>
            <a:pPr>
              <a:buNone/>
            </a:pPr>
            <a:r>
              <a:rPr lang="en-US" dirty="0" smtClean="0"/>
              <a:t>% Immigrant Moms .300**</a:t>
            </a:r>
          </a:p>
          <a:p>
            <a:pPr>
              <a:buNone/>
            </a:pPr>
            <a:endParaRPr lang="en-US" dirty="0" smtClean="0"/>
          </a:p>
        </p:txBody>
      </p:sp>
      <p:sp>
        <p:nvSpPr>
          <p:cNvPr id="8" name="Content Placeholder 7"/>
          <p:cNvSpPr>
            <a:spLocks noGrp="1"/>
          </p:cNvSpPr>
          <p:nvPr>
            <p:ph sz="quarter" idx="2"/>
          </p:nvPr>
        </p:nvSpPr>
        <p:spPr/>
        <p:txBody>
          <a:bodyPr>
            <a:normAutofit/>
          </a:bodyPr>
          <a:lstStyle/>
          <a:p>
            <a:pPr>
              <a:buNone/>
            </a:pPr>
            <a:r>
              <a:rPr lang="en-US" b="1" dirty="0" smtClean="0">
                <a:solidFill>
                  <a:srgbClr val="FF0000"/>
                </a:solidFill>
              </a:rPr>
              <a:t>Premature Death Ethnic Difference</a:t>
            </a:r>
          </a:p>
          <a:p>
            <a:pPr>
              <a:buNone/>
            </a:pPr>
            <a:r>
              <a:rPr lang="en-US" dirty="0" smtClean="0"/>
              <a:t>r</a:t>
            </a:r>
            <a:r>
              <a:rPr lang="en-US" baseline="30000" dirty="0" smtClean="0"/>
              <a:t>2</a:t>
            </a:r>
            <a:r>
              <a:rPr lang="en-US" dirty="0" smtClean="0"/>
              <a:t>=.13</a:t>
            </a:r>
          </a:p>
          <a:p>
            <a:pPr>
              <a:buNone/>
            </a:pPr>
            <a:r>
              <a:rPr lang="en-US" dirty="0" smtClean="0"/>
              <a:t>F (3,112) = 14.4*</a:t>
            </a:r>
          </a:p>
          <a:p>
            <a:pPr>
              <a:buNone/>
            </a:pPr>
            <a:r>
              <a:rPr lang="en-US" dirty="0" smtClean="0"/>
              <a:t> Model (beta, p)</a:t>
            </a:r>
          </a:p>
          <a:p>
            <a:pPr>
              <a:buNone/>
            </a:pPr>
            <a:r>
              <a:rPr lang="en-US" dirty="0" smtClean="0"/>
              <a:t>Median Income  .293*</a:t>
            </a:r>
          </a:p>
          <a:p>
            <a:pPr>
              <a:buNone/>
            </a:pPr>
            <a:r>
              <a:rPr lang="en-US" dirty="0" smtClean="0"/>
              <a:t>% Hispanic  .661**</a:t>
            </a:r>
          </a:p>
          <a:p>
            <a:pPr>
              <a:buNone/>
            </a:pPr>
            <a:r>
              <a:rPr lang="en-US" dirty="0" smtClean="0"/>
              <a:t>% &lt; age 25  -.315*</a:t>
            </a:r>
          </a:p>
          <a:p>
            <a:pPr>
              <a:buNone/>
            </a:pPr>
            <a:endParaRPr lang="en-US" b="1" dirty="0" smtClean="0"/>
          </a:p>
          <a:p>
            <a:pPr>
              <a:buNone/>
            </a:pPr>
            <a:endParaRPr lang="en-US"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304800" y="274638"/>
            <a:ext cx="8686800" cy="715962"/>
          </a:xfrm>
        </p:spPr>
        <p:txBody>
          <a:bodyPr>
            <a:noAutofit/>
          </a:bodyPr>
          <a:lstStyle/>
          <a:p>
            <a:r>
              <a:rPr lang="en-US" sz="3600" b="1" dirty="0" smtClean="0">
                <a:solidFill>
                  <a:srgbClr val="C00000"/>
                </a:solidFill>
              </a:rPr>
              <a:t>Multivariate Findings– ACSC Admissions</a:t>
            </a:r>
            <a:endParaRPr lang="en-US" sz="3600" b="1" dirty="0">
              <a:solidFill>
                <a:srgbClr val="C00000"/>
              </a:solidFill>
            </a:endParaRPr>
          </a:p>
        </p:txBody>
      </p:sp>
      <p:sp>
        <p:nvSpPr>
          <p:cNvPr id="7" name="Content Placeholder 6"/>
          <p:cNvSpPr>
            <a:spLocks noGrp="1"/>
          </p:cNvSpPr>
          <p:nvPr>
            <p:ph sz="quarter" idx="1"/>
          </p:nvPr>
        </p:nvSpPr>
        <p:spPr/>
        <p:txBody>
          <a:bodyPr>
            <a:normAutofit/>
          </a:bodyPr>
          <a:lstStyle/>
          <a:p>
            <a:pPr>
              <a:buNone/>
            </a:pPr>
            <a:r>
              <a:rPr lang="en-US" b="1" dirty="0" smtClean="0">
                <a:solidFill>
                  <a:srgbClr val="FF0000"/>
                </a:solidFill>
              </a:rPr>
              <a:t>ACSC Admissions</a:t>
            </a:r>
          </a:p>
          <a:p>
            <a:pPr>
              <a:buNone/>
            </a:pPr>
            <a:r>
              <a:rPr lang="en-US" dirty="0" smtClean="0"/>
              <a:t>r</a:t>
            </a:r>
            <a:r>
              <a:rPr lang="en-US" baseline="30000" dirty="0" smtClean="0"/>
              <a:t>2</a:t>
            </a:r>
            <a:r>
              <a:rPr lang="en-US" dirty="0" smtClean="0"/>
              <a:t>=.561</a:t>
            </a:r>
          </a:p>
          <a:p>
            <a:pPr>
              <a:buNone/>
            </a:pPr>
            <a:r>
              <a:rPr lang="en-US" dirty="0" smtClean="0"/>
              <a:t>F (3,112) = 35.8**</a:t>
            </a:r>
          </a:p>
          <a:p>
            <a:pPr>
              <a:buNone/>
            </a:pPr>
            <a:r>
              <a:rPr lang="en-US" dirty="0" smtClean="0"/>
              <a:t> Model (beta, p)</a:t>
            </a:r>
          </a:p>
          <a:p>
            <a:pPr>
              <a:buNone/>
            </a:pPr>
            <a:r>
              <a:rPr lang="en-US" dirty="0" smtClean="0"/>
              <a:t>Median Income  -.570**</a:t>
            </a:r>
          </a:p>
          <a:p>
            <a:pPr>
              <a:buNone/>
            </a:pPr>
            <a:r>
              <a:rPr lang="en-US" dirty="0" smtClean="0"/>
              <a:t>% Hispanic  .570</a:t>
            </a:r>
            <a:r>
              <a:rPr lang="en-US" baseline="30000" dirty="0" smtClean="0"/>
              <a:t>ns</a:t>
            </a:r>
            <a:endParaRPr lang="en-US" dirty="0" smtClean="0"/>
          </a:p>
          <a:p>
            <a:pPr>
              <a:buNone/>
            </a:pPr>
            <a:r>
              <a:rPr lang="en-US" dirty="0" smtClean="0"/>
              <a:t>% Immigrant Moms -.262 *</a:t>
            </a:r>
          </a:p>
          <a:p>
            <a:pPr>
              <a:buNone/>
            </a:pPr>
            <a:r>
              <a:rPr lang="en-US" dirty="0" smtClean="0"/>
              <a:t>% &gt; age 65 </a:t>
            </a:r>
          </a:p>
          <a:p>
            <a:pPr>
              <a:buNone/>
            </a:pPr>
            <a:endParaRPr lang="en-US" dirty="0" smtClean="0"/>
          </a:p>
        </p:txBody>
      </p:sp>
      <p:sp>
        <p:nvSpPr>
          <p:cNvPr id="8" name="Content Placeholder 7"/>
          <p:cNvSpPr>
            <a:spLocks noGrp="1"/>
          </p:cNvSpPr>
          <p:nvPr>
            <p:ph sz="quarter" idx="2"/>
          </p:nvPr>
        </p:nvSpPr>
        <p:spPr/>
        <p:txBody>
          <a:bodyPr>
            <a:normAutofit/>
          </a:bodyPr>
          <a:lstStyle/>
          <a:p>
            <a:pPr>
              <a:buNone/>
            </a:pPr>
            <a:r>
              <a:rPr lang="en-US" b="1" dirty="0" smtClean="0">
                <a:solidFill>
                  <a:srgbClr val="FF0000"/>
                </a:solidFill>
              </a:rPr>
              <a:t>ACSC Admissions Ethnic Difference</a:t>
            </a:r>
          </a:p>
          <a:p>
            <a:pPr>
              <a:buNone/>
            </a:pPr>
            <a:r>
              <a:rPr lang="en-US" dirty="0" smtClean="0"/>
              <a:t>r</a:t>
            </a:r>
            <a:r>
              <a:rPr lang="en-US" baseline="30000" dirty="0" smtClean="0"/>
              <a:t>2</a:t>
            </a:r>
            <a:r>
              <a:rPr lang="en-US" dirty="0" smtClean="0"/>
              <a:t>=.783</a:t>
            </a:r>
          </a:p>
          <a:p>
            <a:pPr>
              <a:buNone/>
            </a:pPr>
            <a:r>
              <a:rPr lang="en-US" dirty="0" smtClean="0"/>
              <a:t>F (3,112) = 132.6**</a:t>
            </a:r>
          </a:p>
          <a:p>
            <a:pPr>
              <a:buNone/>
            </a:pPr>
            <a:r>
              <a:rPr lang="en-US" dirty="0" smtClean="0"/>
              <a:t> Model (beta, p)</a:t>
            </a:r>
          </a:p>
          <a:p>
            <a:pPr>
              <a:buNone/>
            </a:pPr>
            <a:r>
              <a:rPr lang="en-US" dirty="0" smtClean="0"/>
              <a:t>Median Income  -.123</a:t>
            </a:r>
            <a:r>
              <a:rPr lang="en-US" baseline="30000" dirty="0" smtClean="0"/>
              <a:t>+</a:t>
            </a:r>
            <a:endParaRPr lang="en-US" dirty="0" smtClean="0"/>
          </a:p>
          <a:p>
            <a:pPr>
              <a:buNone/>
            </a:pPr>
            <a:r>
              <a:rPr lang="en-US" dirty="0" smtClean="0"/>
              <a:t>% Hispanic  .816**</a:t>
            </a:r>
          </a:p>
          <a:p>
            <a:pPr>
              <a:buNone/>
            </a:pPr>
            <a:r>
              <a:rPr lang="en-US" dirty="0" smtClean="0"/>
              <a:t>% &gt; age 65  .239**</a:t>
            </a:r>
          </a:p>
          <a:p>
            <a:pPr>
              <a:buNone/>
            </a:pPr>
            <a:endParaRPr lang="en-US" b="1" dirty="0" smtClean="0"/>
          </a:p>
          <a:p>
            <a:pPr>
              <a:buNone/>
            </a:pPr>
            <a:endParaRPr lang="en-US"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46"/>
          <p:cNvPicPr>
            <a:picLocks noChangeAspect="1" noChangeArrowheads="1"/>
          </p:cNvPicPr>
          <p:nvPr/>
        </p:nvPicPr>
        <p:blipFill>
          <a:blip r:embed="rId2" cstate="print"/>
          <a:srcRect/>
          <a:stretch>
            <a:fillRect/>
          </a:stretch>
        </p:blipFill>
        <p:spPr bwMode="auto">
          <a:xfrm>
            <a:off x="1219200" y="572061"/>
            <a:ext cx="6477000" cy="5929311"/>
          </a:xfrm>
          <a:prstGeom prst="rect">
            <a:avLst/>
          </a:prstGeom>
          <a:noFill/>
          <a:ln w="9525">
            <a:noFill/>
            <a:miter lim="800000"/>
            <a:headEnd/>
            <a:tailEnd/>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533400" y="304800"/>
            <a:ext cx="7772400" cy="1143000"/>
          </a:xfrm>
        </p:spPr>
        <p:txBody>
          <a:bodyPr>
            <a:normAutofit fontScale="90000"/>
          </a:bodyPr>
          <a:lstStyle/>
          <a:p>
            <a:r>
              <a:rPr lang="en-US" sz="3600" b="1" dirty="0" smtClean="0">
                <a:solidFill>
                  <a:srgbClr val="FF0000"/>
                </a:solidFill>
              </a:rPr>
              <a:t/>
            </a:r>
            <a:br>
              <a:rPr lang="en-US" sz="3600" b="1" dirty="0" smtClean="0">
                <a:solidFill>
                  <a:srgbClr val="FF0000"/>
                </a:solidFill>
              </a:rPr>
            </a:br>
            <a:r>
              <a:rPr lang="en-US" sz="2700" dirty="0" smtClean="0"/>
              <a:t/>
            </a:r>
            <a:br>
              <a:rPr lang="en-US" sz="2700" dirty="0" smtClean="0"/>
            </a:br>
            <a:endParaRPr lang="en-US" dirty="0"/>
          </a:p>
        </p:txBody>
      </p:sp>
      <p:sp>
        <p:nvSpPr>
          <p:cNvPr id="8" name="Content Placeholder 7"/>
          <p:cNvSpPr>
            <a:spLocks noGrp="1"/>
          </p:cNvSpPr>
          <p:nvPr>
            <p:ph sz="quarter" idx="1"/>
          </p:nvPr>
        </p:nvSpPr>
        <p:spPr>
          <a:xfrm>
            <a:off x="0" y="0"/>
            <a:ext cx="8686800" cy="6553200"/>
          </a:xfrm>
        </p:spPr>
        <p:txBody>
          <a:bodyPr/>
          <a:lstStyle/>
          <a:p>
            <a:pPr>
              <a:buNone/>
            </a:pPr>
            <a:r>
              <a:rPr lang="en-US" sz="4000" b="1" dirty="0" smtClean="0">
                <a:solidFill>
                  <a:srgbClr val="FF0000"/>
                </a:solidFill>
              </a:rPr>
              <a:t>Description of Selected Community Clusters</a:t>
            </a:r>
            <a:r>
              <a:rPr lang="en-US" sz="2800" b="1" dirty="0" smtClean="0">
                <a:solidFill>
                  <a:srgbClr val="FF0000"/>
                </a:solidFill>
              </a:rPr>
              <a:t/>
            </a:r>
            <a:br>
              <a:rPr lang="en-US" sz="2800" b="1" dirty="0" smtClean="0">
                <a:solidFill>
                  <a:srgbClr val="FF0000"/>
                </a:solidFill>
              </a:rPr>
            </a:br>
            <a:endParaRPr lang="en-US" dirty="0"/>
          </a:p>
        </p:txBody>
      </p:sp>
      <p:graphicFrame>
        <p:nvGraphicFramePr>
          <p:cNvPr id="2052" name="Object 4"/>
          <p:cNvGraphicFramePr>
            <a:graphicFrameLocks noChangeAspect="1"/>
          </p:cNvGraphicFramePr>
          <p:nvPr/>
        </p:nvGraphicFramePr>
        <p:xfrm>
          <a:off x="-68263" y="763588"/>
          <a:ext cx="9431338" cy="6032500"/>
        </p:xfrm>
        <a:graphic>
          <a:graphicData uri="http://schemas.openxmlformats.org/presentationml/2006/ole">
            <p:oleObj spid="_x0000_s2052" name="Document" r:id="rId3" imgW="7017379" imgH="4487736" progId="Word.Document.12">
              <p:embed/>
            </p:oleObj>
          </a:graphicData>
        </a:graphic>
      </p:graphicFrame>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10563524" flipV="1">
            <a:off x="889059" y="-1446928"/>
            <a:ext cx="7772400" cy="985056"/>
          </a:xfrm>
        </p:spPr>
        <p:txBody>
          <a:bodyPr/>
          <a:lstStyle/>
          <a:p>
            <a:endParaRPr lang="en-US" dirty="0"/>
          </a:p>
        </p:txBody>
      </p:sp>
      <p:sp>
        <p:nvSpPr>
          <p:cNvPr id="3" name="Content Placeholder 2"/>
          <p:cNvSpPr>
            <a:spLocks noGrp="1"/>
          </p:cNvSpPr>
          <p:nvPr>
            <p:ph sz="quarter" idx="1"/>
          </p:nvPr>
        </p:nvSpPr>
        <p:spPr>
          <a:xfrm>
            <a:off x="0" y="0"/>
            <a:ext cx="8610600" cy="6019800"/>
          </a:xfrm>
        </p:spPr>
        <p:txBody>
          <a:bodyPr>
            <a:normAutofit/>
          </a:bodyPr>
          <a:lstStyle/>
          <a:p>
            <a:pPr>
              <a:buNone/>
            </a:pPr>
            <a:r>
              <a:rPr lang="en-US" sz="3200" b="1" dirty="0" smtClean="0">
                <a:solidFill>
                  <a:srgbClr val="FF0000"/>
                </a:solidFill>
              </a:rPr>
              <a:t>Community Clusters: Disorder and Asset Scores</a:t>
            </a:r>
            <a:endParaRPr lang="en-US" sz="3200" b="1" dirty="0">
              <a:solidFill>
                <a:srgbClr val="FF0000"/>
              </a:solidFill>
            </a:endParaRPr>
          </a:p>
        </p:txBody>
      </p:sp>
      <p:graphicFrame>
        <p:nvGraphicFramePr>
          <p:cNvPr id="70658" name="Object 2"/>
          <p:cNvGraphicFramePr>
            <a:graphicFrameLocks noChangeAspect="1"/>
          </p:cNvGraphicFramePr>
          <p:nvPr/>
        </p:nvGraphicFramePr>
        <p:xfrm>
          <a:off x="0" y="-228600"/>
          <a:ext cx="9144000" cy="6689841"/>
        </p:xfrm>
        <a:graphic>
          <a:graphicData uri="http://schemas.openxmlformats.org/presentationml/2006/ole">
            <p:oleObj spid="_x0000_s70658" name="Document" r:id="rId3" imgW="5956042" imgH="4357088" progId="Word.Document.12">
              <p:embed/>
            </p:oleObj>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457201" y="1325880"/>
          <a:ext cx="8305798" cy="4770121"/>
        </p:xfrm>
        <a:graphic>
          <a:graphicData uri="http://schemas.openxmlformats.org/drawingml/2006/table">
            <a:tbl>
              <a:tblPr/>
              <a:tblGrid>
                <a:gridCol w="1523999"/>
                <a:gridCol w="2514600"/>
                <a:gridCol w="1828800"/>
                <a:gridCol w="2438399"/>
              </a:tblGrid>
              <a:tr h="829587">
                <a:tc>
                  <a:txBody>
                    <a:bodyPr/>
                    <a:lstStyle/>
                    <a:p>
                      <a:pPr marL="0" marR="0" algn="ctr">
                        <a:spcBef>
                          <a:spcPts val="0"/>
                        </a:spcBef>
                        <a:spcAft>
                          <a:spcPts val="0"/>
                        </a:spcAft>
                      </a:pPr>
                      <a:r>
                        <a:rPr lang="en-US" sz="1800" b="1" dirty="0">
                          <a:solidFill>
                            <a:srgbClr val="000000"/>
                          </a:solidFill>
                          <a:latin typeface="Cambria"/>
                          <a:ea typeface="Times New Roman"/>
                          <a:cs typeface="Arial"/>
                        </a:rPr>
                        <a:t> </a:t>
                      </a:r>
                      <a:endParaRPr lang="en-US" sz="1600" dirty="0">
                        <a:latin typeface="Calibri"/>
                        <a:ea typeface="Times New Roman"/>
                        <a:cs typeface="Times New Roman"/>
                      </a:endParaRPr>
                    </a:p>
                  </a:txBody>
                  <a:tcPr marL="66261" marR="66261" marT="0" marB="0" anchor="b">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marL="0" marR="0" algn="ctr">
                        <a:spcBef>
                          <a:spcPts val="0"/>
                        </a:spcBef>
                        <a:spcAft>
                          <a:spcPts val="0"/>
                        </a:spcAft>
                      </a:pPr>
                      <a:r>
                        <a:rPr lang="en-US" sz="1800" b="1" dirty="0">
                          <a:solidFill>
                            <a:srgbClr val="000000"/>
                          </a:solidFill>
                          <a:latin typeface="Cambria"/>
                          <a:ea typeface="Times New Roman"/>
                          <a:cs typeface="Times New Roman"/>
                        </a:rPr>
                        <a:t>Community Cluster</a:t>
                      </a:r>
                      <a:endParaRPr lang="en-US" sz="1600" dirty="0">
                        <a:latin typeface="Calibri"/>
                        <a:ea typeface="Times New Roman"/>
                        <a:cs typeface="Times New Roman"/>
                      </a:endParaRPr>
                    </a:p>
                  </a:txBody>
                  <a:tcPr marL="66261" marR="662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marL="0" marR="0" algn="ctr">
                        <a:spcBef>
                          <a:spcPts val="0"/>
                        </a:spcBef>
                        <a:spcAft>
                          <a:spcPts val="0"/>
                        </a:spcAft>
                      </a:pPr>
                      <a:r>
                        <a:rPr lang="en-US" sz="1800" b="1" dirty="0">
                          <a:solidFill>
                            <a:srgbClr val="000000"/>
                          </a:solidFill>
                          <a:latin typeface="Cambria"/>
                          <a:ea typeface="Times New Roman"/>
                          <a:cs typeface="Times New Roman"/>
                        </a:rPr>
                        <a:t>N</a:t>
                      </a:r>
                      <a:endParaRPr lang="en-US" sz="1600" dirty="0">
                        <a:latin typeface="Calibri"/>
                        <a:ea typeface="Times New Roman"/>
                        <a:cs typeface="Times New Roman"/>
                      </a:endParaRPr>
                    </a:p>
                  </a:txBody>
                  <a:tcPr marL="66261" marR="662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marL="0" marR="0" algn="ctr">
                        <a:spcBef>
                          <a:spcPts val="0"/>
                        </a:spcBef>
                        <a:spcAft>
                          <a:spcPts val="0"/>
                        </a:spcAft>
                      </a:pPr>
                      <a:r>
                        <a:rPr lang="en-US" sz="1800" b="1">
                          <a:solidFill>
                            <a:srgbClr val="000000"/>
                          </a:solidFill>
                          <a:latin typeface="Cambria"/>
                          <a:ea typeface="Times New Roman"/>
                          <a:cs typeface="Times New Roman"/>
                        </a:rPr>
                        <a:t>Neighborhood Disadvantage</a:t>
                      </a:r>
                      <a:endParaRPr lang="en-US" sz="1600">
                        <a:latin typeface="Calibri"/>
                        <a:ea typeface="Times New Roman"/>
                        <a:cs typeface="Times New Roman"/>
                      </a:endParaRPr>
                    </a:p>
                  </a:txBody>
                  <a:tcPr marL="66261" marR="66261" marT="0" marB="0" anchor="b">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r>
              <a:tr h="414793">
                <a:tc>
                  <a:txBody>
                    <a:bodyPr/>
                    <a:lstStyle/>
                    <a:p>
                      <a:pPr marL="0" marR="0" algn="ctr">
                        <a:spcBef>
                          <a:spcPts val="0"/>
                        </a:spcBef>
                        <a:spcAft>
                          <a:spcPts val="0"/>
                        </a:spcAft>
                      </a:pPr>
                      <a:r>
                        <a:rPr lang="en-US" sz="1800" b="1">
                          <a:solidFill>
                            <a:srgbClr val="000000"/>
                          </a:solidFill>
                          <a:latin typeface="Cambria"/>
                          <a:ea typeface="Times New Roman"/>
                          <a:cs typeface="Arial"/>
                        </a:rPr>
                        <a:t> </a:t>
                      </a:r>
                      <a:endParaRPr lang="en-US" sz="1600">
                        <a:latin typeface="Calibri"/>
                        <a:ea typeface="Times New Roman"/>
                        <a:cs typeface="Times New Roman"/>
                      </a:endParaRPr>
                    </a:p>
                  </a:txBody>
                  <a:tcPr marL="66261" marR="66261" marT="0" marB="0" anchor="b">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spcBef>
                          <a:spcPts val="0"/>
                        </a:spcBef>
                        <a:spcAft>
                          <a:spcPts val="0"/>
                        </a:spcAft>
                      </a:pPr>
                      <a:r>
                        <a:rPr lang="en-US" sz="1800">
                          <a:latin typeface="Calibri"/>
                          <a:ea typeface="Times New Roman"/>
                          <a:cs typeface="Arial"/>
                        </a:rPr>
                        <a:t> </a:t>
                      </a:r>
                      <a:endParaRPr lang="en-US" sz="1600">
                        <a:latin typeface="Calibri"/>
                        <a:ea typeface="Times New Roman"/>
                        <a:cs typeface="Times New Roman"/>
                      </a:endParaRPr>
                    </a:p>
                  </a:txBody>
                  <a:tcPr marL="66261" marR="662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b="1">
                          <a:solidFill>
                            <a:srgbClr val="000000"/>
                          </a:solidFill>
                          <a:latin typeface="Cambria"/>
                          <a:ea typeface="Times New Roman"/>
                          <a:cs typeface="Arial"/>
                        </a:rPr>
                        <a:t> </a:t>
                      </a:r>
                      <a:endParaRPr lang="en-US" sz="1600">
                        <a:latin typeface="Calibri"/>
                        <a:ea typeface="Times New Roman"/>
                        <a:cs typeface="Times New Roman"/>
                      </a:endParaRPr>
                    </a:p>
                  </a:txBody>
                  <a:tcPr marL="66261" marR="662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b="1">
                          <a:solidFill>
                            <a:srgbClr val="000000"/>
                          </a:solidFill>
                          <a:latin typeface="Cambria"/>
                          <a:ea typeface="Times New Roman"/>
                          <a:cs typeface="Arial"/>
                        </a:rPr>
                        <a:t>Mean [SD]</a:t>
                      </a:r>
                      <a:endParaRPr lang="en-US" sz="1600">
                        <a:latin typeface="Calibri"/>
                        <a:ea typeface="Times New Roman"/>
                        <a:cs typeface="Times New Roman"/>
                      </a:endParaRPr>
                    </a:p>
                  </a:txBody>
                  <a:tcPr marL="66261" marR="66261" marT="0" marB="0" anchor="ctr">
                    <a:lnL w="12700" cap="flat" cmpd="sng" algn="ctr">
                      <a:solidFill>
                        <a:srgbClr val="000000"/>
                      </a:solidFill>
                      <a:prstDash val="dash"/>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14793">
                <a:tc rowSpan="4">
                  <a:txBody>
                    <a:bodyPr/>
                    <a:lstStyle/>
                    <a:p>
                      <a:pPr marL="0" marR="0" algn="ctr">
                        <a:spcBef>
                          <a:spcPts val="0"/>
                        </a:spcBef>
                        <a:spcAft>
                          <a:spcPts val="0"/>
                        </a:spcAft>
                      </a:pPr>
                      <a:r>
                        <a:rPr lang="en-US" sz="1800" b="1">
                          <a:solidFill>
                            <a:srgbClr val="000000"/>
                          </a:solidFill>
                          <a:latin typeface="Cambria"/>
                          <a:ea typeface="Times New Roman"/>
                          <a:cs typeface="Arial"/>
                        </a:rPr>
                        <a:t>High Density Urban</a:t>
                      </a:r>
                      <a:endParaRPr lang="en-US" sz="1600">
                        <a:latin typeface="Calibri"/>
                        <a:ea typeface="Times New Roman"/>
                        <a:cs typeface="Times New Roman"/>
                      </a:endParaRPr>
                    </a:p>
                  </a:txBody>
                  <a:tcPr marL="66261" marR="66261" marT="0" marB="0" vert="vert27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marL="0" marR="0" algn="l">
                        <a:spcBef>
                          <a:spcPts val="0"/>
                        </a:spcBef>
                        <a:spcAft>
                          <a:spcPts val="0"/>
                        </a:spcAft>
                      </a:pPr>
                      <a:r>
                        <a:rPr lang="en-US" sz="1800" dirty="0" smtClean="0">
                          <a:solidFill>
                            <a:srgbClr val="000000"/>
                          </a:solidFill>
                          <a:latin typeface="Cambria"/>
                          <a:ea typeface="Times New Roman"/>
                          <a:cs typeface="Arial"/>
                        </a:rPr>
                        <a:t>North</a:t>
                      </a:r>
                      <a:r>
                        <a:rPr lang="en-US" sz="1800" baseline="0" dirty="0" smtClean="0">
                          <a:solidFill>
                            <a:srgbClr val="000000"/>
                          </a:solidFill>
                          <a:latin typeface="Cambria"/>
                          <a:ea typeface="Times New Roman"/>
                          <a:cs typeface="Arial"/>
                        </a:rPr>
                        <a:t> Stockton</a:t>
                      </a:r>
                      <a:endParaRPr lang="en-US" sz="1800" dirty="0">
                        <a:solidFill>
                          <a:srgbClr val="000000"/>
                        </a:solidFill>
                        <a:latin typeface="Cambria"/>
                        <a:ea typeface="Times New Roman"/>
                        <a:cs typeface="Arial"/>
                      </a:endParaRPr>
                    </a:p>
                  </a:txBody>
                  <a:tcPr marL="66261" marR="662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2F2F2"/>
                    </a:solidFill>
                  </a:tcPr>
                </a:tc>
                <a:tc>
                  <a:txBody>
                    <a:bodyPr/>
                    <a:lstStyle/>
                    <a:p>
                      <a:pPr marL="0" marR="0" algn="ctr">
                        <a:spcBef>
                          <a:spcPts val="0"/>
                        </a:spcBef>
                        <a:spcAft>
                          <a:spcPts val="0"/>
                        </a:spcAft>
                      </a:pPr>
                      <a:r>
                        <a:rPr lang="en-US" sz="1800">
                          <a:solidFill>
                            <a:srgbClr val="000000"/>
                          </a:solidFill>
                          <a:latin typeface="Cambria"/>
                          <a:ea typeface="Times New Roman"/>
                          <a:cs typeface="Arial"/>
                        </a:rPr>
                        <a:t>121</a:t>
                      </a:r>
                      <a:endParaRPr lang="en-US" sz="1600">
                        <a:latin typeface="Calibri"/>
                        <a:ea typeface="Times New Roman"/>
                        <a:cs typeface="Times New Roman"/>
                      </a:endParaRPr>
                    </a:p>
                  </a:txBody>
                  <a:tcPr marL="66261" marR="662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2F2F2"/>
                    </a:solidFill>
                  </a:tcPr>
                </a:tc>
                <a:tc>
                  <a:txBody>
                    <a:bodyPr/>
                    <a:lstStyle/>
                    <a:p>
                      <a:pPr marL="0" marR="0" algn="ctr">
                        <a:spcBef>
                          <a:spcPts val="0"/>
                        </a:spcBef>
                        <a:spcAft>
                          <a:spcPts val="0"/>
                        </a:spcAft>
                      </a:pPr>
                      <a:r>
                        <a:rPr lang="en-US" sz="1800">
                          <a:solidFill>
                            <a:srgbClr val="000000"/>
                          </a:solidFill>
                          <a:latin typeface="Cambria"/>
                          <a:ea typeface="Times New Roman"/>
                          <a:cs typeface="Arial"/>
                        </a:rPr>
                        <a:t>2.989 [3.377]</a:t>
                      </a:r>
                      <a:endParaRPr lang="en-US" sz="1600">
                        <a:latin typeface="Calibri"/>
                        <a:ea typeface="Times New Roman"/>
                        <a:cs typeface="Times New Roman"/>
                      </a:endParaRPr>
                    </a:p>
                  </a:txBody>
                  <a:tcPr marL="66261" marR="66261" marT="0" marB="0" anchor="b">
                    <a:lnL w="12700" cap="flat" cmpd="sng" algn="ctr">
                      <a:solidFill>
                        <a:srgbClr val="000000"/>
                      </a:solidFill>
                      <a:prstDash val="dash"/>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2F2F2"/>
                    </a:solidFill>
                  </a:tcPr>
                </a:tc>
              </a:tr>
              <a:tr h="414793">
                <a:tc vMerge="1">
                  <a:txBody>
                    <a:bodyPr/>
                    <a:lstStyle/>
                    <a:p>
                      <a:endParaRPr lang="en-US"/>
                    </a:p>
                  </a:txBody>
                  <a:tcPr/>
                </a:tc>
                <a:tc>
                  <a:txBody>
                    <a:bodyPr/>
                    <a:lstStyle/>
                    <a:p>
                      <a:pPr marL="0" marR="0" algn="l">
                        <a:spcBef>
                          <a:spcPts val="0"/>
                        </a:spcBef>
                        <a:spcAft>
                          <a:spcPts val="0"/>
                        </a:spcAft>
                      </a:pPr>
                      <a:r>
                        <a:rPr lang="en-US" sz="1800">
                          <a:solidFill>
                            <a:srgbClr val="000000"/>
                          </a:solidFill>
                          <a:latin typeface="Cambria"/>
                          <a:ea typeface="Times New Roman"/>
                          <a:cs typeface="Arial"/>
                        </a:rPr>
                        <a:t>South Fresno Core</a:t>
                      </a:r>
                      <a:endParaRPr lang="en-US" sz="1600">
                        <a:latin typeface="Calibri"/>
                        <a:ea typeface="Times New Roman"/>
                        <a:cs typeface="Times New Roman"/>
                      </a:endParaRPr>
                    </a:p>
                  </a:txBody>
                  <a:tcPr marL="66261" marR="662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2F2F2"/>
                    </a:solidFill>
                  </a:tcPr>
                </a:tc>
                <a:tc>
                  <a:txBody>
                    <a:bodyPr/>
                    <a:lstStyle/>
                    <a:p>
                      <a:pPr marL="0" marR="0" algn="ctr">
                        <a:spcBef>
                          <a:spcPts val="0"/>
                        </a:spcBef>
                        <a:spcAft>
                          <a:spcPts val="0"/>
                        </a:spcAft>
                      </a:pPr>
                      <a:r>
                        <a:rPr lang="en-US" sz="1800">
                          <a:solidFill>
                            <a:srgbClr val="000000"/>
                          </a:solidFill>
                          <a:latin typeface="Cambria"/>
                          <a:ea typeface="Times New Roman"/>
                          <a:cs typeface="Arial"/>
                        </a:rPr>
                        <a:t>146</a:t>
                      </a:r>
                      <a:endParaRPr lang="en-US" sz="1600">
                        <a:latin typeface="Calibri"/>
                        <a:ea typeface="Times New Roman"/>
                        <a:cs typeface="Times New Roman"/>
                      </a:endParaRPr>
                    </a:p>
                  </a:txBody>
                  <a:tcPr marL="66261" marR="662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dash"/>
                      <a:round/>
                      <a:headEnd type="none" w="med" len="med"/>
                      <a:tailEnd type="none" w="med" len="med"/>
                    </a:lnR>
                    <a:lnT>
                      <a:noFill/>
                    </a:lnT>
                    <a:lnB>
                      <a:noFill/>
                    </a:lnB>
                    <a:solidFill>
                      <a:srgbClr val="F2F2F2"/>
                    </a:solidFill>
                  </a:tcPr>
                </a:tc>
                <a:tc>
                  <a:txBody>
                    <a:bodyPr/>
                    <a:lstStyle/>
                    <a:p>
                      <a:pPr marL="0" marR="0" algn="ctr">
                        <a:spcBef>
                          <a:spcPts val="0"/>
                        </a:spcBef>
                        <a:spcAft>
                          <a:spcPts val="0"/>
                        </a:spcAft>
                      </a:pPr>
                      <a:r>
                        <a:rPr lang="en-US" sz="1800">
                          <a:solidFill>
                            <a:srgbClr val="000000"/>
                          </a:solidFill>
                          <a:latin typeface="Cambria"/>
                          <a:ea typeface="Times New Roman"/>
                          <a:cs typeface="Arial"/>
                        </a:rPr>
                        <a:t>3.961 [3.359]</a:t>
                      </a:r>
                      <a:endParaRPr lang="en-US" sz="1600">
                        <a:latin typeface="Calibri"/>
                        <a:ea typeface="Times New Roman"/>
                        <a:cs typeface="Times New Roman"/>
                      </a:endParaRPr>
                    </a:p>
                  </a:txBody>
                  <a:tcPr marL="66261" marR="66261" marT="0" marB="0" anchor="b">
                    <a:lnL w="12700" cap="flat" cmpd="sng" algn="ctr">
                      <a:solidFill>
                        <a:srgbClr val="000000"/>
                      </a:solidFill>
                      <a:prstDash val="dash"/>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2F2F2"/>
                    </a:solidFill>
                  </a:tcPr>
                </a:tc>
              </a:tr>
              <a:tr h="622190">
                <a:tc vMerge="1">
                  <a:txBody>
                    <a:bodyPr/>
                    <a:lstStyle/>
                    <a:p>
                      <a:endParaRPr lang="en-US"/>
                    </a:p>
                  </a:txBody>
                  <a:tcPr/>
                </a:tc>
                <a:tc>
                  <a:txBody>
                    <a:bodyPr/>
                    <a:lstStyle/>
                    <a:p>
                      <a:pPr marL="0" marR="0" algn="l">
                        <a:spcBef>
                          <a:spcPts val="0"/>
                        </a:spcBef>
                        <a:spcAft>
                          <a:spcPts val="0"/>
                        </a:spcAft>
                      </a:pPr>
                      <a:r>
                        <a:rPr lang="en-US" sz="1800">
                          <a:solidFill>
                            <a:srgbClr val="000000"/>
                          </a:solidFill>
                          <a:latin typeface="Cambria"/>
                          <a:ea typeface="Times New Roman"/>
                          <a:cs typeface="Arial"/>
                        </a:rPr>
                        <a:t>E. Bakersfield/Lamont</a:t>
                      </a:r>
                      <a:endParaRPr lang="en-US" sz="1600">
                        <a:latin typeface="Calibri"/>
                        <a:ea typeface="Times New Roman"/>
                        <a:cs typeface="Times New Roman"/>
                      </a:endParaRPr>
                    </a:p>
                  </a:txBody>
                  <a:tcPr marL="66261" marR="662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2F2F2"/>
                    </a:solidFill>
                  </a:tcPr>
                </a:tc>
                <a:tc>
                  <a:txBody>
                    <a:bodyPr/>
                    <a:lstStyle/>
                    <a:p>
                      <a:pPr marL="0" marR="0" algn="ctr">
                        <a:spcBef>
                          <a:spcPts val="0"/>
                        </a:spcBef>
                        <a:spcAft>
                          <a:spcPts val="0"/>
                        </a:spcAft>
                      </a:pPr>
                      <a:r>
                        <a:rPr lang="en-US" sz="1800">
                          <a:solidFill>
                            <a:srgbClr val="000000"/>
                          </a:solidFill>
                          <a:latin typeface="Cambria"/>
                          <a:ea typeface="Times New Roman"/>
                          <a:cs typeface="Arial"/>
                        </a:rPr>
                        <a:t>144</a:t>
                      </a:r>
                      <a:endParaRPr lang="en-US" sz="1600">
                        <a:latin typeface="Calibri"/>
                        <a:ea typeface="Times New Roman"/>
                        <a:cs typeface="Times New Roman"/>
                      </a:endParaRPr>
                    </a:p>
                  </a:txBody>
                  <a:tcPr marL="66261" marR="662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dash"/>
                      <a:round/>
                      <a:headEnd type="none" w="med" len="med"/>
                      <a:tailEnd type="none" w="med" len="med"/>
                    </a:lnR>
                    <a:lnT>
                      <a:noFill/>
                    </a:lnT>
                    <a:lnB>
                      <a:noFill/>
                    </a:lnB>
                    <a:solidFill>
                      <a:srgbClr val="F2F2F2"/>
                    </a:solidFill>
                  </a:tcPr>
                </a:tc>
                <a:tc>
                  <a:txBody>
                    <a:bodyPr/>
                    <a:lstStyle/>
                    <a:p>
                      <a:pPr marL="0" marR="0" algn="ctr">
                        <a:spcBef>
                          <a:spcPts val="0"/>
                        </a:spcBef>
                        <a:spcAft>
                          <a:spcPts val="0"/>
                        </a:spcAft>
                      </a:pPr>
                      <a:r>
                        <a:rPr lang="en-US" sz="1800" dirty="0">
                          <a:solidFill>
                            <a:srgbClr val="000000"/>
                          </a:solidFill>
                          <a:latin typeface="Cambria"/>
                          <a:ea typeface="Times New Roman"/>
                          <a:cs typeface="Arial"/>
                        </a:rPr>
                        <a:t>4.194 [3.384]</a:t>
                      </a:r>
                      <a:endParaRPr lang="en-US" sz="1600" dirty="0">
                        <a:latin typeface="Calibri"/>
                        <a:ea typeface="Times New Roman"/>
                        <a:cs typeface="Times New Roman"/>
                      </a:endParaRPr>
                    </a:p>
                  </a:txBody>
                  <a:tcPr marL="66261" marR="66261" marT="0" marB="0" anchor="b">
                    <a:lnL w="12700" cap="flat" cmpd="sng" algn="ctr">
                      <a:solidFill>
                        <a:srgbClr val="000000"/>
                      </a:solidFill>
                      <a:prstDash val="dash"/>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2F2F2"/>
                    </a:solidFill>
                  </a:tcPr>
                </a:tc>
              </a:tr>
              <a:tr h="414793">
                <a:tc vMerge="1">
                  <a:txBody>
                    <a:bodyPr/>
                    <a:lstStyle/>
                    <a:p>
                      <a:endParaRPr lang="en-US"/>
                    </a:p>
                  </a:txBody>
                  <a:tcPr/>
                </a:tc>
                <a:tc>
                  <a:txBody>
                    <a:bodyPr/>
                    <a:lstStyle/>
                    <a:p>
                      <a:pPr marL="0" marR="0" algn="l">
                        <a:spcBef>
                          <a:spcPts val="0"/>
                        </a:spcBef>
                        <a:spcAft>
                          <a:spcPts val="0"/>
                        </a:spcAft>
                      </a:pPr>
                      <a:r>
                        <a:rPr lang="en-US" sz="1800">
                          <a:solidFill>
                            <a:srgbClr val="000000"/>
                          </a:solidFill>
                          <a:latin typeface="Cambria"/>
                          <a:ea typeface="Times New Roman"/>
                          <a:cs typeface="Arial"/>
                        </a:rPr>
                        <a:t>N. Visalia/Exeter</a:t>
                      </a:r>
                      <a:endParaRPr lang="en-US" sz="1600">
                        <a:latin typeface="Calibri"/>
                        <a:ea typeface="Times New Roman"/>
                        <a:cs typeface="Times New Roman"/>
                      </a:endParaRPr>
                    </a:p>
                  </a:txBody>
                  <a:tcPr marL="66261" marR="662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2F2F2"/>
                    </a:solidFill>
                  </a:tcPr>
                </a:tc>
                <a:tc>
                  <a:txBody>
                    <a:bodyPr/>
                    <a:lstStyle/>
                    <a:p>
                      <a:pPr marL="0" marR="0" algn="ctr">
                        <a:spcBef>
                          <a:spcPts val="0"/>
                        </a:spcBef>
                        <a:spcAft>
                          <a:spcPts val="0"/>
                        </a:spcAft>
                      </a:pPr>
                      <a:r>
                        <a:rPr lang="en-US" sz="1800">
                          <a:solidFill>
                            <a:srgbClr val="000000"/>
                          </a:solidFill>
                          <a:latin typeface="Cambria"/>
                          <a:ea typeface="Times New Roman"/>
                          <a:cs typeface="Arial"/>
                        </a:rPr>
                        <a:t>125</a:t>
                      </a:r>
                      <a:endParaRPr lang="en-US" sz="1600">
                        <a:latin typeface="Calibri"/>
                        <a:ea typeface="Times New Roman"/>
                        <a:cs typeface="Times New Roman"/>
                      </a:endParaRPr>
                    </a:p>
                  </a:txBody>
                  <a:tcPr marL="66261" marR="662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dash"/>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2F2F2"/>
                    </a:solidFill>
                  </a:tcPr>
                </a:tc>
                <a:tc>
                  <a:txBody>
                    <a:bodyPr/>
                    <a:lstStyle/>
                    <a:p>
                      <a:pPr marL="0" marR="0" algn="ctr">
                        <a:spcBef>
                          <a:spcPts val="0"/>
                        </a:spcBef>
                        <a:spcAft>
                          <a:spcPts val="0"/>
                        </a:spcAft>
                      </a:pPr>
                      <a:r>
                        <a:rPr lang="en-US" sz="1800">
                          <a:solidFill>
                            <a:srgbClr val="000000"/>
                          </a:solidFill>
                          <a:latin typeface="Cambria"/>
                          <a:ea typeface="Times New Roman"/>
                          <a:cs typeface="Arial"/>
                        </a:rPr>
                        <a:t>2.632 [3.388]</a:t>
                      </a:r>
                      <a:endParaRPr lang="en-US" sz="1600">
                        <a:latin typeface="Calibri"/>
                        <a:ea typeface="Times New Roman"/>
                        <a:cs typeface="Times New Roman"/>
                      </a:endParaRPr>
                    </a:p>
                  </a:txBody>
                  <a:tcPr marL="66261" marR="66261" marT="0" marB="0" anchor="b">
                    <a:lnL w="12700" cap="flat" cmpd="sng" algn="ctr">
                      <a:solidFill>
                        <a:srgbClr val="000000"/>
                      </a:solidFill>
                      <a:prstDash val="dash"/>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2F2F2"/>
                    </a:solidFill>
                  </a:tcPr>
                </a:tc>
              </a:tr>
              <a:tr h="414793">
                <a:tc rowSpan="4">
                  <a:txBody>
                    <a:bodyPr/>
                    <a:lstStyle/>
                    <a:p>
                      <a:pPr marL="0" marR="0" algn="ctr">
                        <a:spcBef>
                          <a:spcPts val="0"/>
                        </a:spcBef>
                        <a:spcAft>
                          <a:spcPts val="0"/>
                        </a:spcAft>
                      </a:pPr>
                      <a:r>
                        <a:rPr lang="en-US" sz="1800" b="1">
                          <a:solidFill>
                            <a:srgbClr val="000000"/>
                          </a:solidFill>
                          <a:latin typeface="Cambria"/>
                          <a:ea typeface="Times New Roman"/>
                          <a:cs typeface="Arial"/>
                        </a:rPr>
                        <a:t>Low Density Rural</a:t>
                      </a:r>
                      <a:endParaRPr lang="en-US" sz="1600">
                        <a:latin typeface="Calibri"/>
                        <a:ea typeface="Times New Roman"/>
                        <a:cs typeface="Times New Roman"/>
                      </a:endParaRPr>
                    </a:p>
                  </a:txBody>
                  <a:tcPr marL="66261" marR="66261" marT="0" marB="0" vert="vert27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marL="0" marR="0" algn="l">
                        <a:spcBef>
                          <a:spcPts val="0"/>
                        </a:spcBef>
                        <a:spcAft>
                          <a:spcPts val="0"/>
                        </a:spcAft>
                      </a:pPr>
                      <a:r>
                        <a:rPr lang="en-US" sz="1800">
                          <a:solidFill>
                            <a:srgbClr val="000000"/>
                          </a:solidFill>
                          <a:latin typeface="Cambria"/>
                          <a:ea typeface="Times New Roman"/>
                          <a:cs typeface="Arial"/>
                        </a:rPr>
                        <a:t>Waterford/Hughson</a:t>
                      </a:r>
                      <a:endParaRPr lang="en-US" sz="1600">
                        <a:latin typeface="Calibri"/>
                        <a:ea typeface="Times New Roman"/>
                        <a:cs typeface="Times New Roman"/>
                      </a:endParaRPr>
                    </a:p>
                  </a:txBody>
                  <a:tcPr marL="66261" marR="662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marL="0" marR="0" algn="ctr">
                        <a:spcBef>
                          <a:spcPts val="0"/>
                        </a:spcBef>
                        <a:spcAft>
                          <a:spcPts val="0"/>
                        </a:spcAft>
                      </a:pPr>
                      <a:r>
                        <a:rPr lang="en-US" sz="1800">
                          <a:solidFill>
                            <a:srgbClr val="000000"/>
                          </a:solidFill>
                          <a:latin typeface="Cambria"/>
                          <a:ea typeface="Times New Roman"/>
                          <a:cs typeface="Arial"/>
                        </a:rPr>
                        <a:t>121</a:t>
                      </a:r>
                      <a:endParaRPr lang="en-US" sz="1600">
                        <a:latin typeface="Calibri"/>
                        <a:ea typeface="Times New Roman"/>
                        <a:cs typeface="Times New Roman"/>
                      </a:endParaRPr>
                    </a:p>
                  </a:txBody>
                  <a:tcPr marL="66261" marR="662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marL="0" marR="0" algn="ctr">
                        <a:spcBef>
                          <a:spcPts val="0"/>
                        </a:spcBef>
                        <a:spcAft>
                          <a:spcPts val="0"/>
                        </a:spcAft>
                      </a:pPr>
                      <a:r>
                        <a:rPr lang="en-US" sz="1800">
                          <a:solidFill>
                            <a:srgbClr val="000000"/>
                          </a:solidFill>
                          <a:latin typeface="Cambria"/>
                          <a:ea typeface="Times New Roman"/>
                          <a:cs typeface="Arial"/>
                        </a:rPr>
                        <a:t>2.719 [3.366]</a:t>
                      </a:r>
                      <a:endParaRPr lang="en-US" sz="1600">
                        <a:latin typeface="Calibri"/>
                        <a:ea typeface="Times New Roman"/>
                        <a:cs typeface="Times New Roman"/>
                      </a:endParaRPr>
                    </a:p>
                  </a:txBody>
                  <a:tcPr marL="66261" marR="66261" marT="0" marB="0" anchor="b">
                    <a:lnL w="12700" cap="flat" cmpd="sng" algn="ctr">
                      <a:solidFill>
                        <a:srgbClr val="000000"/>
                      </a:solidFill>
                      <a:prstDash val="dash"/>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r>
              <a:tr h="414793">
                <a:tc vMerge="1">
                  <a:txBody>
                    <a:bodyPr/>
                    <a:lstStyle/>
                    <a:p>
                      <a:endParaRPr lang="en-US"/>
                    </a:p>
                  </a:txBody>
                  <a:tcPr/>
                </a:tc>
                <a:tc>
                  <a:txBody>
                    <a:bodyPr/>
                    <a:lstStyle/>
                    <a:p>
                      <a:pPr marL="0" marR="0" algn="l">
                        <a:spcBef>
                          <a:spcPts val="0"/>
                        </a:spcBef>
                        <a:spcAft>
                          <a:spcPts val="0"/>
                        </a:spcAft>
                      </a:pPr>
                      <a:r>
                        <a:rPr lang="en-US" sz="1800">
                          <a:solidFill>
                            <a:srgbClr val="000000"/>
                          </a:solidFill>
                          <a:latin typeface="Cambria"/>
                          <a:ea typeface="Times New Roman"/>
                          <a:cs typeface="Arial"/>
                        </a:rPr>
                        <a:t>Corcoran</a:t>
                      </a:r>
                      <a:endParaRPr lang="en-US" sz="1600">
                        <a:latin typeface="Calibri"/>
                        <a:ea typeface="Times New Roman"/>
                        <a:cs typeface="Times New Roman"/>
                      </a:endParaRPr>
                    </a:p>
                  </a:txBody>
                  <a:tcPr marL="66261" marR="662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marL="0" marR="0" algn="ctr">
                        <a:spcBef>
                          <a:spcPts val="0"/>
                        </a:spcBef>
                        <a:spcAft>
                          <a:spcPts val="0"/>
                        </a:spcAft>
                      </a:pPr>
                      <a:r>
                        <a:rPr lang="en-US" sz="1800">
                          <a:solidFill>
                            <a:srgbClr val="000000"/>
                          </a:solidFill>
                          <a:latin typeface="Cambria"/>
                          <a:ea typeface="Times New Roman"/>
                          <a:cs typeface="Arial"/>
                        </a:rPr>
                        <a:t>140</a:t>
                      </a:r>
                      <a:endParaRPr lang="en-US" sz="1600">
                        <a:latin typeface="Calibri"/>
                        <a:ea typeface="Times New Roman"/>
                        <a:cs typeface="Times New Roman"/>
                      </a:endParaRPr>
                    </a:p>
                  </a:txBody>
                  <a:tcPr marL="66261" marR="662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dash"/>
                      <a:round/>
                      <a:headEnd type="none" w="med" len="med"/>
                      <a:tailEnd type="none" w="med" len="med"/>
                    </a:lnR>
                    <a:lnT>
                      <a:noFill/>
                    </a:lnT>
                    <a:lnB>
                      <a:noFill/>
                    </a:lnB>
                    <a:solidFill>
                      <a:srgbClr val="FFFFFF"/>
                    </a:solidFill>
                  </a:tcPr>
                </a:tc>
                <a:tc>
                  <a:txBody>
                    <a:bodyPr/>
                    <a:lstStyle/>
                    <a:p>
                      <a:pPr marL="0" marR="0" algn="ctr">
                        <a:spcBef>
                          <a:spcPts val="0"/>
                        </a:spcBef>
                        <a:spcAft>
                          <a:spcPts val="0"/>
                        </a:spcAft>
                      </a:pPr>
                      <a:r>
                        <a:rPr lang="en-US" sz="1800" dirty="0">
                          <a:solidFill>
                            <a:srgbClr val="000000"/>
                          </a:solidFill>
                          <a:latin typeface="Cambria"/>
                          <a:ea typeface="Times New Roman"/>
                          <a:cs typeface="Arial"/>
                        </a:rPr>
                        <a:t>4.411 [3.408]</a:t>
                      </a:r>
                      <a:endParaRPr lang="en-US" sz="1600" dirty="0">
                        <a:latin typeface="Calibri"/>
                        <a:ea typeface="Times New Roman"/>
                        <a:cs typeface="Times New Roman"/>
                      </a:endParaRPr>
                    </a:p>
                  </a:txBody>
                  <a:tcPr marL="66261" marR="66261" marT="0" marB="0" anchor="b">
                    <a:lnL w="12700" cap="flat" cmpd="sng" algn="ctr">
                      <a:solidFill>
                        <a:srgbClr val="000000"/>
                      </a:solidFill>
                      <a:prstDash val="dash"/>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r>
              <a:tr h="414793">
                <a:tc vMerge="1">
                  <a:txBody>
                    <a:bodyPr/>
                    <a:lstStyle/>
                    <a:p>
                      <a:endParaRPr lang="en-US"/>
                    </a:p>
                  </a:txBody>
                  <a:tcPr/>
                </a:tc>
                <a:tc>
                  <a:txBody>
                    <a:bodyPr/>
                    <a:lstStyle/>
                    <a:p>
                      <a:pPr marL="0" marR="0" algn="l">
                        <a:spcBef>
                          <a:spcPts val="0"/>
                        </a:spcBef>
                        <a:spcAft>
                          <a:spcPts val="0"/>
                        </a:spcAft>
                      </a:pPr>
                      <a:r>
                        <a:rPr lang="en-US" sz="1800">
                          <a:solidFill>
                            <a:srgbClr val="000000"/>
                          </a:solidFill>
                          <a:latin typeface="Cambria"/>
                          <a:ea typeface="Times New Roman"/>
                          <a:cs typeface="Arial"/>
                        </a:rPr>
                        <a:t>Los Baños/Dos Palos</a:t>
                      </a:r>
                      <a:endParaRPr lang="en-US" sz="1600">
                        <a:latin typeface="Calibri"/>
                        <a:ea typeface="Times New Roman"/>
                        <a:cs typeface="Times New Roman"/>
                      </a:endParaRPr>
                    </a:p>
                  </a:txBody>
                  <a:tcPr marL="66261" marR="662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marL="0" marR="0" algn="ctr">
                        <a:spcBef>
                          <a:spcPts val="0"/>
                        </a:spcBef>
                        <a:spcAft>
                          <a:spcPts val="0"/>
                        </a:spcAft>
                      </a:pPr>
                      <a:r>
                        <a:rPr lang="en-US" sz="1800">
                          <a:solidFill>
                            <a:srgbClr val="000000"/>
                          </a:solidFill>
                          <a:latin typeface="Cambria"/>
                          <a:ea typeface="Times New Roman"/>
                          <a:cs typeface="Arial"/>
                        </a:rPr>
                        <a:t>156</a:t>
                      </a:r>
                      <a:endParaRPr lang="en-US" sz="1600">
                        <a:latin typeface="Calibri"/>
                        <a:ea typeface="Times New Roman"/>
                        <a:cs typeface="Times New Roman"/>
                      </a:endParaRPr>
                    </a:p>
                  </a:txBody>
                  <a:tcPr marL="66261" marR="662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dash"/>
                      <a:round/>
                      <a:headEnd type="none" w="med" len="med"/>
                      <a:tailEnd type="none" w="med" len="med"/>
                    </a:lnR>
                    <a:lnT>
                      <a:noFill/>
                    </a:lnT>
                    <a:lnB>
                      <a:noFill/>
                    </a:lnB>
                    <a:solidFill>
                      <a:srgbClr val="FFFFFF"/>
                    </a:solidFill>
                  </a:tcPr>
                </a:tc>
                <a:tc>
                  <a:txBody>
                    <a:bodyPr/>
                    <a:lstStyle/>
                    <a:p>
                      <a:pPr marL="0" marR="0" algn="ctr">
                        <a:spcBef>
                          <a:spcPts val="0"/>
                        </a:spcBef>
                        <a:spcAft>
                          <a:spcPts val="0"/>
                        </a:spcAft>
                      </a:pPr>
                      <a:r>
                        <a:rPr lang="en-US" sz="1800">
                          <a:solidFill>
                            <a:srgbClr val="000000"/>
                          </a:solidFill>
                          <a:latin typeface="Cambria"/>
                          <a:ea typeface="Times New Roman"/>
                          <a:cs typeface="Arial"/>
                        </a:rPr>
                        <a:t>2.165 [3.372]</a:t>
                      </a:r>
                      <a:endParaRPr lang="en-US" sz="1600">
                        <a:latin typeface="Calibri"/>
                        <a:ea typeface="Times New Roman"/>
                        <a:cs typeface="Times New Roman"/>
                      </a:endParaRPr>
                    </a:p>
                  </a:txBody>
                  <a:tcPr marL="66261" marR="66261" marT="0" marB="0" anchor="b">
                    <a:lnL w="12700" cap="flat" cmpd="sng" algn="ctr">
                      <a:solidFill>
                        <a:srgbClr val="000000"/>
                      </a:solidFill>
                      <a:prstDash val="dash"/>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r>
              <a:tr h="414793">
                <a:tc vMerge="1">
                  <a:txBody>
                    <a:bodyPr/>
                    <a:lstStyle/>
                    <a:p>
                      <a:endParaRPr lang="en-US"/>
                    </a:p>
                  </a:txBody>
                  <a:tcPr/>
                </a:tc>
                <a:tc>
                  <a:txBody>
                    <a:bodyPr/>
                    <a:lstStyle/>
                    <a:p>
                      <a:pPr marL="0" marR="0" algn="l">
                        <a:spcBef>
                          <a:spcPts val="0"/>
                        </a:spcBef>
                        <a:spcAft>
                          <a:spcPts val="0"/>
                        </a:spcAft>
                      </a:pPr>
                      <a:r>
                        <a:rPr lang="en-US" sz="1800">
                          <a:solidFill>
                            <a:srgbClr val="000000"/>
                          </a:solidFill>
                          <a:latin typeface="Cambria"/>
                          <a:ea typeface="Times New Roman"/>
                          <a:cs typeface="Arial"/>
                        </a:rPr>
                        <a:t>The Mountains</a:t>
                      </a:r>
                      <a:endParaRPr lang="en-US" sz="1600">
                        <a:latin typeface="Calibri"/>
                        <a:ea typeface="Times New Roman"/>
                        <a:cs typeface="Times New Roman"/>
                      </a:endParaRPr>
                    </a:p>
                  </a:txBody>
                  <a:tcPr marL="66261" marR="662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0"/>
                        </a:spcBef>
                        <a:spcAft>
                          <a:spcPts val="0"/>
                        </a:spcAft>
                      </a:pPr>
                      <a:r>
                        <a:rPr lang="en-US" sz="1800">
                          <a:solidFill>
                            <a:srgbClr val="000000"/>
                          </a:solidFill>
                          <a:latin typeface="Cambria"/>
                          <a:ea typeface="Times New Roman"/>
                          <a:cs typeface="Arial"/>
                        </a:rPr>
                        <a:t>126</a:t>
                      </a:r>
                      <a:endParaRPr lang="en-US" sz="1600">
                        <a:latin typeface="Calibri"/>
                        <a:ea typeface="Times New Roman"/>
                        <a:cs typeface="Times New Roman"/>
                      </a:endParaRPr>
                    </a:p>
                  </a:txBody>
                  <a:tcPr marL="66261" marR="6626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dash"/>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0"/>
                        </a:spcBef>
                        <a:spcAft>
                          <a:spcPts val="0"/>
                        </a:spcAft>
                      </a:pPr>
                      <a:r>
                        <a:rPr lang="en-US" sz="1800" dirty="0">
                          <a:solidFill>
                            <a:srgbClr val="000000"/>
                          </a:solidFill>
                          <a:latin typeface="Cambria"/>
                          <a:ea typeface="Times New Roman"/>
                          <a:cs typeface="Arial"/>
                        </a:rPr>
                        <a:t>2.396 [3.367]</a:t>
                      </a:r>
                      <a:endParaRPr lang="en-US" sz="1600" dirty="0">
                        <a:latin typeface="Calibri"/>
                        <a:ea typeface="Times New Roman"/>
                        <a:cs typeface="Times New Roman"/>
                      </a:endParaRPr>
                    </a:p>
                  </a:txBody>
                  <a:tcPr marL="66261" marR="66261" marT="0" marB="0" anchor="b">
                    <a:lnL w="12700" cap="flat" cmpd="sng" algn="ctr">
                      <a:solidFill>
                        <a:srgbClr val="000000"/>
                      </a:solidFill>
                      <a:prstDash val="dash"/>
                      <a:round/>
                      <a:headEnd type="none" w="med" len="med"/>
                      <a:tailEnd type="none" w="med" len="med"/>
                    </a:lnL>
                    <a:lnR w="1905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r>
            </a:tbl>
          </a:graphicData>
        </a:graphic>
      </p:graphicFrame>
      <p:sp>
        <p:nvSpPr>
          <p:cNvPr id="71681" name="Rectangle 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 Community Cluster Survey Neighborhood Disadvantage</a:t>
            </a:r>
            <a:endParaRPr kumimoji="0" lang="en-US" sz="6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1371600" y="274638"/>
            <a:ext cx="7772400" cy="6202362"/>
          </a:xfrm>
        </p:spPr>
        <p:txBody>
          <a:bodyPr>
            <a:normAutofit/>
          </a:bodyPr>
          <a:lstStyle/>
          <a:p>
            <a:r>
              <a:rPr lang="en-US" sz="3200" b="1" dirty="0" smtClean="0">
                <a:solidFill>
                  <a:srgbClr val="FF0000"/>
                </a:solidFill>
              </a:rPr>
              <a:t>Multivariate Findings: Neighborhood Quality and Life Outcomes</a:t>
            </a:r>
            <a:endParaRPr lang="en-US" sz="3200" b="1" dirty="0">
              <a:solidFill>
                <a:srgbClr val="FF0000"/>
              </a:solidFill>
            </a:endParaRPr>
          </a:p>
        </p:txBody>
      </p:sp>
      <p:graphicFrame>
        <p:nvGraphicFramePr>
          <p:cNvPr id="86021" name="Object 5"/>
          <p:cNvGraphicFramePr>
            <a:graphicFrameLocks noChangeAspect="1"/>
          </p:cNvGraphicFramePr>
          <p:nvPr/>
        </p:nvGraphicFramePr>
        <p:xfrm>
          <a:off x="0" y="-5638800"/>
          <a:ext cx="9401532" cy="9528077"/>
        </p:xfrm>
        <a:graphic>
          <a:graphicData uri="http://schemas.openxmlformats.org/presentationml/2006/ole">
            <p:oleObj spid="_x0000_s86021" name="Document" r:id="rId3" imgW="7592782" imgH="7694187" progId="Word.Document.12">
              <p:embed/>
            </p:oleObj>
          </a:graphicData>
        </a:graphic>
      </p:graphicFrame>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2822</TotalTime>
  <Words>3352</Words>
  <Application>Microsoft Office PowerPoint</Application>
  <PresentationFormat>On-screen Show (4:3)</PresentationFormat>
  <Paragraphs>573</Paragraphs>
  <Slides>36</Slides>
  <Notes>17</Notes>
  <HiddenSlides>0</HiddenSlides>
  <MMClips>0</MMClips>
  <ScaleCrop>false</ScaleCrop>
  <HeadingPairs>
    <vt:vector size="6" baseType="variant">
      <vt:variant>
        <vt:lpstr>Theme</vt:lpstr>
      </vt:variant>
      <vt:variant>
        <vt:i4>2</vt:i4>
      </vt:variant>
      <vt:variant>
        <vt:lpstr>Embedded OLE Servers</vt:lpstr>
      </vt:variant>
      <vt:variant>
        <vt:i4>1</vt:i4>
      </vt:variant>
      <vt:variant>
        <vt:lpstr>Slide Titles</vt:lpstr>
      </vt:variant>
      <vt:variant>
        <vt:i4>36</vt:i4>
      </vt:variant>
    </vt:vector>
  </HeadingPairs>
  <TitlesOfParts>
    <vt:vector size="39" baseType="lpstr">
      <vt:lpstr>Equity</vt:lpstr>
      <vt:lpstr>Custom Design</vt:lpstr>
      <vt:lpstr>Document</vt:lpstr>
      <vt:lpstr>Health Inequity in California's Heartland: Exploring the Role of Poverty </vt:lpstr>
      <vt:lpstr>Overview</vt:lpstr>
      <vt:lpstr>DEFINITIONS: Health Outcome Inequities, Health Care Inequities</vt:lpstr>
      <vt:lpstr>Summary of Findings: Social Factors and Health—Evidence for Disparities</vt:lpstr>
      <vt:lpstr>What causes racial/ethnic or other health disparities?</vt:lpstr>
      <vt:lpstr>Slide 6</vt:lpstr>
      <vt:lpstr>Inequities in Health and Well-being: Why Place Matters</vt:lpstr>
      <vt:lpstr>Health and Well-being Disparities: San Joaquin Valley Findings</vt:lpstr>
      <vt:lpstr>Poverty and Health in the San Joaquin Selected CHIS findings</vt:lpstr>
      <vt:lpstr>Place-Based Approach</vt:lpstr>
      <vt:lpstr>Years of Potential Life Lost by Place </vt:lpstr>
      <vt:lpstr>Community Features and YPLL</vt:lpstr>
      <vt:lpstr>Slide 13</vt:lpstr>
      <vt:lpstr>Avoidable Hospitalizations </vt:lpstr>
      <vt:lpstr>Community Features and Avoidable Hospitalizations</vt:lpstr>
      <vt:lpstr>Slide 16</vt:lpstr>
      <vt:lpstr>Equity in Health and Well-being  Before the Recession</vt:lpstr>
      <vt:lpstr>Explaining Community Differences in Health Outcomes</vt:lpstr>
      <vt:lpstr>Explaining Community Differences in Health Outcomes</vt:lpstr>
      <vt:lpstr>Summary of Findings</vt:lpstr>
      <vt:lpstr>Affordable Care Act Key Components 2010</vt:lpstr>
      <vt:lpstr> Affordable Care Act Key Components 2014 and Beyond</vt:lpstr>
      <vt:lpstr> ACA Implementation:  San Joaquín Valley  Concerns</vt:lpstr>
      <vt:lpstr>Discussion</vt:lpstr>
      <vt:lpstr>Discussion</vt:lpstr>
      <vt:lpstr>For more information,  </vt:lpstr>
      <vt:lpstr>Race/Ethnicity and Health Outcomes</vt:lpstr>
      <vt:lpstr>Community Features and YPLL</vt:lpstr>
      <vt:lpstr>Community Features and ACSC</vt:lpstr>
      <vt:lpstr>Multivariate Findings– Premature Death</vt:lpstr>
      <vt:lpstr>Multivariate Findings– ACSC Admissions</vt:lpstr>
      <vt:lpstr>Slide 32</vt:lpstr>
      <vt:lpstr>  </vt:lpstr>
      <vt:lpstr>Slide 34</vt:lpstr>
      <vt:lpstr>Slide 35</vt:lpstr>
      <vt:lpstr>Multivariate Findings: Neighborhood Quality and Life Outcomes</vt:lpstr>
    </vt:vector>
  </TitlesOfParts>
  <Company>CSU Fresno</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Nancy Pacheco</dc:creator>
  <cp:lastModifiedBy>Health and Human Services</cp:lastModifiedBy>
  <cp:revision>287</cp:revision>
  <dcterms:created xsi:type="dcterms:W3CDTF">2010-05-18T18:25:58Z</dcterms:created>
  <dcterms:modified xsi:type="dcterms:W3CDTF">2011-02-21T19:33:50Z</dcterms:modified>
</cp:coreProperties>
</file>