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6" r:id="rId6"/>
    <p:sldId id="265" r:id="rId7"/>
    <p:sldId id="263" r:id="rId8"/>
    <p:sldId id="267" r:id="rId9"/>
    <p:sldId id="260" r:id="rId10"/>
    <p:sldId id="264" r:id="rId11"/>
    <p:sldId id="261" r:id="rId12"/>
    <p:sldId id="262"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6/5/2016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6/5/2016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6/5/2016</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School of Nursing Simulation Program</a:t>
            </a:r>
            <a:br>
              <a:rPr lang="en-US" dirty="0" smtClean="0"/>
            </a:br>
            <a:endParaRPr lang="en-US" dirty="0"/>
          </a:p>
        </p:txBody>
      </p:sp>
      <p:sp>
        <p:nvSpPr>
          <p:cNvPr id="3" name="Subtitle 2"/>
          <p:cNvSpPr>
            <a:spLocks noGrp="1"/>
          </p:cNvSpPr>
          <p:nvPr>
            <p:ph type="subTitle" idx="1"/>
          </p:nvPr>
        </p:nvSpPr>
        <p:spPr>
          <a:xfrm>
            <a:off x="5446052" y="5589431"/>
            <a:ext cx="6634331" cy="1107584"/>
          </a:xfrm>
        </p:spPr>
        <p:txBody>
          <a:bodyPr>
            <a:normAutofit/>
          </a:bodyPr>
          <a:lstStyle/>
          <a:p>
            <a:pPr algn="l"/>
            <a:r>
              <a:rPr lang="en-US" sz="1800" dirty="0" smtClean="0"/>
              <a:t>Wendy Matthew, RN, MSN, CHSE</a:t>
            </a:r>
          </a:p>
          <a:p>
            <a:pPr algn="l"/>
            <a:r>
              <a:rPr lang="en-US" sz="1800" dirty="0" smtClean="0"/>
              <a:t>School of Nursing Simulation Coordinator</a:t>
            </a:r>
            <a:endParaRPr lang="en-US"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6567" y="3205247"/>
            <a:ext cx="1378866" cy="1923999"/>
          </a:xfrm>
          <a:prstGeom prst="rect">
            <a:avLst/>
          </a:prstGeom>
        </p:spPr>
      </p:pic>
    </p:spTree>
    <p:extLst>
      <p:ext uri="{BB962C8B-B14F-4D97-AF65-F5344CB8AC3E}">
        <p14:creationId xmlns:p14="http://schemas.microsoft.com/office/powerpoint/2010/main" val="40882846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Fidelity Facilitator View</a:t>
            </a:r>
            <a:endParaRPr lang="en-US" dirty="0"/>
          </a:p>
        </p:txBody>
      </p:sp>
      <p:pic>
        <p:nvPicPr>
          <p:cNvPr id="4" name="Content Placeholder 3"/>
          <p:cNvPicPr>
            <a:picLocks noGrp="1" noChangeAspect="1"/>
          </p:cNvPicPr>
          <p:nvPr>
            <p:ph idx="1"/>
          </p:nvPr>
        </p:nvPicPr>
        <p:blipFill>
          <a:blip r:embed="rId2"/>
          <a:stretch>
            <a:fillRect/>
          </a:stretch>
        </p:blipFill>
        <p:spPr>
          <a:xfrm>
            <a:off x="913795" y="1830745"/>
            <a:ext cx="4655915" cy="4655915"/>
          </a:xfrm>
          <a:prstGeom prst="rect">
            <a:avLst/>
          </a:prstGeom>
        </p:spPr>
      </p:pic>
      <p:sp>
        <p:nvSpPr>
          <p:cNvPr id="5" name="TextBox 4"/>
          <p:cNvSpPr txBox="1"/>
          <p:nvPr/>
        </p:nvSpPr>
        <p:spPr>
          <a:xfrm>
            <a:off x="5948581" y="2500446"/>
            <a:ext cx="5318975" cy="4247317"/>
          </a:xfrm>
          <a:prstGeom prst="rect">
            <a:avLst/>
          </a:prstGeom>
          <a:noFill/>
        </p:spPr>
        <p:txBody>
          <a:bodyPr wrap="square" rtlCol="0">
            <a:spAutoFit/>
          </a:bodyPr>
          <a:lstStyle/>
          <a:p>
            <a:r>
              <a:rPr lang="en-US" dirty="0" smtClean="0"/>
              <a:t>Each room in the High Fidelity Suite is equipped with cameras, speakers, and one way mirrors. </a:t>
            </a:r>
          </a:p>
          <a:p>
            <a:endParaRPr lang="en-US" dirty="0"/>
          </a:p>
          <a:p>
            <a:r>
              <a:rPr lang="en-US" dirty="0" smtClean="0"/>
              <a:t>Facilitators control the manikins, patient monitors, recordings, and sound from a control room on the opposite side of the one way mirror. </a:t>
            </a:r>
          </a:p>
          <a:p>
            <a:endParaRPr lang="en-US" dirty="0"/>
          </a:p>
          <a:p>
            <a:r>
              <a:rPr lang="en-US" dirty="0" smtClean="0"/>
              <a:t>This set up allows facilitators to easily control the environment and view student performance.</a:t>
            </a:r>
          </a:p>
          <a:p>
            <a:endParaRPr lang="en-US" dirty="0"/>
          </a:p>
          <a:p>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39804008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Debriefing Room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55534" y="1593224"/>
            <a:ext cx="3695700" cy="36957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564" y="2848948"/>
            <a:ext cx="3423600" cy="3423600"/>
          </a:xfrm>
          <a:prstGeom prst="rect">
            <a:avLst/>
          </a:prstGeom>
        </p:spPr>
      </p:pic>
      <p:sp>
        <p:nvSpPr>
          <p:cNvPr id="6" name="Rectangle 5"/>
          <p:cNvSpPr/>
          <p:nvPr/>
        </p:nvSpPr>
        <p:spPr>
          <a:xfrm>
            <a:off x="240405" y="1935921"/>
            <a:ext cx="4636159" cy="4524315"/>
          </a:xfrm>
          <a:prstGeom prst="rect">
            <a:avLst/>
          </a:prstGeom>
        </p:spPr>
        <p:txBody>
          <a:bodyPr wrap="square">
            <a:spAutoFit/>
          </a:bodyPr>
          <a:lstStyle/>
          <a:p>
            <a:r>
              <a:rPr lang="en-US" dirty="0"/>
              <a:t>Room </a:t>
            </a:r>
            <a:r>
              <a:rPr lang="en-US" dirty="0" smtClean="0"/>
              <a:t>218</a:t>
            </a:r>
            <a:endParaRPr lang="en-US" dirty="0"/>
          </a:p>
          <a:p>
            <a:endParaRPr lang="en-US" dirty="0"/>
          </a:p>
          <a:p>
            <a:r>
              <a:rPr lang="en-US" dirty="0" smtClean="0"/>
              <a:t>Debrief</a:t>
            </a:r>
          </a:p>
          <a:p>
            <a:r>
              <a:rPr lang="en-US" dirty="0" smtClean="0"/>
              <a:t>Seats 12-15</a:t>
            </a:r>
            <a:endParaRPr lang="en-US" dirty="0"/>
          </a:p>
          <a:p>
            <a:endParaRPr lang="en-US" dirty="0"/>
          </a:p>
          <a:p>
            <a:r>
              <a:rPr lang="en-US" dirty="0"/>
              <a:t>The </a:t>
            </a:r>
            <a:r>
              <a:rPr lang="en-US" dirty="0" smtClean="0"/>
              <a:t>debriefing room provides the space for reflection of the simulation experience to occur. The students are able to react, reflect, investigate, discuss, integrate, and assimilate, which is foundational for learning to occur. </a:t>
            </a:r>
          </a:p>
          <a:p>
            <a:endParaRPr lang="en-US" dirty="0"/>
          </a:p>
          <a:p>
            <a:r>
              <a:rPr lang="en-US" dirty="0" smtClean="0"/>
              <a:t>The students can playback their scenario to view their performance. They can also watch their peers live, while the simulation is taking place. </a:t>
            </a:r>
            <a:r>
              <a:rPr lang="en-US" dirty="0"/>
              <a:t>	</a:t>
            </a:r>
            <a:endParaRPr lang="en-US" dirty="0"/>
          </a:p>
        </p:txBody>
      </p:sp>
    </p:spTree>
    <p:extLst>
      <p:ext uri="{BB962C8B-B14F-4D97-AF65-F5344CB8AC3E}">
        <p14:creationId xmlns:p14="http://schemas.microsoft.com/office/powerpoint/2010/main" val="19676403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Classroom Podium</a:t>
            </a:r>
            <a:endParaRPr lang="en-US" dirty="0"/>
          </a:p>
        </p:txBody>
      </p:sp>
      <p:pic>
        <p:nvPicPr>
          <p:cNvPr id="5" name="Picture 4"/>
          <p:cNvPicPr>
            <a:picLocks noChangeAspect="1"/>
          </p:cNvPicPr>
          <p:nvPr/>
        </p:nvPicPr>
        <p:blipFill>
          <a:blip r:embed="rId2"/>
          <a:stretch>
            <a:fillRect/>
          </a:stretch>
        </p:blipFill>
        <p:spPr>
          <a:xfrm>
            <a:off x="322257" y="1578485"/>
            <a:ext cx="4341504" cy="4341504"/>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33313" y="2778080"/>
            <a:ext cx="3695700" cy="3695700"/>
          </a:xfrm>
        </p:spPr>
      </p:pic>
      <p:sp>
        <p:nvSpPr>
          <p:cNvPr id="6" name="Rectangle 5"/>
          <p:cNvSpPr/>
          <p:nvPr/>
        </p:nvSpPr>
        <p:spPr>
          <a:xfrm>
            <a:off x="8413727" y="1935921"/>
            <a:ext cx="3615142" cy="4524315"/>
          </a:xfrm>
          <a:prstGeom prst="rect">
            <a:avLst/>
          </a:prstGeom>
        </p:spPr>
        <p:txBody>
          <a:bodyPr wrap="square">
            <a:spAutoFit/>
          </a:bodyPr>
          <a:lstStyle/>
          <a:p>
            <a:r>
              <a:rPr lang="en-US" dirty="0"/>
              <a:t>Room </a:t>
            </a:r>
            <a:r>
              <a:rPr lang="en-US" dirty="0" smtClean="0"/>
              <a:t>205</a:t>
            </a:r>
            <a:endParaRPr lang="en-US" dirty="0"/>
          </a:p>
          <a:p>
            <a:endParaRPr lang="en-US" dirty="0"/>
          </a:p>
          <a:p>
            <a:r>
              <a:rPr lang="en-US" dirty="0" smtClean="0"/>
              <a:t>Podium</a:t>
            </a:r>
          </a:p>
          <a:p>
            <a:r>
              <a:rPr lang="en-US" dirty="0" smtClean="0"/>
              <a:t>In Class Simulation</a:t>
            </a:r>
            <a:endParaRPr lang="en-US" dirty="0"/>
          </a:p>
          <a:p>
            <a:endParaRPr lang="en-US" dirty="0"/>
          </a:p>
          <a:p>
            <a:r>
              <a:rPr lang="en-US" dirty="0" smtClean="0"/>
              <a:t>This manikin is housed inside the podium at the front of the classroom. The manikin can be brought to the top by a simple push of a button. This allows hands on experiences during theory courses. The room is equipped with a patient monitor and the camera can zoom to any area of the podium for better viewing  abilities. </a:t>
            </a:r>
            <a:endParaRPr lang="en-US" dirty="0"/>
          </a:p>
        </p:txBody>
      </p:sp>
    </p:spTree>
    <p:extLst>
      <p:ext uri="{BB962C8B-B14F-4D97-AF65-F5344CB8AC3E}">
        <p14:creationId xmlns:p14="http://schemas.microsoft.com/office/powerpoint/2010/main" val="29088834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CSU Stanislaus Nursing Students rock!</a:t>
            </a:r>
            <a:endParaRPr lang="en-US" dirty="0"/>
          </a:p>
        </p:txBody>
      </p:sp>
      <p:pic>
        <p:nvPicPr>
          <p:cNvPr id="4" name="Content Placeholder 3"/>
          <p:cNvPicPr>
            <a:picLocks noGrp="1" noChangeAspect="1"/>
          </p:cNvPicPr>
          <p:nvPr>
            <p:ph idx="1"/>
          </p:nvPr>
        </p:nvPicPr>
        <p:blipFill>
          <a:blip r:embed="rId2"/>
          <a:stretch>
            <a:fillRect/>
          </a:stretch>
        </p:blipFill>
        <p:spPr>
          <a:xfrm>
            <a:off x="913795" y="2289791"/>
            <a:ext cx="3052898" cy="406808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1121" y="2289791"/>
            <a:ext cx="2226435" cy="296858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8462" y="3287331"/>
            <a:ext cx="4524777" cy="3393583"/>
          </a:xfrm>
          <a:prstGeom prst="rect">
            <a:avLst/>
          </a:prstGeom>
        </p:spPr>
      </p:pic>
    </p:spTree>
    <p:extLst>
      <p:ext uri="{BB962C8B-B14F-4D97-AF65-F5344CB8AC3E}">
        <p14:creationId xmlns:p14="http://schemas.microsoft.com/office/powerpoint/2010/main" val="26177272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Facilitators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3795" y="1708394"/>
            <a:ext cx="3472734" cy="4630312"/>
          </a:xfrm>
        </p:spPr>
      </p:pic>
      <p:sp>
        <p:nvSpPr>
          <p:cNvPr id="5" name="TextBox 4"/>
          <p:cNvSpPr txBox="1"/>
          <p:nvPr/>
        </p:nvSpPr>
        <p:spPr>
          <a:xfrm>
            <a:off x="4386529" y="5384599"/>
            <a:ext cx="7006107" cy="954107"/>
          </a:xfrm>
          <a:prstGeom prst="rect">
            <a:avLst/>
          </a:prstGeom>
          <a:noFill/>
        </p:spPr>
        <p:txBody>
          <a:bodyPr wrap="square" rtlCol="0">
            <a:spAutoFit/>
          </a:bodyPr>
          <a:lstStyle/>
          <a:p>
            <a:r>
              <a:rPr lang="en-US" sz="1400" dirty="0" smtClean="0"/>
              <a:t>From left to right:</a:t>
            </a:r>
            <a:endParaRPr lang="en-US" sz="1400" dirty="0"/>
          </a:p>
          <a:p>
            <a:r>
              <a:rPr lang="en-US" sz="1400" dirty="0" smtClean="0"/>
              <a:t>James Bowles- Simulation Technician &amp; Instructional Support</a:t>
            </a:r>
          </a:p>
          <a:p>
            <a:r>
              <a:rPr lang="en-US" sz="1400" dirty="0" smtClean="0"/>
              <a:t>Wendy Matthew- Simulation Coordinator Nursing faculty</a:t>
            </a:r>
          </a:p>
          <a:p>
            <a:r>
              <a:rPr lang="en-US" sz="1400" dirty="0" smtClean="0"/>
              <a:t>Jennifer Serratos- Nursing Faculty</a:t>
            </a:r>
            <a:endParaRPr lang="en-US" sz="1400" dirty="0"/>
          </a:p>
        </p:txBody>
      </p:sp>
      <p:sp>
        <p:nvSpPr>
          <p:cNvPr id="6" name="TextBox 5"/>
          <p:cNvSpPr txBox="1"/>
          <p:nvPr/>
        </p:nvSpPr>
        <p:spPr>
          <a:xfrm>
            <a:off x="5048518" y="2060620"/>
            <a:ext cx="6761409" cy="2862322"/>
          </a:xfrm>
          <a:prstGeom prst="rect">
            <a:avLst/>
          </a:prstGeom>
          <a:noFill/>
        </p:spPr>
        <p:txBody>
          <a:bodyPr wrap="square" rtlCol="0">
            <a:spAutoFit/>
          </a:bodyPr>
          <a:lstStyle/>
          <a:p>
            <a:r>
              <a:rPr lang="en-US" dirty="0" smtClean="0"/>
              <a:t>The CSU Stanislaus School of Nursing Simulation Program has a supportive simulation team and dedicated faculty that strive to create the very best learning opportunities for nursing students. Our goal being to create confident, competent nurses that promote patient safety and produce excellent patient outcomes. </a:t>
            </a:r>
          </a:p>
          <a:p>
            <a:endParaRPr lang="en-US" dirty="0"/>
          </a:p>
          <a:p>
            <a:r>
              <a:rPr lang="en-US" dirty="0" smtClean="0"/>
              <a:t>Simulation is integrated into the School of Nursing curriculum to provide experiential learning opportunities throughout the program. </a:t>
            </a:r>
            <a:endParaRPr lang="en-US" dirty="0"/>
          </a:p>
        </p:txBody>
      </p:sp>
    </p:spTree>
    <p:extLst>
      <p:ext uri="{BB962C8B-B14F-4D97-AF65-F5344CB8AC3E}">
        <p14:creationId xmlns:p14="http://schemas.microsoft.com/office/powerpoint/2010/main" val="5944170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 Fidelity Simulation Lab</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87259" y="1777285"/>
            <a:ext cx="4313104" cy="4237149"/>
          </a:xfrm>
        </p:spPr>
      </p:pic>
      <p:sp>
        <p:nvSpPr>
          <p:cNvPr id="5" name="TextBox 4"/>
          <p:cNvSpPr txBox="1"/>
          <p:nvPr/>
        </p:nvSpPr>
        <p:spPr>
          <a:xfrm>
            <a:off x="206063" y="1777285"/>
            <a:ext cx="3296992" cy="4247317"/>
          </a:xfrm>
          <a:prstGeom prst="rect">
            <a:avLst/>
          </a:prstGeom>
          <a:noFill/>
        </p:spPr>
        <p:txBody>
          <a:bodyPr wrap="square" rtlCol="0">
            <a:spAutoFit/>
          </a:bodyPr>
          <a:lstStyle/>
          <a:p>
            <a:r>
              <a:rPr lang="en-US" dirty="0" smtClean="0"/>
              <a:t>Room 222</a:t>
            </a:r>
          </a:p>
          <a:p>
            <a:endParaRPr lang="en-US" dirty="0" smtClean="0"/>
          </a:p>
          <a:p>
            <a:r>
              <a:rPr lang="en-US" dirty="0" smtClean="0"/>
              <a:t>8 beds</a:t>
            </a:r>
          </a:p>
          <a:p>
            <a:endParaRPr lang="en-US" dirty="0" smtClean="0"/>
          </a:p>
          <a:p>
            <a:r>
              <a:rPr lang="en-US" dirty="0" smtClean="0"/>
              <a:t>Core Course: Fundamentals </a:t>
            </a:r>
          </a:p>
          <a:p>
            <a:r>
              <a:rPr lang="en-US" dirty="0"/>
              <a:t>	</a:t>
            </a:r>
            <a:r>
              <a:rPr lang="en-US" dirty="0" smtClean="0"/>
              <a:t>Lecture</a:t>
            </a:r>
          </a:p>
          <a:p>
            <a:r>
              <a:rPr lang="en-US" dirty="0"/>
              <a:t>	</a:t>
            </a:r>
            <a:r>
              <a:rPr lang="en-US" dirty="0" smtClean="0"/>
              <a:t>Skills Demonstrations</a:t>
            </a:r>
          </a:p>
          <a:p>
            <a:r>
              <a:rPr lang="en-US" dirty="0"/>
              <a:t>	</a:t>
            </a:r>
            <a:r>
              <a:rPr lang="en-US" dirty="0" smtClean="0"/>
              <a:t>Skills Practice</a:t>
            </a:r>
          </a:p>
          <a:p>
            <a:r>
              <a:rPr lang="en-US" dirty="0"/>
              <a:t>	</a:t>
            </a:r>
            <a:endParaRPr lang="en-US" dirty="0" smtClean="0"/>
          </a:p>
          <a:p>
            <a:r>
              <a:rPr lang="en-US" dirty="0" smtClean="0"/>
              <a:t>Low Fidelity Manikins allow students to practice basic nursing skills such as </a:t>
            </a:r>
            <a:r>
              <a:rPr lang="en-US" dirty="0" err="1" smtClean="0"/>
              <a:t>foley</a:t>
            </a:r>
            <a:r>
              <a:rPr lang="en-US" dirty="0" smtClean="0"/>
              <a:t> insertion, wound care, NG tube insertion, injections, etc.</a:t>
            </a:r>
          </a:p>
          <a:p>
            <a:endParaRPr lang="en-US" dirty="0"/>
          </a:p>
        </p:txBody>
      </p:sp>
      <p:pic>
        <p:nvPicPr>
          <p:cNvPr id="6" name="Picture 5"/>
          <p:cNvPicPr>
            <a:picLocks noChangeAspect="1"/>
          </p:cNvPicPr>
          <p:nvPr/>
        </p:nvPicPr>
        <p:blipFill>
          <a:blip r:embed="rId3"/>
          <a:stretch>
            <a:fillRect/>
          </a:stretch>
        </p:blipFill>
        <p:spPr>
          <a:xfrm>
            <a:off x="8276956" y="3000778"/>
            <a:ext cx="3545849" cy="3545849"/>
          </a:xfrm>
          <a:prstGeom prst="rect">
            <a:avLst/>
          </a:prstGeom>
        </p:spPr>
      </p:pic>
    </p:spTree>
    <p:extLst>
      <p:ext uri="{BB962C8B-B14F-4D97-AF65-F5344CB8AC3E}">
        <p14:creationId xmlns:p14="http://schemas.microsoft.com/office/powerpoint/2010/main" val="8895573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 Fidelity Simulation Lab</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6203" y="1752064"/>
            <a:ext cx="4927600" cy="36957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2442" y="3078385"/>
            <a:ext cx="2704564" cy="3606085"/>
          </a:xfrm>
          <a:prstGeom prst="rect">
            <a:avLst/>
          </a:prstGeom>
        </p:spPr>
      </p:pic>
      <p:sp>
        <p:nvSpPr>
          <p:cNvPr id="6" name="TextBox 5"/>
          <p:cNvSpPr txBox="1"/>
          <p:nvPr/>
        </p:nvSpPr>
        <p:spPr>
          <a:xfrm>
            <a:off x="7894749" y="1752064"/>
            <a:ext cx="3876541" cy="4524315"/>
          </a:xfrm>
          <a:prstGeom prst="rect">
            <a:avLst/>
          </a:prstGeom>
          <a:noFill/>
        </p:spPr>
        <p:txBody>
          <a:bodyPr wrap="square" rtlCol="0">
            <a:spAutoFit/>
          </a:bodyPr>
          <a:lstStyle/>
          <a:p>
            <a:r>
              <a:rPr lang="en-US" dirty="0"/>
              <a:t>Room </a:t>
            </a:r>
            <a:r>
              <a:rPr lang="en-US" dirty="0" smtClean="0"/>
              <a:t>228</a:t>
            </a:r>
            <a:endParaRPr lang="en-US" dirty="0"/>
          </a:p>
          <a:p>
            <a:endParaRPr lang="en-US" dirty="0"/>
          </a:p>
          <a:p>
            <a:r>
              <a:rPr lang="en-US" dirty="0"/>
              <a:t>7</a:t>
            </a:r>
            <a:r>
              <a:rPr lang="en-US" dirty="0" smtClean="0"/>
              <a:t> beds &amp; pediatrics section</a:t>
            </a:r>
            <a:endParaRPr lang="en-US" dirty="0"/>
          </a:p>
          <a:p>
            <a:endParaRPr lang="en-US" dirty="0"/>
          </a:p>
          <a:p>
            <a:r>
              <a:rPr lang="en-US" dirty="0" smtClean="0"/>
              <a:t>Multi Purpose Lab:</a:t>
            </a:r>
            <a:endParaRPr lang="en-US" dirty="0"/>
          </a:p>
          <a:p>
            <a:r>
              <a:rPr lang="en-US" dirty="0"/>
              <a:t>	Lecture</a:t>
            </a:r>
          </a:p>
          <a:p>
            <a:r>
              <a:rPr lang="en-US" dirty="0"/>
              <a:t>	Skills </a:t>
            </a:r>
            <a:r>
              <a:rPr lang="en-US" dirty="0" smtClean="0"/>
              <a:t>Check Offs</a:t>
            </a:r>
          </a:p>
          <a:p>
            <a:r>
              <a:rPr lang="en-US" dirty="0"/>
              <a:t>	</a:t>
            </a:r>
            <a:r>
              <a:rPr lang="en-US" dirty="0" smtClean="0"/>
              <a:t>Seminar</a:t>
            </a:r>
          </a:p>
          <a:p>
            <a:r>
              <a:rPr lang="en-US" dirty="0" smtClean="0"/>
              <a:t>	Skills Faire</a:t>
            </a:r>
            <a:endParaRPr lang="en-US" dirty="0"/>
          </a:p>
          <a:p>
            <a:r>
              <a:rPr lang="en-US" dirty="0"/>
              <a:t>		</a:t>
            </a:r>
          </a:p>
          <a:p>
            <a:r>
              <a:rPr lang="en-US" dirty="0" smtClean="0"/>
              <a:t>Mid Fidelity </a:t>
            </a:r>
            <a:r>
              <a:rPr lang="en-US" dirty="0"/>
              <a:t>Manikins </a:t>
            </a:r>
            <a:r>
              <a:rPr lang="en-US" dirty="0" smtClean="0"/>
              <a:t>allow for nursing skills practice and they can also provide heart sounds, lung sounds, bowel sounds, and verbal cues in response to student actions and interventions. </a:t>
            </a:r>
            <a:endParaRPr lang="en-US" dirty="0"/>
          </a:p>
        </p:txBody>
      </p:sp>
    </p:spTree>
    <p:extLst>
      <p:ext uri="{BB962C8B-B14F-4D97-AF65-F5344CB8AC3E}">
        <p14:creationId xmlns:p14="http://schemas.microsoft.com/office/powerpoint/2010/main" val="8613719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Fidelity Sim Man Suite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1467" y="1593075"/>
            <a:ext cx="3117306" cy="3117306"/>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0675" y="2977905"/>
            <a:ext cx="3695700" cy="3695700"/>
          </a:xfrm>
        </p:spPr>
      </p:pic>
      <p:sp>
        <p:nvSpPr>
          <p:cNvPr id="6" name="Rectangle 5"/>
          <p:cNvSpPr/>
          <p:nvPr/>
        </p:nvSpPr>
        <p:spPr>
          <a:xfrm>
            <a:off x="176011" y="2319604"/>
            <a:ext cx="6096000" cy="4247317"/>
          </a:xfrm>
          <a:prstGeom prst="rect">
            <a:avLst/>
          </a:prstGeom>
        </p:spPr>
        <p:txBody>
          <a:bodyPr>
            <a:spAutoFit/>
          </a:bodyPr>
          <a:lstStyle/>
          <a:p>
            <a:r>
              <a:rPr lang="en-US" dirty="0"/>
              <a:t>Room </a:t>
            </a:r>
            <a:r>
              <a:rPr lang="en-US" dirty="0" smtClean="0"/>
              <a:t>203C &amp; 203D</a:t>
            </a:r>
            <a:endParaRPr lang="en-US" dirty="0"/>
          </a:p>
          <a:p>
            <a:r>
              <a:rPr lang="en-US" dirty="0" smtClean="0"/>
              <a:t>2 beds</a:t>
            </a:r>
            <a:endParaRPr lang="en-US" dirty="0"/>
          </a:p>
          <a:p>
            <a:endParaRPr lang="en-US" dirty="0"/>
          </a:p>
          <a:p>
            <a:r>
              <a:rPr lang="en-US" dirty="0" smtClean="0"/>
              <a:t>Sim Man Essential</a:t>
            </a:r>
          </a:p>
          <a:p>
            <a:r>
              <a:rPr lang="en-US" dirty="0" smtClean="0"/>
              <a:t>Patient Care for Adult Population</a:t>
            </a:r>
          </a:p>
          <a:p>
            <a:endParaRPr lang="en-US" dirty="0"/>
          </a:p>
          <a:p>
            <a:r>
              <a:rPr lang="en-US" dirty="0"/>
              <a:t>		</a:t>
            </a:r>
          </a:p>
          <a:p>
            <a:r>
              <a:rPr lang="en-US" dirty="0" smtClean="0"/>
              <a:t>High </a:t>
            </a:r>
            <a:r>
              <a:rPr lang="en-US" dirty="0"/>
              <a:t>Fidelity </a:t>
            </a:r>
            <a:r>
              <a:rPr lang="en-US" dirty="0" smtClean="0"/>
              <a:t>Manikins provide our students with the most  realistic simulation opportunities. The manikins breath, talk, blink, and have palpable pulses from carotids to pedals. The manikins also have heart, lung, and bowel sounds. They can be intubated and defibrillated. The manikin/ student interactions make very rich learning opportunities. </a:t>
            </a:r>
          </a:p>
          <a:p>
            <a:r>
              <a:rPr lang="en-US" dirty="0" smtClean="0"/>
              <a:t> </a:t>
            </a:r>
            <a:endParaRPr lang="en-US" dirty="0"/>
          </a:p>
        </p:txBody>
      </p:sp>
    </p:spTree>
    <p:extLst>
      <p:ext uri="{BB962C8B-B14F-4D97-AF65-F5344CB8AC3E}">
        <p14:creationId xmlns:p14="http://schemas.microsoft.com/office/powerpoint/2010/main" val="35615458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Fidelity Sim Mom Suite</a:t>
            </a:r>
            <a:endParaRPr lang="en-US" dirty="0"/>
          </a:p>
        </p:txBody>
      </p:sp>
      <p:pic>
        <p:nvPicPr>
          <p:cNvPr id="6" name="Picture 5"/>
          <p:cNvPicPr>
            <a:picLocks noChangeAspect="1"/>
          </p:cNvPicPr>
          <p:nvPr/>
        </p:nvPicPr>
        <p:blipFill>
          <a:blip r:embed="rId2"/>
          <a:stretch>
            <a:fillRect/>
          </a:stretch>
        </p:blipFill>
        <p:spPr>
          <a:xfrm>
            <a:off x="8227522" y="1580950"/>
            <a:ext cx="3712268" cy="3712268"/>
          </a:xfrm>
          <a:prstGeom prst="rect">
            <a:avLst/>
          </a:prstGeom>
        </p:spPr>
      </p:pic>
      <p:pic>
        <p:nvPicPr>
          <p:cNvPr id="5" name="Content Placeholder 4"/>
          <p:cNvPicPr>
            <a:picLocks noGrp="1" noChangeAspect="1"/>
          </p:cNvPicPr>
          <p:nvPr>
            <p:ph idx="1"/>
          </p:nvPr>
        </p:nvPicPr>
        <p:blipFill>
          <a:blip r:embed="rId3"/>
          <a:stretch>
            <a:fillRect/>
          </a:stretch>
        </p:blipFill>
        <p:spPr>
          <a:xfrm>
            <a:off x="5028998" y="2766208"/>
            <a:ext cx="3695700" cy="3695700"/>
          </a:xfrm>
          <a:prstGeom prst="rect">
            <a:avLst/>
          </a:prstGeom>
        </p:spPr>
      </p:pic>
      <p:sp>
        <p:nvSpPr>
          <p:cNvPr id="7" name="Rectangle 6"/>
          <p:cNvSpPr/>
          <p:nvPr/>
        </p:nvSpPr>
        <p:spPr>
          <a:xfrm>
            <a:off x="240405" y="2383999"/>
            <a:ext cx="4408868" cy="3970318"/>
          </a:xfrm>
          <a:prstGeom prst="rect">
            <a:avLst/>
          </a:prstGeom>
        </p:spPr>
        <p:txBody>
          <a:bodyPr wrap="square">
            <a:spAutoFit/>
          </a:bodyPr>
          <a:lstStyle/>
          <a:p>
            <a:r>
              <a:rPr lang="en-US" dirty="0"/>
              <a:t>Room </a:t>
            </a:r>
            <a:r>
              <a:rPr lang="en-US" dirty="0" smtClean="0"/>
              <a:t>203B</a:t>
            </a:r>
            <a:endParaRPr lang="en-US" dirty="0"/>
          </a:p>
          <a:p>
            <a:r>
              <a:rPr lang="en-US" dirty="0" smtClean="0"/>
              <a:t>1 Birthing Bed &amp; 1 Bassinet</a:t>
            </a:r>
          </a:p>
          <a:p>
            <a:endParaRPr lang="en-US" dirty="0"/>
          </a:p>
          <a:p>
            <a:r>
              <a:rPr lang="en-US" dirty="0" smtClean="0"/>
              <a:t>Sim Mom</a:t>
            </a:r>
          </a:p>
          <a:p>
            <a:r>
              <a:rPr lang="en-US" dirty="0" smtClean="0"/>
              <a:t>Patient Care for Obstetrics </a:t>
            </a:r>
          </a:p>
          <a:p>
            <a:r>
              <a:rPr lang="en-US" dirty="0" smtClean="0"/>
              <a:t>Newborn Care</a:t>
            </a:r>
          </a:p>
          <a:p>
            <a:endParaRPr lang="en-US" dirty="0"/>
          </a:p>
          <a:p>
            <a:r>
              <a:rPr lang="en-US" dirty="0"/>
              <a:t>		</a:t>
            </a:r>
          </a:p>
          <a:p>
            <a:r>
              <a:rPr lang="en-US" dirty="0" smtClean="0"/>
              <a:t>Birthing simulator that offers our students the opportunity to provide care before, during and after birth. Patient labs, test results, fetal monitor and other pertinent patient information available via patient monitor. </a:t>
            </a:r>
            <a:endParaRPr lang="en-US" dirty="0"/>
          </a:p>
        </p:txBody>
      </p:sp>
    </p:spTree>
    <p:extLst>
      <p:ext uri="{BB962C8B-B14F-4D97-AF65-F5344CB8AC3E}">
        <p14:creationId xmlns:p14="http://schemas.microsoft.com/office/powerpoint/2010/main" val="3438308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Fidelity Sim Junior Suite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3794" y="1811174"/>
            <a:ext cx="5512763" cy="4134572"/>
          </a:xfrm>
        </p:spPr>
      </p:pic>
      <p:sp>
        <p:nvSpPr>
          <p:cNvPr id="5" name="Rectangle 4"/>
          <p:cNvSpPr/>
          <p:nvPr/>
        </p:nvSpPr>
        <p:spPr>
          <a:xfrm>
            <a:off x="6769994" y="1698429"/>
            <a:ext cx="4808113" cy="3693319"/>
          </a:xfrm>
          <a:prstGeom prst="rect">
            <a:avLst/>
          </a:prstGeom>
        </p:spPr>
        <p:txBody>
          <a:bodyPr wrap="square">
            <a:spAutoFit/>
          </a:bodyPr>
          <a:lstStyle/>
          <a:p>
            <a:r>
              <a:rPr lang="en-US" dirty="0"/>
              <a:t>Room </a:t>
            </a:r>
            <a:r>
              <a:rPr lang="en-US" dirty="0" smtClean="0"/>
              <a:t>203A</a:t>
            </a:r>
            <a:endParaRPr lang="en-US" dirty="0"/>
          </a:p>
          <a:p>
            <a:endParaRPr lang="en-US" dirty="0"/>
          </a:p>
          <a:p>
            <a:r>
              <a:rPr lang="en-US" dirty="0" smtClean="0"/>
              <a:t>1 Gurney</a:t>
            </a:r>
            <a:endParaRPr lang="en-US" dirty="0"/>
          </a:p>
          <a:p>
            <a:endParaRPr lang="en-US" dirty="0"/>
          </a:p>
          <a:p>
            <a:r>
              <a:rPr lang="en-US" dirty="0" smtClean="0"/>
              <a:t>Sim Junior</a:t>
            </a:r>
          </a:p>
          <a:p>
            <a:r>
              <a:rPr lang="en-US" dirty="0" smtClean="0"/>
              <a:t>Patient Care for Pediatrics</a:t>
            </a:r>
          </a:p>
          <a:p>
            <a:endParaRPr lang="en-US" dirty="0"/>
          </a:p>
          <a:p>
            <a:r>
              <a:rPr lang="en-US" dirty="0" smtClean="0"/>
              <a:t>Sim Junior offers our students the opportunity to care for a 6 year old child. The manikin can be run wirelessly using Sim Pads that allow facilitators to control the manikin remotely. </a:t>
            </a:r>
            <a:endParaRPr lang="en-US" dirty="0"/>
          </a:p>
          <a:p>
            <a:r>
              <a:rPr lang="en-US" dirty="0"/>
              <a:t>		</a:t>
            </a:r>
          </a:p>
        </p:txBody>
      </p:sp>
    </p:spTree>
    <p:extLst>
      <p:ext uri="{BB962C8B-B14F-4D97-AF65-F5344CB8AC3E}">
        <p14:creationId xmlns:p14="http://schemas.microsoft.com/office/powerpoint/2010/main" val="33080331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6788" y="1935921"/>
            <a:ext cx="3117306" cy="3117306"/>
          </a:xfrm>
          <a:prstGeom prst="rect">
            <a:avLst/>
          </a:prstGeom>
        </p:spPr>
      </p:pic>
      <p:sp>
        <p:nvSpPr>
          <p:cNvPr id="2" name="Title 1"/>
          <p:cNvSpPr>
            <a:spLocks noGrp="1"/>
          </p:cNvSpPr>
          <p:nvPr>
            <p:ph type="title"/>
          </p:nvPr>
        </p:nvSpPr>
        <p:spPr/>
        <p:txBody>
          <a:bodyPr/>
          <a:lstStyle/>
          <a:p>
            <a:r>
              <a:rPr lang="en-US" dirty="0" smtClean="0"/>
              <a:t>High Fidelity Sim Baby Suite</a:t>
            </a:r>
            <a:endParaRPr lang="en-US" dirty="0"/>
          </a:p>
        </p:txBody>
      </p:sp>
      <p:pic>
        <p:nvPicPr>
          <p:cNvPr id="4" name="Content Placeholder 3"/>
          <p:cNvPicPr>
            <a:picLocks noGrp="1" noChangeAspect="1"/>
          </p:cNvPicPr>
          <p:nvPr>
            <p:ph idx="1"/>
          </p:nvPr>
        </p:nvPicPr>
        <p:blipFill>
          <a:blip r:embed="rId3"/>
          <a:stretch>
            <a:fillRect/>
          </a:stretch>
        </p:blipFill>
        <p:spPr>
          <a:xfrm>
            <a:off x="6619741" y="2873193"/>
            <a:ext cx="3695700" cy="3695700"/>
          </a:xfrm>
          <a:prstGeom prst="rect">
            <a:avLst/>
          </a:prstGeom>
        </p:spPr>
      </p:pic>
      <p:sp>
        <p:nvSpPr>
          <p:cNvPr id="5" name="Rectangle 4"/>
          <p:cNvSpPr/>
          <p:nvPr/>
        </p:nvSpPr>
        <p:spPr>
          <a:xfrm>
            <a:off x="708339" y="2371119"/>
            <a:ext cx="4395384" cy="3970318"/>
          </a:xfrm>
          <a:prstGeom prst="rect">
            <a:avLst/>
          </a:prstGeom>
        </p:spPr>
        <p:txBody>
          <a:bodyPr wrap="square">
            <a:spAutoFit/>
          </a:bodyPr>
          <a:lstStyle/>
          <a:p>
            <a:r>
              <a:rPr lang="en-US" dirty="0"/>
              <a:t>Room </a:t>
            </a:r>
            <a:r>
              <a:rPr lang="en-US" dirty="0" smtClean="0"/>
              <a:t>203A</a:t>
            </a:r>
            <a:endParaRPr lang="en-US" dirty="0"/>
          </a:p>
          <a:p>
            <a:endParaRPr lang="en-US" dirty="0"/>
          </a:p>
          <a:p>
            <a:r>
              <a:rPr lang="en-US" dirty="0" smtClean="0"/>
              <a:t>1 infant warmer</a:t>
            </a:r>
            <a:endParaRPr lang="en-US" dirty="0"/>
          </a:p>
          <a:p>
            <a:endParaRPr lang="en-US" dirty="0"/>
          </a:p>
          <a:p>
            <a:r>
              <a:rPr lang="en-US" dirty="0" smtClean="0"/>
              <a:t>Sim Baby</a:t>
            </a:r>
          </a:p>
          <a:p>
            <a:r>
              <a:rPr lang="en-US" dirty="0" smtClean="0"/>
              <a:t>Patient Care for Pediatrics</a:t>
            </a:r>
          </a:p>
          <a:p>
            <a:endParaRPr lang="en-US" dirty="0" smtClean="0"/>
          </a:p>
          <a:p>
            <a:r>
              <a:rPr lang="en-US" dirty="0" smtClean="0"/>
              <a:t>Sim Baby offers our students the ability to care for a 6-9 month old infant.  Sim Baby can mimic many various illnesses. He cries, breathes with chest rise, has bodily sounds such as heart, lungs, bowels. He can experience seizures and turn cyanotic. </a:t>
            </a:r>
            <a:endParaRPr lang="en-US" dirty="0"/>
          </a:p>
        </p:txBody>
      </p:sp>
    </p:spTree>
    <p:extLst>
      <p:ext uri="{BB962C8B-B14F-4D97-AF65-F5344CB8AC3E}">
        <p14:creationId xmlns:p14="http://schemas.microsoft.com/office/powerpoint/2010/main" val="33074633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Apartment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3795" y="1647382"/>
            <a:ext cx="5047486" cy="5047486"/>
          </a:xfrm>
        </p:spPr>
      </p:pic>
      <p:sp>
        <p:nvSpPr>
          <p:cNvPr id="5" name="Rectangle 4"/>
          <p:cNvSpPr/>
          <p:nvPr/>
        </p:nvSpPr>
        <p:spPr>
          <a:xfrm>
            <a:off x="6366940" y="2210237"/>
            <a:ext cx="5687685" cy="3416320"/>
          </a:xfrm>
          <a:prstGeom prst="rect">
            <a:avLst/>
          </a:prstGeom>
        </p:spPr>
        <p:txBody>
          <a:bodyPr wrap="square">
            <a:spAutoFit/>
          </a:bodyPr>
          <a:lstStyle/>
          <a:p>
            <a:r>
              <a:rPr lang="en-US" dirty="0"/>
              <a:t>Room </a:t>
            </a:r>
            <a:r>
              <a:rPr lang="en-US" dirty="0" smtClean="0"/>
              <a:t>220</a:t>
            </a:r>
            <a:endParaRPr lang="en-US" dirty="0"/>
          </a:p>
          <a:p>
            <a:endParaRPr lang="en-US" dirty="0"/>
          </a:p>
          <a:p>
            <a:endParaRPr lang="en-US" dirty="0"/>
          </a:p>
          <a:p>
            <a:r>
              <a:rPr lang="en-US" dirty="0" smtClean="0"/>
              <a:t>Apartment</a:t>
            </a:r>
            <a:endParaRPr lang="en-US" dirty="0"/>
          </a:p>
          <a:p>
            <a:r>
              <a:rPr lang="en-US" dirty="0" smtClean="0"/>
              <a:t>Care </a:t>
            </a:r>
            <a:r>
              <a:rPr lang="en-US" dirty="0"/>
              <a:t>for </a:t>
            </a:r>
            <a:r>
              <a:rPr lang="en-US" dirty="0" smtClean="0"/>
              <a:t>Community</a:t>
            </a:r>
          </a:p>
          <a:p>
            <a:r>
              <a:rPr lang="en-US" dirty="0" smtClean="0"/>
              <a:t>Therapeutic Communication</a:t>
            </a:r>
            <a:endParaRPr lang="en-US" dirty="0"/>
          </a:p>
          <a:p>
            <a:endParaRPr lang="en-US" dirty="0"/>
          </a:p>
          <a:p>
            <a:r>
              <a:rPr lang="en-US" dirty="0" smtClean="0"/>
              <a:t>The simulation apartment offers our students the ability to simulate home visits, utilize therapeutic communication, and complete assessments for both the client and their home. </a:t>
            </a:r>
            <a:endParaRPr lang="en-US" dirty="0"/>
          </a:p>
          <a:p>
            <a:r>
              <a:rPr lang="en-US" dirty="0"/>
              <a:t>		</a:t>
            </a:r>
            <a:endParaRPr lang="en-US" dirty="0"/>
          </a:p>
        </p:txBody>
      </p:sp>
    </p:spTree>
    <p:extLst>
      <p:ext uri="{BB962C8B-B14F-4D97-AF65-F5344CB8AC3E}">
        <p14:creationId xmlns:p14="http://schemas.microsoft.com/office/powerpoint/2010/main" val="42556875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226</TotalTime>
  <Words>544</Words>
  <Application>Microsoft Office PowerPoint</Application>
  <PresentationFormat>Widescreen</PresentationFormat>
  <Paragraphs>110</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Bookman Old Style</vt:lpstr>
      <vt:lpstr>Rockwell</vt:lpstr>
      <vt:lpstr>Damask</vt:lpstr>
      <vt:lpstr>School of Nursing Simulation Program </vt:lpstr>
      <vt:lpstr>Simulation Facilitators</vt:lpstr>
      <vt:lpstr>Low Fidelity Simulation Lab</vt:lpstr>
      <vt:lpstr>Mid Fidelity Simulation Lab</vt:lpstr>
      <vt:lpstr>High Fidelity Sim Man Suite</vt:lpstr>
      <vt:lpstr>High Fidelity Sim Mom Suite</vt:lpstr>
      <vt:lpstr>High Fidelity Sim Junior Suite</vt:lpstr>
      <vt:lpstr>High Fidelity Sim Baby Suite</vt:lpstr>
      <vt:lpstr>Simulation Apartment</vt:lpstr>
      <vt:lpstr>High Fidelity Facilitator View</vt:lpstr>
      <vt:lpstr>Debriefing Room </vt:lpstr>
      <vt:lpstr>Classroom Podium</vt:lpstr>
      <vt:lpstr>CSU Stanislaus Nursing Students rock!</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Simulation Program</dc:title>
  <dc:creator>Wendy Matthew</dc:creator>
  <cp:lastModifiedBy>Wendy Matthew</cp:lastModifiedBy>
  <cp:revision>23</cp:revision>
  <dcterms:created xsi:type="dcterms:W3CDTF">2016-06-05T23:12:26Z</dcterms:created>
  <dcterms:modified xsi:type="dcterms:W3CDTF">2016-06-06T02:58:55Z</dcterms:modified>
</cp:coreProperties>
</file>