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07"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206980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104167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111849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67422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37295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62160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116412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120214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2690766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83164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DA3B7-4B0C-4C89-BBB9-C32143C0ACAE}" type="datetimeFigureOut">
              <a:rPr lang="en-US" smtClean="0"/>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7A1FB0-3D49-42CF-90E6-7A01135ADEC1}" type="slidenum">
              <a:rPr lang="en-US" smtClean="0"/>
              <a:t>‹#›</a:t>
            </a:fld>
            <a:endParaRPr lang="en-US" dirty="0"/>
          </a:p>
        </p:txBody>
      </p:sp>
    </p:spTree>
    <p:extLst>
      <p:ext uri="{BB962C8B-B14F-4D97-AF65-F5344CB8AC3E}">
        <p14:creationId xmlns:p14="http://schemas.microsoft.com/office/powerpoint/2010/main" val="386524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DA3B7-4B0C-4C89-BBB9-C32143C0ACAE}" type="datetimeFigureOut">
              <a:rPr lang="en-US" smtClean="0"/>
              <a:t>2/3/2017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A1FB0-3D49-42CF-90E6-7A01135ADEC1}" type="slidenum">
              <a:rPr lang="en-US" smtClean="0"/>
              <a:t>‹#›</a:t>
            </a:fld>
            <a:endParaRPr lang="en-US" dirty="0"/>
          </a:p>
        </p:txBody>
      </p:sp>
    </p:spTree>
    <p:extLst>
      <p:ext uri="{BB962C8B-B14F-4D97-AF65-F5344CB8AC3E}">
        <p14:creationId xmlns:p14="http://schemas.microsoft.com/office/powerpoint/2010/main" val="1609853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xqFQoTCMKU_vWYpMcCFRdbiAodr1kCdA&amp;url=http://www.religionscenter.com/en/special-case/154-assyrians-in-iran&amp;ei=MZPLVYK4JJe2oQSvs4mgBw&amp;bvm=bv.99804247,d.cGU&amp;psig=AFQjCNGhNUjKt7xLekVcASpy6GWTk6Y4RQ&amp;ust=1439491167346606"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www.google.com/url?sa=i&amp;rct=j&amp;q=&amp;esrc=s&amp;source=images&amp;cd=&amp;cad=rja&amp;uact=8&amp;ved=0CAcQjRxqFQoTCO_et9GYpMcCFQyXiAodXTIIHA&amp;url=https://www.aanf.org/portfolio/assyrian-american-civic-club-of-turlock/&amp;ei=5JLLVe_cOYyuogTd5KDgAQ&amp;bvm=bv.99804247,d.cGU&amp;psig=AFQjCNGhNUjKt7xLekVcASpy6GWTk6Y4RQ&amp;ust=1439491167346606"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391400" cy="2438400"/>
          </a:xfrm>
        </p:spPr>
        <p:txBody>
          <a:bodyPr/>
          <a:lstStyle/>
          <a:p>
            <a:r>
              <a:rPr lang="en-US" dirty="0" smtClean="0"/>
              <a:t>ASSYRIAN WELLNESS COLLABORATIVE</a:t>
            </a:r>
            <a:endParaRPr lang="en-US" dirty="0"/>
          </a:p>
        </p:txBody>
      </p:sp>
      <p:sp>
        <p:nvSpPr>
          <p:cNvPr id="3" name="Subtitle 2"/>
          <p:cNvSpPr>
            <a:spLocks noGrp="1"/>
          </p:cNvSpPr>
          <p:nvPr>
            <p:ph type="subTitle" idx="1"/>
          </p:nvPr>
        </p:nvSpPr>
        <p:spPr>
          <a:xfrm>
            <a:off x="1371600" y="3886200"/>
            <a:ext cx="6400800" cy="2895600"/>
          </a:xfrm>
        </p:spPr>
        <p:txBody>
          <a:bodyPr>
            <a:normAutofit lnSpcReduction="10000"/>
          </a:bodyPr>
          <a:lstStyle/>
          <a:p>
            <a:endParaRPr lang="en-US" dirty="0" smtClean="0"/>
          </a:p>
          <a:p>
            <a:endParaRPr lang="en-US" dirty="0"/>
          </a:p>
          <a:p>
            <a:endParaRPr lang="en-US" dirty="0" smtClean="0"/>
          </a:p>
          <a:p>
            <a:r>
              <a:rPr lang="en-US" dirty="0" smtClean="0"/>
              <a:t>BY</a:t>
            </a:r>
            <a:endParaRPr lang="en-US" dirty="0"/>
          </a:p>
          <a:p>
            <a:r>
              <a:rPr lang="en-US" dirty="0" smtClean="0"/>
              <a:t>CARMEN MORAD</a:t>
            </a: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2590800"/>
            <a:ext cx="2362200" cy="2514600"/>
          </a:xfrm>
          <a:prstGeom prst="rect">
            <a:avLst/>
          </a:prstGeom>
          <a:noFill/>
          <a:ln>
            <a:noFill/>
          </a:ln>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516008843"/>
              </p:ext>
            </p:extLst>
          </p:nvPr>
        </p:nvGraphicFramePr>
        <p:xfrm>
          <a:off x="685800" y="5096435"/>
          <a:ext cx="1019175" cy="952500"/>
        </p:xfrm>
        <a:graphic>
          <a:graphicData uri="http://schemas.openxmlformats.org/presentationml/2006/ole">
            <mc:AlternateContent xmlns:mc="http://schemas.openxmlformats.org/markup-compatibility/2006">
              <mc:Choice xmlns:v="urn:schemas-microsoft-com:vml" Requires="v">
                <p:oleObj spid="_x0000_s1029" name="Picture" r:id="rId4" imgW="1023042" imgH="959667" progId="Word.Picture.8">
                  <p:embed/>
                </p:oleObj>
              </mc:Choice>
              <mc:Fallback>
                <p:oleObj name="Picture" r:id="rId4" imgW="1023042" imgH="959667" progId="Word.Picture.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5096435"/>
                        <a:ext cx="101917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6" descr="C:\Users\egarcia\AppData\Local\Microsoft\Windows\Temporary Internet Files\Content.Outlook\A3MU6FQE\logo2 (2).jpg"/>
          <p:cNvPicPr/>
          <p:nvPr/>
        </p:nvPicPr>
        <p:blipFill>
          <a:blip r:embed="rId6">
            <a:extLst>
              <a:ext uri="{28A0092B-C50C-407E-A947-70E740481C1C}">
                <a14:useLocalDpi xmlns:a14="http://schemas.microsoft.com/office/drawing/2010/main" val="0"/>
              </a:ext>
            </a:extLst>
          </a:blip>
          <a:srcRect/>
          <a:stretch>
            <a:fillRect/>
          </a:stretch>
        </p:blipFill>
        <p:spPr bwMode="auto">
          <a:xfrm>
            <a:off x="7086600" y="4800600"/>
            <a:ext cx="1600200" cy="1447800"/>
          </a:xfrm>
          <a:prstGeom prst="rect">
            <a:avLst/>
          </a:prstGeom>
          <a:noFill/>
          <a:ln>
            <a:noFill/>
          </a:ln>
        </p:spPr>
      </p:pic>
    </p:spTree>
    <p:extLst>
      <p:ext uri="{BB962C8B-B14F-4D97-AF65-F5344CB8AC3E}">
        <p14:creationId xmlns:p14="http://schemas.microsoft.com/office/powerpoint/2010/main" val="31609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pPr algn="l"/>
            <a:r>
              <a:rPr lang="en-US" sz="4800" b="1" u="sng" dirty="0" smtClean="0">
                <a:solidFill>
                  <a:srgbClr val="FF0000"/>
                </a:solidFill>
              </a:rPr>
              <a:t>C</a:t>
            </a:r>
            <a:r>
              <a:rPr lang="en-US" sz="4800" dirty="0" smtClean="0"/>
              <a:t>OMMUNITY </a:t>
            </a:r>
            <a:br>
              <a:rPr lang="en-US" sz="4800" dirty="0" smtClean="0"/>
            </a:br>
            <a:r>
              <a:rPr lang="en-US" sz="4800" u="sng" dirty="0" smtClean="0"/>
              <a:t>C</a:t>
            </a:r>
            <a:r>
              <a:rPr lang="en-US" sz="4800" dirty="0" smtClean="0"/>
              <a:t>APACITY </a:t>
            </a:r>
            <a:br>
              <a:rPr lang="en-US" sz="4800" dirty="0" smtClean="0"/>
            </a:br>
            <a:r>
              <a:rPr lang="en-US" sz="4800" u="sng" dirty="0" smtClean="0"/>
              <a:t>B</a:t>
            </a:r>
            <a:r>
              <a:rPr lang="en-US" sz="4800" dirty="0" smtClean="0"/>
              <a:t>UIDING</a:t>
            </a:r>
            <a:endParaRPr lang="en-US" sz="4800" dirty="0"/>
          </a:p>
        </p:txBody>
      </p:sp>
      <p:sp>
        <p:nvSpPr>
          <p:cNvPr id="3" name="Content Placeholder 2"/>
          <p:cNvSpPr>
            <a:spLocks noGrp="1"/>
          </p:cNvSpPr>
          <p:nvPr>
            <p:ph idx="1"/>
          </p:nvPr>
        </p:nvSpPr>
        <p:spPr>
          <a:xfrm>
            <a:off x="457200" y="2865437"/>
            <a:ext cx="8229600" cy="3763963"/>
          </a:xfrm>
        </p:spPr>
        <p:txBody>
          <a:bodyPr>
            <a:normAutofit lnSpcReduction="10000"/>
          </a:bodyPr>
          <a:lstStyle/>
          <a:p>
            <a:r>
              <a:rPr lang="en-US" dirty="0" smtClean="0"/>
              <a:t>A group of people are a community only when group members </a:t>
            </a:r>
            <a:r>
              <a:rPr lang="en-US" i="1" u="sng" dirty="0" smtClean="0"/>
              <a:t>know each other </a:t>
            </a:r>
            <a:r>
              <a:rPr lang="en-US" dirty="0" smtClean="0"/>
              <a:t>well enough to ask for and offer each other support, and to act together.</a:t>
            </a:r>
          </a:p>
          <a:p>
            <a:r>
              <a:rPr lang="en-US" dirty="0" smtClean="0"/>
              <a:t>Capacity-building means strengthening the ability of communities to promote the wellbeing of their members, independent of services.</a:t>
            </a:r>
            <a:endParaRPr lang="en-US" dirty="0"/>
          </a:p>
        </p:txBody>
      </p:sp>
      <p:pic>
        <p:nvPicPr>
          <p:cNvPr id="4" name="Picture 3" descr="C:\Users\cmorad\Pictures\image_gallery.jpg"/>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7200"/>
            <a:ext cx="3314700" cy="1600200"/>
          </a:xfrm>
          <a:prstGeom prst="rect">
            <a:avLst/>
          </a:prstGeom>
          <a:noFill/>
          <a:ln>
            <a:noFill/>
          </a:ln>
        </p:spPr>
      </p:pic>
      <p:cxnSp>
        <p:nvCxnSpPr>
          <p:cNvPr id="6" name="Straight Connector 5"/>
          <p:cNvCxnSpPr/>
          <p:nvPr/>
        </p:nvCxnSpPr>
        <p:spPr>
          <a:xfrm>
            <a:off x="457200" y="2667000"/>
            <a:ext cx="8153400" cy="190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281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ASSYRIAN WELLNESS COLLABORATIVE</a:t>
            </a:r>
            <a:endParaRPr lang="en-US" dirty="0"/>
          </a:p>
        </p:txBody>
      </p:sp>
      <p:sp>
        <p:nvSpPr>
          <p:cNvPr id="3" name="Content Placeholder 2"/>
          <p:cNvSpPr>
            <a:spLocks noGrp="1"/>
          </p:cNvSpPr>
          <p:nvPr>
            <p:ph idx="1"/>
          </p:nvPr>
        </p:nvSpPr>
        <p:spPr>
          <a:xfrm>
            <a:off x="457200" y="2590800"/>
            <a:ext cx="8229600" cy="3810000"/>
          </a:xfrm>
        </p:spPr>
        <p:txBody>
          <a:bodyPr>
            <a:noAutofit/>
          </a:bodyPr>
          <a:lstStyle/>
          <a:p>
            <a:r>
              <a:rPr lang="en-US" sz="1800" b="1" u="sng" dirty="0"/>
              <a:t>MISSION:</a:t>
            </a:r>
            <a:endParaRPr lang="en-US" sz="1800" dirty="0"/>
          </a:p>
          <a:p>
            <a:r>
              <a:rPr lang="en-US" sz="1800" dirty="0"/>
              <a:t>The Assyrian Wellness Collaborative is a community based partnership with </a:t>
            </a:r>
            <a:r>
              <a:rPr lang="en-US" sz="1800" dirty="0" smtClean="0"/>
              <a:t>BHRS, </a:t>
            </a:r>
            <a:r>
              <a:rPr lang="en-US" sz="1800" dirty="0"/>
              <a:t>Prevention </a:t>
            </a:r>
            <a:r>
              <a:rPr lang="en-US" sz="1800" dirty="0" smtClean="0"/>
              <a:t>&amp;Early </a:t>
            </a:r>
            <a:r>
              <a:rPr lang="en-US" sz="1800" dirty="0"/>
              <a:t>Intervention to increase knowledge and improvement of mental health, physical health and overall wellness in the Assyrian community by decreasing sigma and barriers currently keeping Assyrians from receiving services. By developing and strengthening protective factors and reducing risk factors for SMI.</a:t>
            </a:r>
          </a:p>
          <a:p>
            <a:endParaRPr lang="en-US" sz="1800" dirty="0"/>
          </a:p>
          <a:p>
            <a:r>
              <a:rPr lang="en-US" sz="1800" dirty="0"/>
              <a:t>Provide ongoing training and general support to the Assyrian population in Stanislaus County including refugees, adult, youth and immigration services. Connect individuals. Build and continue relationships, share each other’s wisdom to help us stay healthy and bring WELLNESS.  </a:t>
            </a:r>
          </a:p>
          <a:p>
            <a:endParaRPr lang="en-US" sz="1800" dirty="0"/>
          </a:p>
        </p:txBody>
      </p:sp>
      <p:cxnSp>
        <p:nvCxnSpPr>
          <p:cNvPr id="4" name="Straight Connector 3"/>
          <p:cNvCxnSpPr/>
          <p:nvPr/>
        </p:nvCxnSpPr>
        <p:spPr>
          <a:xfrm>
            <a:off x="381000" y="2114550"/>
            <a:ext cx="8153400" cy="190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91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676400"/>
            <a:ext cx="8229600" cy="4525963"/>
          </a:xfrm>
        </p:spPr>
        <p:txBody>
          <a:bodyPr>
            <a:noAutofit/>
          </a:bodyPr>
          <a:lstStyle/>
          <a:p>
            <a:r>
              <a:rPr lang="en-US" sz="1800" b="1" u="sng" dirty="0" smtClean="0"/>
              <a:t>WHAT WE DO:</a:t>
            </a:r>
            <a:endParaRPr lang="en-US" sz="1800" dirty="0" smtClean="0"/>
          </a:p>
          <a:p>
            <a:r>
              <a:rPr lang="en-US" sz="1800" dirty="0" smtClean="0"/>
              <a:t>Provide ongoing general support to the Assyrian population in Stanislaus County including refugees, adult, youth and immigration services. Connect individuals. Build and continue relationships, share each other’s wisdom to help us stay healthy and bring WELLNESS.  </a:t>
            </a:r>
          </a:p>
          <a:p>
            <a:r>
              <a:rPr lang="en-US" sz="1800" b="1" u="sng" dirty="0" smtClean="0"/>
              <a:t>Why we do what we do:</a:t>
            </a:r>
            <a:endParaRPr lang="en-US" sz="1800" dirty="0" smtClean="0"/>
          </a:p>
          <a:p>
            <a:r>
              <a:rPr lang="en-US" sz="1800" dirty="0" smtClean="0"/>
              <a:t>The current Assyrian population has quadrupled over the years and many who have arrived to this county are refugees. Whether refugees or not, adult, youth or immigrant, many Assyrians have witnessed unpleasant experiences and or deal with existing stigma in our communities. The process of migration can develop psychological problems such as panic attacks, social phobia and PTSD or mental health illness such as depression and anxiety. As a Collaborative we are here to help decrease some of those barriers by supporting one another and each distinct Assyrian community regardless of religious preferences and beliefs. We believe that helping each other better understand each other’s circumstances, encouraging behavioral, emotional Health and wellness is important.</a:t>
            </a:r>
            <a:br>
              <a:rPr lang="en-US" sz="1800" dirty="0" smtClean="0"/>
            </a:br>
            <a:endParaRPr lang="en-US" sz="1800" dirty="0" smtClean="0"/>
          </a:p>
          <a:p>
            <a:endParaRPr lang="en-US" sz="1800" dirty="0" smtClean="0"/>
          </a:p>
          <a:p>
            <a:endParaRPr lang="en-US" sz="1800" dirty="0"/>
          </a:p>
        </p:txBody>
      </p:sp>
      <p:cxnSp>
        <p:nvCxnSpPr>
          <p:cNvPr id="4" name="Straight Connector 3"/>
          <p:cNvCxnSpPr/>
          <p:nvPr/>
        </p:nvCxnSpPr>
        <p:spPr>
          <a:xfrm>
            <a:off x="451503" y="1600200"/>
            <a:ext cx="8153400" cy="190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8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a:xfrm>
            <a:off x="457200" y="1600200"/>
            <a:ext cx="8229600" cy="2514599"/>
          </a:xfrm>
        </p:spPr>
        <p:txBody>
          <a:bodyPr>
            <a:normAutofit/>
          </a:bodyPr>
          <a:lstStyle/>
          <a:p>
            <a:r>
              <a:rPr lang="en-US" dirty="0" smtClean="0"/>
              <a:t>Tea party At Assyrian Civic Club</a:t>
            </a:r>
          </a:p>
          <a:p>
            <a:r>
              <a:rPr lang="en-US" dirty="0" smtClean="0"/>
              <a:t>Health &amp; wellness seminar </a:t>
            </a:r>
          </a:p>
          <a:p>
            <a:r>
              <a:rPr lang="en-US" dirty="0" smtClean="0"/>
              <a:t>Senior resource fair at the Assyrian Civic Club </a:t>
            </a:r>
          </a:p>
          <a:p>
            <a:r>
              <a:rPr lang="en-US" dirty="0" smtClean="0"/>
              <a:t>Well-being seminar at </a:t>
            </a:r>
            <a:r>
              <a:rPr lang="en-US" dirty="0"/>
              <a:t>church </a:t>
            </a:r>
          </a:p>
        </p:txBody>
      </p:sp>
    </p:spTree>
    <p:extLst>
      <p:ext uri="{BB962C8B-B14F-4D97-AF65-F5344CB8AC3E}">
        <p14:creationId xmlns:p14="http://schemas.microsoft.com/office/powerpoint/2010/main" val="313999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59447"/>
          </a:xfrm>
        </p:spPr>
        <p:txBody>
          <a:bodyPr/>
          <a:lstStyle/>
          <a:p>
            <a:r>
              <a:rPr lang="en-US" dirty="0" smtClean="0"/>
              <a:t>MEETINGS</a:t>
            </a:r>
            <a:endParaRPr lang="en-US" dirty="0"/>
          </a:p>
        </p:txBody>
      </p:sp>
      <p:sp>
        <p:nvSpPr>
          <p:cNvPr id="3" name="Content Placeholder 2"/>
          <p:cNvSpPr>
            <a:spLocks noGrp="1"/>
          </p:cNvSpPr>
          <p:nvPr>
            <p:ph idx="1"/>
          </p:nvPr>
        </p:nvSpPr>
        <p:spPr/>
        <p:txBody>
          <a:bodyPr>
            <a:normAutofit/>
          </a:bodyPr>
          <a:lstStyle/>
          <a:p>
            <a:r>
              <a:rPr lang="en-US" sz="2400" dirty="0" smtClean="0"/>
              <a:t>The Assyrian Wellness Collaborative meets every Tuesday of the month@ 6 pm at the Assyrian American Civic Club in Turlock. </a:t>
            </a:r>
          </a:p>
          <a:p>
            <a:r>
              <a:rPr lang="en-US" sz="2400" dirty="0" smtClean="0"/>
              <a:t>A Tea Party where over 400 women learned about their gifts and talents and two Health &amp; Wellness seminars to promote emotional wellbeing &amp; community leadership following the collective leadership model.</a:t>
            </a:r>
            <a:endParaRPr lang="en-US" sz="2400" dirty="0"/>
          </a:p>
        </p:txBody>
      </p:sp>
      <p:pic>
        <p:nvPicPr>
          <p:cNvPr id="1027" name="Picture 3" descr="C:\Users\Cmorad\AppData\Local\Microsoft\Windows\Temporary Internet Files\Content.Outlook\2DUT9PJG\20150817_18470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343400"/>
            <a:ext cx="5715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 name="irc_mi" descr="http://www.religionscenter.com/en/media/k2/items/cache/b6d7090a321aeca0f529ab265a288b1b_XL.jp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999" y="381000"/>
            <a:ext cx="2436159" cy="914400"/>
          </a:xfrm>
          <a:prstGeom prst="rect">
            <a:avLst/>
          </a:prstGeom>
          <a:noFill/>
          <a:ln>
            <a:noFill/>
          </a:ln>
        </p:spPr>
      </p:pic>
      <p:pic>
        <p:nvPicPr>
          <p:cNvPr id="6" name="irc_mi" descr="https://www.aanf.org/wp-content/uploads/2015/06/IMG_1047.jpg">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4200" y="173691"/>
            <a:ext cx="1752600" cy="1329018"/>
          </a:xfrm>
          <a:prstGeom prst="rect">
            <a:avLst/>
          </a:prstGeom>
          <a:noFill/>
          <a:ln>
            <a:noFill/>
          </a:ln>
        </p:spPr>
      </p:pic>
    </p:spTree>
    <p:extLst>
      <p:ext uri="{BB962C8B-B14F-4D97-AF65-F5344CB8AC3E}">
        <p14:creationId xmlns:p14="http://schemas.microsoft.com/office/powerpoint/2010/main" val="514200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420</Words>
  <Application>Microsoft Office PowerPoint</Application>
  <PresentationFormat>On-screen Show (4:3)</PresentationFormat>
  <Paragraphs>26</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Theme</vt:lpstr>
      <vt:lpstr>Picture</vt:lpstr>
      <vt:lpstr>ASSYRIAN WELLNESS COLLABORATIVE</vt:lpstr>
      <vt:lpstr>COMMUNITY  CAPACITY  BUIDING</vt:lpstr>
      <vt:lpstr>ASSYRIAN WELLNESS COLLABORATIVE</vt:lpstr>
      <vt:lpstr>PowerPoint Presentation</vt:lpstr>
      <vt:lpstr>Events</vt:lpstr>
      <vt:lpstr>MEETINGS</vt:lpstr>
    </vt:vector>
  </TitlesOfParts>
  <Company>Stanislaus County - BHRS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ASSYRIAN WELLNESS COLLABORATIVE</dc:title>
  <dc:creator>Carmen Morad</dc:creator>
  <cp:lastModifiedBy>Kilolo Brodie</cp:lastModifiedBy>
  <cp:revision>11</cp:revision>
  <dcterms:created xsi:type="dcterms:W3CDTF">2016-03-21T19:31:15Z</dcterms:created>
  <dcterms:modified xsi:type="dcterms:W3CDTF">2017-02-03T18:50:04Z</dcterms:modified>
</cp:coreProperties>
</file>